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28368-AA13-44B7-872B-FF8C48993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58DA8-3D9F-4ED3-BC07-044563E4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18F9C-9358-4FB8-A7D0-FBA9E815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89E0E-1474-4B15-917E-4A23A7DC3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19D86-CB0A-444A-A863-784063A6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1773A-3413-403D-9733-D43865B9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E90A7-78F5-4CF8-A738-B9206987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8296C-411B-4A6D-8ED7-E8F9DC71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9BDBD-B544-4C29-AAE0-C7CC4F23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C869D-A445-4B56-B28C-46F9723B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5A7D4-2082-4D91-B87B-0C4537EB4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22112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287065" y="2459908"/>
            <a:ext cx="565086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防脱洗发水行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803704"/>
            <a:ext cx="6948169" cy="295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格局与主要品牌分析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链结构与上下游关系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461772" y="803704"/>
            <a:ext cx="7557769" cy="295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者需求与购买行为分析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发展趋势预测与挑战应对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3518979" y="2039439"/>
            <a:ext cx="5161915" cy="1777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221322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展背景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633794" y="1272216"/>
            <a:ext cx="10959504" cy="5590226"/>
            <a:chExt cx="10959504" cy="5590226"/>
          </a:xfrm>
        </p:grpSpPr>
        <p:sp>
          <p:nvSpPr>
            <p:cNvPr id="9" name="path"/>
            <p:cNvSpPr/>
            <p:nvPr/>
          </p:nvSpPr>
          <p:spPr>
            <a:xfrm>
              <a:off x="1" y="918898"/>
              <a:ext cx="2019229" cy="4671328"/>
            </a:xfrm>
            <a:custGeom>
              <a:rect l="0" t="0" r="0" b="0"/>
              <a:pathLst>
                <a:path w="3179" h="7356">
                  <a:moveTo>
                    <a:pt x="0" y="0"/>
                  </a:moveTo>
                  <a:lnTo>
                    <a:pt x="3179" y="0"/>
                  </a:lnTo>
                  <a:lnTo>
                    <a:pt x="3179" y="7356"/>
                  </a:lnTo>
                  <a:lnTo>
                    <a:pt x="0" y="73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4452587" y="0"/>
              <a:ext cx="2019234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8940269" y="0"/>
              <a:ext cx="2019234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9063356" y="123085"/>
              <a:ext cx="1773061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6675084" y="0"/>
              <a:ext cx="2019236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6798169" y="123085"/>
              <a:ext cx="1773061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237349" y="0"/>
              <a:ext cx="2019232" cy="5590226"/>
            </a:xfrm>
            <a:custGeom>
              <a:rect l="0" t="0" r="0" b="0"/>
              <a:pathLst>
                <a:path w="3179" h="8803">
                  <a:moveTo>
                    <a:pt x="0" y="1447"/>
                  </a:moveTo>
                  <a:lnTo>
                    <a:pt x="3179" y="1447"/>
                  </a:lnTo>
                  <a:lnTo>
                    <a:pt x="3179" y="8803"/>
                  </a:lnTo>
                  <a:lnTo>
                    <a:pt x="0" y="8803"/>
                  </a:lnTo>
                  <a:lnTo>
                    <a:pt x="0" y="1447"/>
                  </a:lnTo>
                  <a:close/>
                </a:path>
                <a:path w="3179" h="8803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60435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0" y="0"/>
              <a:ext cx="2019229" cy="2019230"/>
            </a:xfrm>
            <a:custGeom>
              <a:rect l="0" t="0" r="0" b="0"/>
              <a:pathLst>
                <a:path w="3179" h="3179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3086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575673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A5C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746121" y="4479824"/>
            <a:ext cx="1877695" cy="1755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22301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防脱洗发水是一种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</a:t>
            </a:r>
            <a:endParaRPr lang="Microsoft YaHei" altLang="Microsoft YaHei" sz="1300"/>
          </a:p>
          <a:p>
            <a:pPr marL="135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针对脱发问题而设计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洗发产品，旨在通过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洁头皮、滋养毛囊、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衡油脂分泌等方式，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24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少脱发并促进头发生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565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防脱洗发水定义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及功能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textbox 42"/>
          <p:cNvSpPr/>
          <p:nvPr/>
        </p:nvSpPr>
        <p:spPr>
          <a:xfrm>
            <a:off x="3022814" y="4479995"/>
            <a:ext cx="1876425" cy="827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3"/>
              </a:lnSpc>
            </a:pPr>
            <a:endParaRPr lang="Arial" altLang="Arial" sz="100"/>
          </a:p>
          <a:p>
            <a:pPr marL="13214" algn="l" rtl="0" eaLnBrk="0">
              <a:lnSpc>
                <a:spcPct val="94000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有效清除头皮上的油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污垢和残留物，保持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900" algn="l" rtl="0" eaLnBrk="0">
              <a:lnSpc>
                <a:spcPts val="1453"/>
              </a:lnSpc>
              <a:spcBef>
                <a:spcPts val="7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皮清爽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3" name="textbox 43"/>
          <p:cNvSpPr/>
          <p:nvPr/>
        </p:nvSpPr>
        <p:spPr>
          <a:xfrm>
            <a:off x="5238908" y="4480510"/>
            <a:ext cx="1875789" cy="826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34"/>
              </a:lnSpc>
            </a:pPr>
            <a:endParaRPr lang="Arial" altLang="Arial" sz="100"/>
          </a:p>
          <a:p>
            <a:pPr marL="16643" algn="l" rtl="0" eaLnBrk="0">
              <a:lnSpc>
                <a:spcPct val="94000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为毛囊提供充足的营养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68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改善毛囊环境，促进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734"/>
              </a:lnSpc>
            </a:pPr>
            <a:endParaRPr lang="Arial" altLang="Arial" sz="100"/>
          </a:p>
          <a:p>
            <a:pPr marL="12700" algn="l" rtl="0" eaLnBrk="0">
              <a:lnSpc>
                <a:spcPts val="1449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发生长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4" name="textbox 44"/>
          <p:cNvSpPr/>
          <p:nvPr/>
        </p:nvSpPr>
        <p:spPr>
          <a:xfrm>
            <a:off x="7462094" y="4479824"/>
            <a:ext cx="1737360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调节头皮油脂分泌，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</a:t>
            </a:r>
            <a:endParaRPr lang="Microsoft YaHei" altLang="Microsoft YaHei" sz="1300"/>
          </a:p>
          <a:p>
            <a:pPr marL="14071" algn="l" rtl="0" eaLnBrk="0">
              <a:lnSpc>
                <a:spcPct val="93000"/>
              </a:lnSpc>
              <a:spcBef>
                <a:spcPts val="97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止因油脂过多或过少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起的脱发问题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5" name="textbox 45"/>
          <p:cNvSpPr/>
          <p:nvPr/>
        </p:nvSpPr>
        <p:spPr>
          <a:xfrm>
            <a:off x="9726936" y="4478966"/>
            <a:ext cx="187642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93"/>
              </a:lnSpc>
            </a:pPr>
            <a:endParaRPr lang="Arial" altLang="Arial" sz="100"/>
          </a:p>
          <a:p>
            <a:pPr marL="13899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减轻头皮炎症，改善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皮健康，从而减少脱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6" name="path"/>
          <p:cNvSpPr/>
          <p:nvPr/>
        </p:nvSpPr>
        <p:spPr>
          <a:xfrm>
            <a:off x="5688633" y="1860129"/>
            <a:ext cx="814732" cy="687430"/>
          </a:xfrm>
          <a:custGeom>
            <a:rect l="0" t="0" r="0" b="0"/>
            <a:pathLst>
              <a:path w="1283" h="1082">
                <a:moveTo>
                  <a:pt x="1283" y="641"/>
                </a:moveTo>
                <a:lnTo>
                  <a:pt x="1042" y="400"/>
                </a:lnTo>
                <a:lnTo>
                  <a:pt x="1042" y="40"/>
                </a:lnTo>
                <a:lnTo>
                  <a:pt x="882" y="40"/>
                </a:lnTo>
                <a:lnTo>
                  <a:pt x="882" y="240"/>
                </a:lnTo>
                <a:lnTo>
                  <a:pt x="641" y="0"/>
                </a:lnTo>
                <a:lnTo>
                  <a:pt x="0" y="641"/>
                </a:lnTo>
                <a:lnTo>
                  <a:pt x="0" y="681"/>
                </a:lnTo>
                <a:lnTo>
                  <a:pt x="160" y="681"/>
                </a:lnTo>
                <a:lnTo>
                  <a:pt x="160" y="1082"/>
                </a:lnTo>
                <a:lnTo>
                  <a:pt x="561" y="1082"/>
                </a:lnTo>
                <a:lnTo>
                  <a:pt x="561" y="841"/>
                </a:lnTo>
                <a:lnTo>
                  <a:pt x="721" y="841"/>
                </a:lnTo>
                <a:lnTo>
                  <a:pt x="721" y="1082"/>
                </a:lnTo>
                <a:lnTo>
                  <a:pt x="1122" y="1082"/>
                </a:lnTo>
                <a:lnTo>
                  <a:pt x="1122" y="681"/>
                </a:lnTo>
                <a:lnTo>
                  <a:pt x="1283" y="681"/>
                </a:lnTo>
                <a:lnTo>
                  <a:pt x="1283" y="6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path"/>
          <p:cNvSpPr/>
          <p:nvPr/>
        </p:nvSpPr>
        <p:spPr>
          <a:xfrm>
            <a:off x="7967442" y="1832081"/>
            <a:ext cx="702112" cy="718069"/>
          </a:xfrm>
          <a:custGeom>
            <a:rect l="0" t="0" r="0" b="0"/>
            <a:pathLst>
              <a:path w="1105" h="1130">
                <a:moveTo>
                  <a:pt x="760" y="0"/>
                </a:moveTo>
                <a:cubicBezTo>
                  <a:pt x="569" y="0"/>
                  <a:pt x="414" y="158"/>
                  <a:pt x="414" y="353"/>
                </a:cubicBezTo>
                <a:lnTo>
                  <a:pt x="414" y="353"/>
                </a:lnTo>
                <a:cubicBezTo>
                  <a:pt x="414" y="375"/>
                  <a:pt x="416" y="397"/>
                  <a:pt x="420" y="418"/>
                </a:cubicBezTo>
                <a:lnTo>
                  <a:pt x="420" y="418"/>
                </a:lnTo>
                <a:lnTo>
                  <a:pt x="0" y="848"/>
                </a:lnTo>
                <a:lnTo>
                  <a:pt x="0" y="1060"/>
                </a:lnTo>
                <a:lnTo>
                  <a:pt x="0" y="1060"/>
                </a:lnTo>
                <a:cubicBezTo>
                  <a:pt x="0" y="1099"/>
                  <a:pt x="30" y="1130"/>
                  <a:pt x="69" y="1130"/>
                </a:cubicBezTo>
                <a:lnTo>
                  <a:pt x="69" y="1130"/>
                </a:lnTo>
                <a:lnTo>
                  <a:pt x="138" y="1130"/>
                </a:lnTo>
                <a:lnTo>
                  <a:pt x="138" y="1060"/>
                </a:lnTo>
                <a:lnTo>
                  <a:pt x="276" y="1060"/>
                </a:lnTo>
                <a:lnTo>
                  <a:pt x="276" y="918"/>
                </a:lnTo>
                <a:lnTo>
                  <a:pt x="414" y="918"/>
                </a:lnTo>
                <a:lnTo>
                  <a:pt x="414" y="777"/>
                </a:lnTo>
                <a:lnTo>
                  <a:pt x="552" y="777"/>
                </a:lnTo>
                <a:lnTo>
                  <a:pt x="642" y="685"/>
                </a:lnTo>
                <a:lnTo>
                  <a:pt x="642" y="685"/>
                </a:lnTo>
                <a:cubicBezTo>
                  <a:pt x="679" y="699"/>
                  <a:pt x="718" y="706"/>
                  <a:pt x="760" y="706"/>
                </a:cubicBezTo>
                <a:lnTo>
                  <a:pt x="760" y="706"/>
                </a:lnTo>
                <a:cubicBezTo>
                  <a:pt x="951" y="706"/>
                  <a:pt x="1105" y="548"/>
                  <a:pt x="1105" y="353"/>
                </a:cubicBezTo>
                <a:lnTo>
                  <a:pt x="1105" y="353"/>
                </a:lnTo>
                <a:cubicBezTo>
                  <a:pt x="1105" y="158"/>
                  <a:pt x="951" y="0"/>
                  <a:pt x="760" y="0"/>
                </a:cubicBezTo>
                <a:moveTo>
                  <a:pt x="863" y="353"/>
                </a:moveTo>
                <a:cubicBezTo>
                  <a:pt x="806" y="353"/>
                  <a:pt x="760" y="306"/>
                  <a:pt x="760" y="247"/>
                </a:cubicBezTo>
                <a:lnTo>
                  <a:pt x="760" y="247"/>
                </a:lnTo>
                <a:cubicBezTo>
                  <a:pt x="760" y="188"/>
                  <a:pt x="806" y="141"/>
                  <a:pt x="863" y="141"/>
                </a:cubicBezTo>
                <a:lnTo>
                  <a:pt x="863" y="141"/>
                </a:lnTo>
                <a:cubicBezTo>
                  <a:pt x="920" y="141"/>
                  <a:pt x="967" y="188"/>
                  <a:pt x="967" y="247"/>
                </a:cubicBezTo>
                <a:lnTo>
                  <a:pt x="967" y="247"/>
                </a:lnTo>
                <a:cubicBezTo>
                  <a:pt x="967" y="306"/>
                  <a:pt x="920" y="353"/>
                  <a:pt x="863" y="353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10232033" y="1839465"/>
            <a:ext cx="703303" cy="703302"/>
          </a:xfrm>
          <a:custGeom>
            <a:rect l="0" t="0" r="0" b="0"/>
            <a:pathLst>
              <a:path w="1107" h="1107">
                <a:moveTo>
                  <a:pt x="443" y="104"/>
                </a:moveTo>
                <a:lnTo>
                  <a:pt x="443" y="0"/>
                </a:lnTo>
                <a:lnTo>
                  <a:pt x="553" y="0"/>
                </a:lnTo>
                <a:lnTo>
                  <a:pt x="553" y="886"/>
                </a:lnTo>
                <a:lnTo>
                  <a:pt x="1107" y="886"/>
                </a:lnTo>
                <a:lnTo>
                  <a:pt x="886" y="1107"/>
                </a:lnTo>
                <a:lnTo>
                  <a:pt x="110" y="1107"/>
                </a:lnTo>
                <a:lnTo>
                  <a:pt x="0" y="886"/>
                </a:lnTo>
                <a:lnTo>
                  <a:pt x="443" y="886"/>
                </a:lnTo>
                <a:lnTo>
                  <a:pt x="443" y="775"/>
                </a:lnTo>
                <a:lnTo>
                  <a:pt x="0" y="775"/>
                </a:lnTo>
                <a:lnTo>
                  <a:pt x="0" y="760"/>
                </a:lnTo>
                <a:lnTo>
                  <a:pt x="0" y="760"/>
                </a:lnTo>
                <a:cubicBezTo>
                  <a:pt x="206" y="594"/>
                  <a:pt x="361" y="370"/>
                  <a:pt x="440" y="113"/>
                </a:cubicBezTo>
                <a:lnTo>
                  <a:pt x="440" y="113"/>
                </a:lnTo>
                <a:lnTo>
                  <a:pt x="443" y="104"/>
                </a:lnTo>
                <a:close/>
                <a:moveTo>
                  <a:pt x="1105" y="775"/>
                </a:moveTo>
                <a:lnTo>
                  <a:pt x="553" y="775"/>
                </a:lnTo>
                <a:lnTo>
                  <a:pt x="553" y="755"/>
                </a:lnTo>
                <a:lnTo>
                  <a:pt x="553" y="755"/>
                </a:lnTo>
                <a:cubicBezTo>
                  <a:pt x="623" y="652"/>
                  <a:pt x="665" y="524"/>
                  <a:pt x="665" y="387"/>
                </a:cubicBezTo>
                <a:lnTo>
                  <a:pt x="665" y="387"/>
                </a:lnTo>
                <a:cubicBezTo>
                  <a:pt x="665" y="250"/>
                  <a:pt x="623" y="123"/>
                  <a:pt x="552" y="17"/>
                </a:cubicBezTo>
                <a:lnTo>
                  <a:pt x="552" y="17"/>
                </a:lnTo>
                <a:lnTo>
                  <a:pt x="553" y="19"/>
                </a:lnTo>
                <a:lnTo>
                  <a:pt x="553" y="8"/>
                </a:lnTo>
                <a:lnTo>
                  <a:pt x="553" y="8"/>
                </a:lnTo>
                <a:cubicBezTo>
                  <a:pt x="864" y="137"/>
                  <a:pt x="1083" y="428"/>
                  <a:pt x="1105" y="772"/>
                </a:cubicBezTo>
                <a:lnTo>
                  <a:pt x="1105" y="772"/>
                </a:lnTo>
                <a:lnTo>
                  <a:pt x="1105" y="7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3521726" y="1958701"/>
            <a:ext cx="718070" cy="646263"/>
          </a:xfrm>
          <a:custGeom>
            <a:rect l="0" t="0" r="0" b="0"/>
            <a:pathLst>
              <a:path w="1130" h="1017">
                <a:moveTo>
                  <a:pt x="226" y="565"/>
                </a:moveTo>
                <a:lnTo>
                  <a:pt x="113" y="565"/>
                </a:lnTo>
                <a:lnTo>
                  <a:pt x="113" y="565"/>
                </a:lnTo>
                <a:cubicBezTo>
                  <a:pt x="50" y="565"/>
                  <a:pt x="0" y="514"/>
                  <a:pt x="0" y="452"/>
                </a:cubicBezTo>
                <a:lnTo>
                  <a:pt x="0" y="452"/>
                </a:lnTo>
                <a:lnTo>
                  <a:pt x="0" y="452"/>
                </a:lnTo>
                <a:lnTo>
                  <a:pt x="0" y="226"/>
                </a:lnTo>
                <a:lnTo>
                  <a:pt x="0" y="226"/>
                </a:lnTo>
                <a:cubicBezTo>
                  <a:pt x="0" y="163"/>
                  <a:pt x="50" y="113"/>
                  <a:pt x="113" y="113"/>
                </a:cubicBezTo>
                <a:lnTo>
                  <a:pt x="113" y="113"/>
                </a:lnTo>
                <a:lnTo>
                  <a:pt x="226" y="113"/>
                </a:lnTo>
                <a:lnTo>
                  <a:pt x="226" y="0"/>
                </a:lnTo>
                <a:lnTo>
                  <a:pt x="1017" y="0"/>
                </a:lnTo>
                <a:lnTo>
                  <a:pt x="1017" y="565"/>
                </a:lnTo>
                <a:lnTo>
                  <a:pt x="1017" y="565"/>
                </a:lnTo>
                <a:cubicBezTo>
                  <a:pt x="1017" y="690"/>
                  <a:pt x="916" y="791"/>
                  <a:pt x="791" y="791"/>
                </a:cubicBezTo>
                <a:lnTo>
                  <a:pt x="791" y="791"/>
                </a:lnTo>
                <a:lnTo>
                  <a:pt x="791" y="791"/>
                </a:lnTo>
                <a:lnTo>
                  <a:pt x="452" y="791"/>
                </a:lnTo>
                <a:lnTo>
                  <a:pt x="452" y="791"/>
                </a:lnTo>
                <a:cubicBezTo>
                  <a:pt x="327" y="791"/>
                  <a:pt x="226" y="690"/>
                  <a:pt x="226" y="565"/>
                </a:cubicBezTo>
                <a:lnTo>
                  <a:pt x="226" y="565"/>
                </a:lnTo>
                <a:lnTo>
                  <a:pt x="226" y="565"/>
                </a:lnTo>
                <a:close/>
                <a:moveTo>
                  <a:pt x="226" y="452"/>
                </a:moveTo>
                <a:lnTo>
                  <a:pt x="226" y="226"/>
                </a:lnTo>
                <a:lnTo>
                  <a:pt x="113" y="226"/>
                </a:lnTo>
                <a:lnTo>
                  <a:pt x="113" y="452"/>
                </a:lnTo>
                <a:lnTo>
                  <a:pt x="226" y="452"/>
                </a:lnTo>
                <a:close/>
                <a:moveTo>
                  <a:pt x="113" y="904"/>
                </a:moveTo>
                <a:lnTo>
                  <a:pt x="113" y="848"/>
                </a:lnTo>
                <a:lnTo>
                  <a:pt x="1130" y="848"/>
                </a:lnTo>
                <a:lnTo>
                  <a:pt x="1130" y="904"/>
                </a:lnTo>
                <a:lnTo>
                  <a:pt x="904" y="1017"/>
                </a:lnTo>
                <a:lnTo>
                  <a:pt x="339" y="1017"/>
                </a:lnTo>
                <a:lnTo>
                  <a:pt x="113" y="90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path"/>
          <p:cNvSpPr/>
          <p:nvPr/>
        </p:nvSpPr>
        <p:spPr>
          <a:xfrm>
            <a:off x="1298184" y="2005651"/>
            <a:ext cx="690452" cy="552361"/>
          </a:xfrm>
          <a:custGeom>
            <a:rect l="0" t="0" r="0" b="0"/>
            <a:pathLst>
              <a:path w="1087" h="869">
                <a:moveTo>
                  <a:pt x="380" y="0"/>
                </a:moveTo>
                <a:lnTo>
                  <a:pt x="326" y="0"/>
                </a:lnTo>
                <a:lnTo>
                  <a:pt x="0" y="130"/>
                </a:lnTo>
                <a:lnTo>
                  <a:pt x="0" y="391"/>
                </a:lnTo>
                <a:lnTo>
                  <a:pt x="217" y="347"/>
                </a:lnTo>
                <a:lnTo>
                  <a:pt x="217" y="869"/>
                </a:lnTo>
                <a:lnTo>
                  <a:pt x="869" y="869"/>
                </a:lnTo>
                <a:lnTo>
                  <a:pt x="869" y="347"/>
                </a:lnTo>
                <a:lnTo>
                  <a:pt x="1087" y="391"/>
                </a:lnTo>
                <a:lnTo>
                  <a:pt x="1087" y="130"/>
                </a:lnTo>
                <a:lnTo>
                  <a:pt x="761" y="0"/>
                </a:lnTo>
                <a:lnTo>
                  <a:pt x="706" y="0"/>
                </a:lnTo>
                <a:lnTo>
                  <a:pt x="706" y="0"/>
                </a:lnTo>
                <a:cubicBezTo>
                  <a:pt x="706" y="72"/>
                  <a:pt x="633" y="130"/>
                  <a:pt x="543" y="130"/>
                </a:cubicBezTo>
                <a:lnTo>
                  <a:pt x="543" y="130"/>
                </a:lnTo>
                <a:cubicBezTo>
                  <a:pt x="453" y="130"/>
                  <a:pt x="380" y="72"/>
                  <a:pt x="380" y="0"/>
                </a:cubicBezTo>
                <a:lnTo>
                  <a:pt x="380" y="0"/>
                </a:lnTo>
                <a:lnTo>
                  <a:pt x="3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textbox 51"/>
          <p:cNvSpPr/>
          <p:nvPr/>
        </p:nvSpPr>
        <p:spPr>
          <a:xfrm>
            <a:off x="9994679" y="3459865"/>
            <a:ext cx="124713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解头皮炎症</a:t>
            </a:r>
            <a:endParaRPr lang="Microsoft YaHei" altLang="Microsoft YaHei" sz="1600"/>
          </a:p>
        </p:txBody>
      </p:sp>
      <p:sp>
        <p:nvSpPr>
          <p:cNvPr id="52" name="textbox 52"/>
          <p:cNvSpPr/>
          <p:nvPr/>
        </p:nvSpPr>
        <p:spPr>
          <a:xfrm>
            <a:off x="7732755" y="3460069"/>
            <a:ext cx="1243964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衡油脂分泌</a:t>
            </a:r>
            <a:endParaRPr lang="Microsoft YaHei" altLang="Microsoft YaHei" sz="1600"/>
          </a:p>
        </p:txBody>
      </p:sp>
      <p:sp>
        <p:nvSpPr>
          <p:cNvPr id="53" name="textbox 53"/>
          <p:cNvSpPr/>
          <p:nvPr/>
        </p:nvSpPr>
        <p:spPr>
          <a:xfrm>
            <a:off x="5711569" y="3459457"/>
            <a:ext cx="838835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6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滋养毛囊</a:t>
            </a:r>
            <a:endParaRPr lang="Microsoft YaHei" altLang="Microsoft YaHei" sz="1600"/>
          </a:p>
        </p:txBody>
      </p:sp>
      <p:sp>
        <p:nvSpPr>
          <p:cNvPr id="54" name="textbox 54"/>
          <p:cNvSpPr/>
          <p:nvPr/>
        </p:nvSpPr>
        <p:spPr>
          <a:xfrm>
            <a:off x="3496331" y="3460885"/>
            <a:ext cx="838835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清洁头皮</a:t>
            </a:r>
            <a:endParaRPr lang="Microsoft YaHei" altLang="Microsoft YaHei" sz="1600"/>
          </a:p>
        </p:txBody>
      </p:sp>
      <p:sp>
        <p:nvSpPr>
          <p:cNvPr id="55" name="textbox 55"/>
          <p:cNvSpPr/>
          <p:nvPr/>
        </p:nvSpPr>
        <p:spPr>
          <a:xfrm>
            <a:off x="1463146" y="3460069"/>
            <a:ext cx="430530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5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" name="textbox 62"/>
          <p:cNvSpPr/>
          <p:nvPr/>
        </p:nvSpPr>
        <p:spPr>
          <a:xfrm>
            <a:off x="7865757" y="1528323"/>
            <a:ext cx="3267709" cy="4348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45"/>
              </a:lnSpc>
            </a:pPr>
            <a:endParaRPr lang="Arial" altLang="Arial" sz="100"/>
          </a:p>
          <a:p>
            <a:pPr marL="12919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7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9882" indent="8906" algn="l" rtl="0" eaLnBrk="0">
              <a:lnSpc>
                <a:spcPct val="198000"/>
              </a:lnSpc>
              <a:spcBef>
                <a:spcPts val="371"/>
              </a:spcBef>
            </a:pPr>
            <a:r>
              <a:rPr sz="12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随着生活压力增大和环境污染加剧，</a:t>
            </a:r>
            <a:r>
              <a:rPr sz="1200" spc="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发问   </a:t>
            </a:r>
            <a:r>
              <a:rPr sz="12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题日益严重，防脱洗发水行业应运而生</a:t>
            </a:r>
            <a:r>
              <a:rPr sz="12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   </a:t>
            </a:r>
            <a:r>
              <a:rPr sz="12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年来，随着消费者对个人形象和健康的</a:t>
            </a:r>
            <a:r>
              <a:rPr sz="12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   </a:t>
            </a:r>
            <a:r>
              <a:rPr sz="1200" spc="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度不断提高，防脱洗发水市场迅速崛起</a:t>
            </a:r>
            <a:r>
              <a:rPr sz="1200" spc="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512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49720" indent="22993" algn="l" rtl="0" eaLnBrk="0">
              <a:lnSpc>
                <a:spcPct val="198000"/>
              </a:lnSpc>
              <a:spcBef>
                <a:spcPts val="2"/>
              </a:spcBef>
            </a:pPr>
            <a:r>
              <a:rPr sz="12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目前，防脱洗发水市场品牌众多</a:t>
            </a:r>
            <a:r>
              <a:rPr sz="12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竞争激烈。  </a:t>
            </a:r>
            <a:r>
              <a:rPr sz="12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各大品牌纷纷通过研发创新、营销策略</a:t>
            </a:r>
            <a:r>
              <a:rPr sz="12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   </a:t>
            </a:r>
            <a:r>
              <a:rPr sz="1200" spc="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种手段争夺市场份额。同时，消费者对</a:t>
            </a:r>
            <a:r>
              <a:rPr sz="12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   </a:t>
            </a:r>
            <a:r>
              <a:rPr sz="1200" spc="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的安全性和有效性要求也越来越高</a:t>
            </a:r>
            <a:r>
              <a:rPr sz="12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63" name="textbox 63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历程及现状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4471133" y="1503400"/>
            <a:ext cx="3775751" cy="2679729"/>
            <a:chExt cx="3775751" cy="2679729"/>
          </a:xfrm>
        </p:grpSpPr>
        <p:sp>
          <p:nvSpPr>
            <p:cNvPr id="84" name="path"/>
            <p:cNvSpPr/>
            <p:nvPr/>
          </p:nvSpPr>
          <p:spPr>
            <a:xfrm>
              <a:off x="1623278" y="529249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2554"/>
                  </a:moveTo>
                  <a:cubicBezTo>
                    <a:pt x="1055" y="2554"/>
                    <a:pt x="1123" y="2622"/>
                    <a:pt x="1085" y="2702"/>
                  </a:cubicBezTo>
                  <a:lnTo>
                    <a:pt x="1085" y="2702"/>
                  </a:lnTo>
                  <a:cubicBezTo>
                    <a:pt x="1013" y="2859"/>
                    <a:pt x="890" y="2880"/>
                    <a:pt x="924" y="3096"/>
                  </a:cubicBezTo>
                  <a:lnTo>
                    <a:pt x="924" y="3096"/>
                  </a:lnTo>
                  <a:cubicBezTo>
                    <a:pt x="979" y="3469"/>
                    <a:pt x="1577" y="3469"/>
                    <a:pt x="1636" y="3096"/>
                  </a:cubicBezTo>
                  <a:lnTo>
                    <a:pt x="1636" y="3096"/>
                  </a:lnTo>
                  <a:cubicBezTo>
                    <a:pt x="1670" y="2880"/>
                    <a:pt x="1543" y="2859"/>
                    <a:pt x="1471" y="2702"/>
                  </a:cubicBezTo>
                  <a:lnTo>
                    <a:pt x="1471" y="2702"/>
                  </a:lnTo>
                  <a:cubicBezTo>
                    <a:pt x="1437" y="2622"/>
                    <a:pt x="1501" y="2554"/>
                    <a:pt x="1781" y="2554"/>
                  </a:cubicBezTo>
                  <a:lnTo>
                    <a:pt x="1781" y="2554"/>
                  </a:lnTo>
                  <a:cubicBezTo>
                    <a:pt x="2557" y="2554"/>
                    <a:pt x="2557" y="2554"/>
                    <a:pt x="2557" y="2554"/>
                  </a:cubicBezTo>
                  <a:lnTo>
                    <a:pt x="2557" y="2554"/>
                  </a:lnTo>
                  <a:cubicBezTo>
                    <a:pt x="2557" y="1779"/>
                    <a:pt x="2557" y="1779"/>
                    <a:pt x="2557" y="1779"/>
                  </a:cubicBezTo>
                  <a:lnTo>
                    <a:pt x="2557" y="1779"/>
                  </a:lnTo>
                  <a:cubicBezTo>
                    <a:pt x="2557" y="1499"/>
                    <a:pt x="2624" y="1431"/>
                    <a:pt x="2709" y="1470"/>
                  </a:cubicBezTo>
                  <a:lnTo>
                    <a:pt x="2709" y="1470"/>
                  </a:lnTo>
                  <a:cubicBezTo>
                    <a:pt x="2862" y="1542"/>
                    <a:pt x="2883" y="1664"/>
                    <a:pt x="3099" y="1631"/>
                  </a:cubicBezTo>
                  <a:lnTo>
                    <a:pt x="3099" y="1631"/>
                  </a:lnTo>
                  <a:cubicBezTo>
                    <a:pt x="3473" y="1576"/>
                    <a:pt x="3473" y="978"/>
                    <a:pt x="3099" y="919"/>
                  </a:cubicBezTo>
                  <a:lnTo>
                    <a:pt x="3099" y="919"/>
                  </a:lnTo>
                  <a:cubicBezTo>
                    <a:pt x="2883" y="885"/>
                    <a:pt x="2862" y="1012"/>
                    <a:pt x="2709" y="1084"/>
                  </a:cubicBezTo>
                  <a:lnTo>
                    <a:pt x="2709" y="1084"/>
                  </a:lnTo>
                  <a:cubicBezTo>
                    <a:pt x="2624" y="1118"/>
                    <a:pt x="2557" y="1054"/>
                    <a:pt x="2557" y="775"/>
                  </a:cubicBezTo>
                  <a:lnTo>
                    <a:pt x="2557" y="775"/>
                  </a:lnTo>
                  <a:cubicBezTo>
                    <a:pt x="2557" y="0"/>
                    <a:pt x="2557" y="0"/>
                    <a:pt x="2557" y="0"/>
                  </a:cubicBezTo>
                  <a:lnTo>
                    <a:pt x="2557" y="0"/>
                  </a:lnTo>
                  <a:cubicBezTo>
                    <a:pt x="1781" y="0"/>
                    <a:pt x="1781" y="0"/>
                    <a:pt x="1781" y="0"/>
                  </a:cubicBezTo>
                  <a:lnTo>
                    <a:pt x="1781" y="0"/>
                  </a:lnTo>
                  <a:cubicBezTo>
                    <a:pt x="1501" y="0"/>
                    <a:pt x="1437" y="67"/>
                    <a:pt x="1471" y="148"/>
                  </a:cubicBezTo>
                  <a:lnTo>
                    <a:pt x="1471" y="148"/>
                  </a:lnTo>
                  <a:cubicBezTo>
                    <a:pt x="1543" y="305"/>
                    <a:pt x="1670" y="321"/>
                    <a:pt x="1636" y="542"/>
                  </a:cubicBezTo>
                  <a:lnTo>
                    <a:pt x="1636" y="542"/>
                  </a:lnTo>
                  <a:cubicBezTo>
                    <a:pt x="1577" y="915"/>
                    <a:pt x="979" y="915"/>
                    <a:pt x="924" y="542"/>
                  </a:cubicBezTo>
                  <a:lnTo>
                    <a:pt x="924" y="542"/>
                  </a:lnTo>
                  <a:cubicBezTo>
                    <a:pt x="890" y="321"/>
                    <a:pt x="1013" y="305"/>
                    <a:pt x="1085" y="148"/>
                  </a:cubicBezTo>
                  <a:lnTo>
                    <a:pt x="1085" y="148"/>
                  </a:lnTo>
                  <a:cubicBezTo>
                    <a:pt x="1123" y="67"/>
                    <a:pt x="1055" y="0"/>
                    <a:pt x="776" y="0"/>
                  </a:cubicBezTo>
                  <a:lnTo>
                    <a:pt x="776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775"/>
                    <a:pt x="0" y="775"/>
                    <a:pt x="0" y="775"/>
                  </a:cubicBezTo>
                  <a:lnTo>
                    <a:pt x="0" y="775"/>
                  </a:lnTo>
                  <a:cubicBezTo>
                    <a:pt x="0" y="1054"/>
                    <a:pt x="67" y="1118"/>
                    <a:pt x="148" y="1084"/>
                  </a:cubicBezTo>
                  <a:lnTo>
                    <a:pt x="148" y="1084"/>
                  </a:lnTo>
                  <a:cubicBezTo>
                    <a:pt x="305" y="1012"/>
                    <a:pt x="326" y="885"/>
                    <a:pt x="542" y="919"/>
                  </a:cubicBezTo>
                  <a:lnTo>
                    <a:pt x="542" y="919"/>
                  </a:lnTo>
                  <a:cubicBezTo>
                    <a:pt x="915" y="978"/>
                    <a:pt x="915" y="1576"/>
                    <a:pt x="542" y="1631"/>
                  </a:cubicBezTo>
                  <a:lnTo>
                    <a:pt x="542" y="1631"/>
                  </a:lnTo>
                  <a:cubicBezTo>
                    <a:pt x="326" y="1664"/>
                    <a:pt x="305" y="1542"/>
                    <a:pt x="148" y="1470"/>
                  </a:cubicBezTo>
                  <a:lnTo>
                    <a:pt x="148" y="1470"/>
                  </a:lnTo>
                  <a:cubicBezTo>
                    <a:pt x="67" y="1431"/>
                    <a:pt x="0" y="1499"/>
                    <a:pt x="0" y="1779"/>
                  </a:cubicBezTo>
                  <a:lnTo>
                    <a:pt x="0" y="1779"/>
                  </a:lnTo>
                  <a:cubicBezTo>
                    <a:pt x="0" y="2554"/>
                    <a:pt x="0" y="2554"/>
                    <a:pt x="0" y="2554"/>
                  </a:cubicBezTo>
                  <a:lnTo>
                    <a:pt x="0" y="2554"/>
                  </a:lnTo>
                  <a:lnTo>
                    <a:pt x="776" y="255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831"/>
                  </a:moveTo>
                  <a:cubicBezTo>
                    <a:pt x="1055" y="831"/>
                    <a:pt x="1119" y="764"/>
                    <a:pt x="1085" y="679"/>
                  </a:cubicBezTo>
                  <a:lnTo>
                    <a:pt x="1085" y="679"/>
                  </a:lnTo>
                  <a:cubicBezTo>
                    <a:pt x="1013" y="526"/>
                    <a:pt x="886" y="505"/>
                    <a:pt x="920" y="289"/>
                  </a:cubicBezTo>
                  <a:lnTo>
                    <a:pt x="920" y="289"/>
                  </a:lnTo>
                  <a:cubicBezTo>
                    <a:pt x="979" y="-83"/>
                    <a:pt x="1577" y="-83"/>
                    <a:pt x="1632" y="289"/>
                  </a:cubicBezTo>
                  <a:lnTo>
                    <a:pt x="1632" y="289"/>
                  </a:lnTo>
                  <a:cubicBezTo>
                    <a:pt x="1666" y="505"/>
                    <a:pt x="1543" y="526"/>
                    <a:pt x="1471" y="679"/>
                  </a:cubicBezTo>
                  <a:lnTo>
                    <a:pt x="1471" y="679"/>
                  </a:lnTo>
                  <a:cubicBezTo>
                    <a:pt x="1433" y="764"/>
                    <a:pt x="1501" y="831"/>
                    <a:pt x="1781" y="831"/>
                  </a:cubicBezTo>
                  <a:lnTo>
                    <a:pt x="1781" y="831"/>
                  </a:lnTo>
                  <a:cubicBezTo>
                    <a:pt x="2557" y="831"/>
                    <a:pt x="2557" y="831"/>
                    <a:pt x="2557" y="831"/>
                  </a:cubicBezTo>
                  <a:lnTo>
                    <a:pt x="2557" y="831"/>
                  </a:lnTo>
                  <a:cubicBezTo>
                    <a:pt x="2557" y="1607"/>
                    <a:pt x="2557" y="1607"/>
                    <a:pt x="2557" y="1607"/>
                  </a:cubicBezTo>
                  <a:lnTo>
                    <a:pt x="2557" y="1607"/>
                  </a:lnTo>
                  <a:cubicBezTo>
                    <a:pt x="2557" y="1886"/>
                    <a:pt x="2624" y="1950"/>
                    <a:pt x="2705" y="1916"/>
                  </a:cubicBezTo>
                  <a:lnTo>
                    <a:pt x="2705" y="1916"/>
                  </a:lnTo>
                  <a:cubicBezTo>
                    <a:pt x="2862" y="1844"/>
                    <a:pt x="2883" y="1717"/>
                    <a:pt x="3099" y="1751"/>
                  </a:cubicBezTo>
                  <a:lnTo>
                    <a:pt x="3099" y="1751"/>
                  </a:lnTo>
                  <a:cubicBezTo>
                    <a:pt x="3473" y="1810"/>
                    <a:pt x="3473" y="2407"/>
                    <a:pt x="3099" y="2462"/>
                  </a:cubicBezTo>
                  <a:lnTo>
                    <a:pt x="3099" y="2462"/>
                  </a:lnTo>
                  <a:cubicBezTo>
                    <a:pt x="2883" y="2496"/>
                    <a:pt x="2862" y="2374"/>
                    <a:pt x="2705" y="2302"/>
                  </a:cubicBezTo>
                  <a:lnTo>
                    <a:pt x="2705" y="2302"/>
                  </a:lnTo>
                  <a:cubicBezTo>
                    <a:pt x="2624" y="2263"/>
                    <a:pt x="2557" y="2331"/>
                    <a:pt x="2557" y="2611"/>
                  </a:cubicBezTo>
                  <a:lnTo>
                    <a:pt x="2557" y="2611"/>
                  </a:lnTo>
                  <a:cubicBezTo>
                    <a:pt x="2557" y="3386"/>
                    <a:pt x="2557" y="3386"/>
                    <a:pt x="2557" y="3386"/>
                  </a:cubicBezTo>
                  <a:lnTo>
                    <a:pt x="2557" y="3386"/>
                  </a:lnTo>
                  <a:cubicBezTo>
                    <a:pt x="1781" y="3386"/>
                    <a:pt x="1781" y="3386"/>
                    <a:pt x="1781" y="3386"/>
                  </a:cubicBezTo>
                  <a:lnTo>
                    <a:pt x="1781" y="3386"/>
                  </a:lnTo>
                  <a:cubicBezTo>
                    <a:pt x="1501" y="3386"/>
                    <a:pt x="1433" y="3318"/>
                    <a:pt x="1471" y="3238"/>
                  </a:cubicBezTo>
                  <a:lnTo>
                    <a:pt x="1471" y="3238"/>
                  </a:lnTo>
                  <a:cubicBezTo>
                    <a:pt x="1543" y="3081"/>
                    <a:pt x="1666" y="3060"/>
                    <a:pt x="1632" y="2844"/>
                  </a:cubicBezTo>
                  <a:lnTo>
                    <a:pt x="1632" y="2844"/>
                  </a:lnTo>
                  <a:cubicBezTo>
                    <a:pt x="1577" y="2471"/>
                    <a:pt x="979" y="2471"/>
                    <a:pt x="920" y="2844"/>
                  </a:cubicBezTo>
                  <a:lnTo>
                    <a:pt x="920" y="2844"/>
                  </a:lnTo>
                  <a:cubicBezTo>
                    <a:pt x="886" y="3060"/>
                    <a:pt x="1013" y="3081"/>
                    <a:pt x="1085" y="3238"/>
                  </a:cubicBezTo>
                  <a:lnTo>
                    <a:pt x="1085" y="3238"/>
                  </a:lnTo>
                  <a:cubicBezTo>
                    <a:pt x="1119" y="3318"/>
                    <a:pt x="1055" y="3386"/>
                    <a:pt x="776" y="3386"/>
                  </a:cubicBezTo>
                  <a:lnTo>
                    <a:pt x="776" y="3386"/>
                  </a:lnTo>
                  <a:cubicBezTo>
                    <a:pt x="0" y="3386"/>
                    <a:pt x="0" y="3386"/>
                    <a:pt x="0" y="3386"/>
                  </a:cubicBezTo>
                  <a:lnTo>
                    <a:pt x="0" y="3386"/>
                  </a:lnTo>
                  <a:cubicBezTo>
                    <a:pt x="0" y="2611"/>
                    <a:pt x="0" y="2611"/>
                    <a:pt x="0" y="2611"/>
                  </a:cubicBezTo>
                  <a:lnTo>
                    <a:pt x="0" y="2611"/>
                  </a:lnTo>
                  <a:cubicBezTo>
                    <a:pt x="0" y="2331"/>
                    <a:pt x="67" y="2263"/>
                    <a:pt x="148" y="2302"/>
                  </a:cubicBezTo>
                  <a:lnTo>
                    <a:pt x="148" y="2302"/>
                  </a:lnTo>
                  <a:cubicBezTo>
                    <a:pt x="305" y="2374"/>
                    <a:pt x="322" y="2496"/>
                    <a:pt x="542" y="2462"/>
                  </a:cubicBezTo>
                  <a:lnTo>
                    <a:pt x="542" y="2462"/>
                  </a:lnTo>
                  <a:cubicBezTo>
                    <a:pt x="915" y="2407"/>
                    <a:pt x="915" y="1810"/>
                    <a:pt x="542" y="1751"/>
                  </a:cubicBezTo>
                  <a:lnTo>
                    <a:pt x="542" y="1751"/>
                  </a:lnTo>
                  <a:cubicBezTo>
                    <a:pt x="322" y="1717"/>
                    <a:pt x="305" y="1844"/>
                    <a:pt x="148" y="1916"/>
                  </a:cubicBezTo>
                  <a:lnTo>
                    <a:pt x="148" y="1916"/>
                  </a:lnTo>
                  <a:cubicBezTo>
                    <a:pt x="67" y="1950"/>
                    <a:pt x="0" y="1886"/>
                    <a:pt x="0" y="1607"/>
                  </a:cubicBezTo>
                  <a:lnTo>
                    <a:pt x="0" y="1607"/>
                  </a:lnTo>
                  <a:cubicBezTo>
                    <a:pt x="0" y="831"/>
                    <a:pt x="0" y="831"/>
                    <a:pt x="0" y="831"/>
                  </a:cubicBezTo>
                  <a:lnTo>
                    <a:pt x="0" y="831"/>
                  </a:lnTo>
                  <a:lnTo>
                    <a:pt x="776" y="83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3941939" y="3126679"/>
            <a:ext cx="3775751" cy="2679672"/>
            <a:chExt cx="3775751" cy="2679672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1608" y="831"/>
                  </a:moveTo>
                  <a:cubicBezTo>
                    <a:pt x="1888" y="831"/>
                    <a:pt x="1952" y="764"/>
                    <a:pt x="1918" y="683"/>
                  </a:cubicBezTo>
                  <a:lnTo>
                    <a:pt x="1918" y="683"/>
                  </a:lnTo>
                  <a:cubicBezTo>
                    <a:pt x="1846" y="526"/>
                    <a:pt x="1718" y="505"/>
                    <a:pt x="1752" y="289"/>
                  </a:cubicBezTo>
                  <a:lnTo>
                    <a:pt x="1752" y="289"/>
                  </a:lnTo>
                  <a:cubicBezTo>
                    <a:pt x="1812" y="-83"/>
                    <a:pt x="2410" y="-83"/>
                    <a:pt x="2465" y="289"/>
                  </a:cubicBezTo>
                  <a:lnTo>
                    <a:pt x="2465" y="289"/>
                  </a:lnTo>
                  <a:cubicBezTo>
                    <a:pt x="2499" y="505"/>
                    <a:pt x="2376" y="526"/>
                    <a:pt x="2304" y="683"/>
                  </a:cubicBezTo>
                  <a:lnTo>
                    <a:pt x="2304" y="683"/>
                  </a:lnTo>
                  <a:cubicBezTo>
                    <a:pt x="2265" y="764"/>
                    <a:pt x="2333" y="831"/>
                    <a:pt x="2613" y="831"/>
                  </a:cubicBezTo>
                  <a:lnTo>
                    <a:pt x="2613" y="831"/>
                  </a:lnTo>
                  <a:cubicBezTo>
                    <a:pt x="3389" y="831"/>
                    <a:pt x="3389" y="831"/>
                    <a:pt x="3389" y="831"/>
                  </a:cubicBezTo>
                  <a:lnTo>
                    <a:pt x="3389" y="831"/>
                  </a:lnTo>
                  <a:cubicBezTo>
                    <a:pt x="3389" y="1607"/>
                    <a:pt x="3389" y="1607"/>
                    <a:pt x="3389" y="1607"/>
                  </a:cubicBezTo>
                  <a:lnTo>
                    <a:pt x="3389" y="1607"/>
                  </a:lnTo>
                  <a:cubicBezTo>
                    <a:pt x="3389" y="1886"/>
                    <a:pt x="3321" y="1954"/>
                    <a:pt x="3241" y="1916"/>
                  </a:cubicBezTo>
                  <a:lnTo>
                    <a:pt x="3241" y="1916"/>
                  </a:lnTo>
                  <a:cubicBezTo>
                    <a:pt x="3084" y="1844"/>
                    <a:pt x="3063" y="1721"/>
                    <a:pt x="2846" y="1755"/>
                  </a:cubicBezTo>
                  <a:lnTo>
                    <a:pt x="2846" y="1755"/>
                  </a:lnTo>
                  <a:cubicBezTo>
                    <a:pt x="2473" y="1810"/>
                    <a:pt x="2473" y="2407"/>
                    <a:pt x="2846" y="2467"/>
                  </a:cubicBezTo>
                  <a:lnTo>
                    <a:pt x="2846" y="2467"/>
                  </a:lnTo>
                  <a:cubicBezTo>
                    <a:pt x="3063" y="2501"/>
                    <a:pt x="3084" y="2374"/>
                    <a:pt x="3241" y="2302"/>
                  </a:cubicBezTo>
                  <a:lnTo>
                    <a:pt x="3241" y="2302"/>
                  </a:lnTo>
                  <a:cubicBezTo>
                    <a:pt x="3321" y="2268"/>
                    <a:pt x="3389" y="2331"/>
                    <a:pt x="3389" y="2611"/>
                  </a:cubicBezTo>
                  <a:lnTo>
                    <a:pt x="3389" y="2611"/>
                  </a:lnTo>
                  <a:cubicBezTo>
                    <a:pt x="3389" y="3386"/>
                    <a:pt x="3389" y="3386"/>
                    <a:pt x="3389" y="3386"/>
                  </a:cubicBezTo>
                  <a:lnTo>
                    <a:pt x="3389" y="3386"/>
                  </a:lnTo>
                  <a:cubicBezTo>
                    <a:pt x="2613" y="3386"/>
                    <a:pt x="2613" y="3386"/>
                    <a:pt x="2613" y="3386"/>
                  </a:cubicBezTo>
                  <a:lnTo>
                    <a:pt x="2613" y="3386"/>
                  </a:lnTo>
                  <a:cubicBezTo>
                    <a:pt x="2333" y="3386"/>
                    <a:pt x="2265" y="3318"/>
                    <a:pt x="2304" y="3238"/>
                  </a:cubicBezTo>
                  <a:lnTo>
                    <a:pt x="2304" y="3238"/>
                  </a:lnTo>
                  <a:cubicBezTo>
                    <a:pt x="2376" y="3081"/>
                    <a:pt x="2499" y="3064"/>
                    <a:pt x="2465" y="2844"/>
                  </a:cubicBezTo>
                  <a:lnTo>
                    <a:pt x="2465" y="2844"/>
                  </a:lnTo>
                  <a:cubicBezTo>
                    <a:pt x="2410" y="2471"/>
                    <a:pt x="1812" y="2471"/>
                    <a:pt x="1752" y="2844"/>
                  </a:cubicBezTo>
                  <a:lnTo>
                    <a:pt x="1752" y="2844"/>
                  </a:lnTo>
                  <a:cubicBezTo>
                    <a:pt x="1718" y="3064"/>
                    <a:pt x="1846" y="3081"/>
                    <a:pt x="1918" y="3238"/>
                  </a:cubicBezTo>
                  <a:lnTo>
                    <a:pt x="1918" y="3238"/>
                  </a:lnTo>
                  <a:cubicBezTo>
                    <a:pt x="1952" y="3318"/>
                    <a:pt x="1888" y="3386"/>
                    <a:pt x="1608" y="3386"/>
                  </a:cubicBezTo>
                  <a:lnTo>
                    <a:pt x="1608" y="3386"/>
                  </a:lnTo>
                  <a:cubicBezTo>
                    <a:pt x="832" y="3386"/>
                    <a:pt x="832" y="3386"/>
                    <a:pt x="832" y="3386"/>
                  </a:cubicBezTo>
                  <a:lnTo>
                    <a:pt x="832" y="3386"/>
                  </a:lnTo>
                  <a:cubicBezTo>
                    <a:pt x="832" y="2611"/>
                    <a:pt x="832" y="2611"/>
                    <a:pt x="832" y="2611"/>
                  </a:cubicBezTo>
                  <a:lnTo>
                    <a:pt x="832" y="2611"/>
                  </a:lnTo>
                  <a:cubicBezTo>
                    <a:pt x="832" y="2331"/>
                    <a:pt x="764" y="2268"/>
                    <a:pt x="680" y="2302"/>
                  </a:cubicBezTo>
                  <a:lnTo>
                    <a:pt x="680" y="2302"/>
                  </a:lnTo>
                  <a:cubicBezTo>
                    <a:pt x="527" y="2374"/>
                    <a:pt x="506" y="2501"/>
                    <a:pt x="289" y="2467"/>
                  </a:cubicBezTo>
                  <a:lnTo>
                    <a:pt x="289" y="2467"/>
                  </a:lnTo>
                  <a:cubicBezTo>
                    <a:pt x="-83" y="2407"/>
                    <a:pt x="-83" y="1810"/>
                    <a:pt x="289" y="1755"/>
                  </a:cubicBezTo>
                  <a:lnTo>
                    <a:pt x="289" y="1755"/>
                  </a:lnTo>
                  <a:cubicBezTo>
                    <a:pt x="506" y="1721"/>
                    <a:pt x="527" y="1844"/>
                    <a:pt x="680" y="1916"/>
                  </a:cubicBezTo>
                  <a:lnTo>
                    <a:pt x="680" y="1916"/>
                  </a:lnTo>
                  <a:cubicBezTo>
                    <a:pt x="764" y="1954"/>
                    <a:pt x="832" y="1886"/>
                    <a:pt x="832" y="1607"/>
                  </a:cubicBezTo>
                  <a:lnTo>
                    <a:pt x="832" y="1607"/>
                  </a:lnTo>
                  <a:cubicBezTo>
                    <a:pt x="832" y="831"/>
                    <a:pt x="832" y="831"/>
                    <a:pt x="832" y="831"/>
                  </a:cubicBezTo>
                  <a:lnTo>
                    <a:pt x="832" y="831"/>
                  </a:lnTo>
                  <a:lnTo>
                    <a:pt x="1608" y="83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623278" y="527199"/>
              <a:ext cx="2152472" cy="2152473"/>
            </a:xfrm>
            <a:custGeom>
              <a:rect l="0" t="0" r="0" b="0"/>
              <a:pathLst>
                <a:path w="3389" h="3389">
                  <a:moveTo>
                    <a:pt x="832" y="1781"/>
                  </a:moveTo>
                  <a:cubicBezTo>
                    <a:pt x="832" y="1501"/>
                    <a:pt x="764" y="1437"/>
                    <a:pt x="684" y="1471"/>
                  </a:cubicBezTo>
                  <a:lnTo>
                    <a:pt x="684" y="1471"/>
                  </a:lnTo>
                  <a:cubicBezTo>
                    <a:pt x="527" y="1543"/>
                    <a:pt x="506" y="1670"/>
                    <a:pt x="289" y="1636"/>
                  </a:cubicBezTo>
                  <a:lnTo>
                    <a:pt x="289" y="1636"/>
                  </a:lnTo>
                  <a:cubicBezTo>
                    <a:pt x="-83" y="1577"/>
                    <a:pt x="-83" y="979"/>
                    <a:pt x="289" y="924"/>
                  </a:cubicBezTo>
                  <a:lnTo>
                    <a:pt x="289" y="924"/>
                  </a:lnTo>
                  <a:cubicBezTo>
                    <a:pt x="506" y="890"/>
                    <a:pt x="527" y="1013"/>
                    <a:pt x="684" y="1085"/>
                  </a:cubicBezTo>
                  <a:lnTo>
                    <a:pt x="684" y="1085"/>
                  </a:lnTo>
                  <a:cubicBezTo>
                    <a:pt x="764" y="1123"/>
                    <a:pt x="832" y="1055"/>
                    <a:pt x="832" y="776"/>
                  </a:cubicBezTo>
                  <a:lnTo>
                    <a:pt x="832" y="776"/>
                  </a:lnTo>
                  <a:cubicBezTo>
                    <a:pt x="832" y="0"/>
                    <a:pt x="832" y="0"/>
                    <a:pt x="832" y="0"/>
                  </a:cubicBezTo>
                  <a:lnTo>
                    <a:pt x="832" y="0"/>
                  </a:lnTo>
                  <a:cubicBezTo>
                    <a:pt x="1608" y="0"/>
                    <a:pt x="1608" y="0"/>
                    <a:pt x="1608" y="0"/>
                  </a:cubicBezTo>
                  <a:lnTo>
                    <a:pt x="1608" y="0"/>
                  </a:lnTo>
                  <a:cubicBezTo>
                    <a:pt x="1888" y="0"/>
                    <a:pt x="1956" y="67"/>
                    <a:pt x="1918" y="148"/>
                  </a:cubicBezTo>
                  <a:lnTo>
                    <a:pt x="1918" y="148"/>
                  </a:lnTo>
                  <a:cubicBezTo>
                    <a:pt x="1846" y="305"/>
                    <a:pt x="1723" y="326"/>
                    <a:pt x="1757" y="542"/>
                  </a:cubicBezTo>
                  <a:lnTo>
                    <a:pt x="1757" y="542"/>
                  </a:lnTo>
                  <a:cubicBezTo>
                    <a:pt x="1812" y="915"/>
                    <a:pt x="2410" y="915"/>
                    <a:pt x="2469" y="542"/>
                  </a:cubicBezTo>
                  <a:lnTo>
                    <a:pt x="2469" y="542"/>
                  </a:lnTo>
                  <a:cubicBezTo>
                    <a:pt x="2503" y="326"/>
                    <a:pt x="2376" y="305"/>
                    <a:pt x="2304" y="148"/>
                  </a:cubicBezTo>
                  <a:lnTo>
                    <a:pt x="2304" y="148"/>
                  </a:lnTo>
                  <a:cubicBezTo>
                    <a:pt x="2270" y="67"/>
                    <a:pt x="2333" y="0"/>
                    <a:pt x="2613" y="0"/>
                  </a:cubicBezTo>
                  <a:lnTo>
                    <a:pt x="2613" y="0"/>
                  </a:lnTo>
                  <a:cubicBezTo>
                    <a:pt x="3389" y="0"/>
                    <a:pt x="3389" y="0"/>
                    <a:pt x="3389" y="0"/>
                  </a:cubicBezTo>
                  <a:lnTo>
                    <a:pt x="3389" y="0"/>
                  </a:lnTo>
                  <a:cubicBezTo>
                    <a:pt x="3389" y="776"/>
                    <a:pt x="3389" y="776"/>
                    <a:pt x="3389" y="776"/>
                  </a:cubicBezTo>
                  <a:lnTo>
                    <a:pt x="3389" y="776"/>
                  </a:lnTo>
                  <a:cubicBezTo>
                    <a:pt x="3389" y="1055"/>
                    <a:pt x="3321" y="1123"/>
                    <a:pt x="3241" y="1085"/>
                  </a:cubicBezTo>
                  <a:lnTo>
                    <a:pt x="3241" y="1085"/>
                  </a:lnTo>
                  <a:cubicBezTo>
                    <a:pt x="3084" y="1013"/>
                    <a:pt x="3067" y="890"/>
                    <a:pt x="2846" y="924"/>
                  </a:cubicBezTo>
                  <a:lnTo>
                    <a:pt x="2846" y="924"/>
                  </a:lnTo>
                  <a:cubicBezTo>
                    <a:pt x="2473" y="979"/>
                    <a:pt x="2473" y="1577"/>
                    <a:pt x="2846" y="1636"/>
                  </a:cubicBezTo>
                  <a:lnTo>
                    <a:pt x="2846" y="1636"/>
                  </a:lnTo>
                  <a:cubicBezTo>
                    <a:pt x="3067" y="1670"/>
                    <a:pt x="3084" y="1543"/>
                    <a:pt x="3241" y="1471"/>
                  </a:cubicBezTo>
                  <a:lnTo>
                    <a:pt x="3241" y="1471"/>
                  </a:lnTo>
                  <a:cubicBezTo>
                    <a:pt x="3321" y="1437"/>
                    <a:pt x="3389" y="1501"/>
                    <a:pt x="3389" y="1781"/>
                  </a:cubicBezTo>
                  <a:lnTo>
                    <a:pt x="3389" y="1781"/>
                  </a:lnTo>
                  <a:cubicBezTo>
                    <a:pt x="3389" y="2557"/>
                    <a:pt x="3389" y="2557"/>
                    <a:pt x="3389" y="2557"/>
                  </a:cubicBezTo>
                  <a:lnTo>
                    <a:pt x="3389" y="2557"/>
                  </a:lnTo>
                  <a:cubicBezTo>
                    <a:pt x="2613" y="2557"/>
                    <a:pt x="2613" y="2557"/>
                    <a:pt x="2613" y="2557"/>
                  </a:cubicBezTo>
                  <a:lnTo>
                    <a:pt x="2613" y="2557"/>
                  </a:lnTo>
                  <a:cubicBezTo>
                    <a:pt x="2333" y="2557"/>
                    <a:pt x="2270" y="2624"/>
                    <a:pt x="2304" y="2709"/>
                  </a:cubicBezTo>
                  <a:lnTo>
                    <a:pt x="2304" y="2709"/>
                  </a:lnTo>
                  <a:cubicBezTo>
                    <a:pt x="2376" y="2862"/>
                    <a:pt x="2503" y="2883"/>
                    <a:pt x="2469" y="3099"/>
                  </a:cubicBezTo>
                  <a:lnTo>
                    <a:pt x="2469" y="3099"/>
                  </a:lnTo>
                  <a:cubicBezTo>
                    <a:pt x="2410" y="3473"/>
                    <a:pt x="1812" y="3473"/>
                    <a:pt x="1757" y="3099"/>
                  </a:cubicBezTo>
                  <a:lnTo>
                    <a:pt x="1757" y="3099"/>
                  </a:lnTo>
                  <a:cubicBezTo>
                    <a:pt x="1723" y="2883"/>
                    <a:pt x="1846" y="2862"/>
                    <a:pt x="1918" y="2709"/>
                  </a:cubicBezTo>
                  <a:lnTo>
                    <a:pt x="1918" y="2709"/>
                  </a:lnTo>
                  <a:cubicBezTo>
                    <a:pt x="1956" y="2624"/>
                    <a:pt x="1888" y="2557"/>
                    <a:pt x="1608" y="2557"/>
                  </a:cubicBezTo>
                  <a:lnTo>
                    <a:pt x="1608" y="2557"/>
                  </a:lnTo>
                  <a:cubicBezTo>
                    <a:pt x="832" y="2557"/>
                    <a:pt x="832" y="2557"/>
                    <a:pt x="832" y="2557"/>
                  </a:cubicBezTo>
                  <a:lnTo>
                    <a:pt x="832" y="2557"/>
                  </a:lnTo>
                  <a:lnTo>
                    <a:pt x="832" y="178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" name="textbox 88"/>
          <p:cNvSpPr/>
          <p:nvPr/>
        </p:nvSpPr>
        <p:spPr>
          <a:xfrm>
            <a:off x="1116586" y="3859931"/>
            <a:ext cx="2585720" cy="1038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8"/>
              </a:lnSpc>
            </a:pPr>
            <a:endParaRPr lang="Arial" altLang="Arial" sz="100"/>
          </a:p>
          <a:p>
            <a:pPr marL="1253121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生活压力增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endParaRPr lang="Microsoft YaHei" altLang="Microsoft YaHei" sz="1500"/>
          </a:p>
          <a:p>
            <a:pPr marL="165252" algn="l" rtl="0" eaLnBrk="0">
              <a:lnSpc>
                <a:spcPct val="91000"/>
              </a:lnSpc>
              <a:spcBef>
                <a:spcPts val="751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快节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奏的生活和高强度的工作压力</a:t>
            </a:r>
            <a:endParaRPr lang="Microsoft YaHei" altLang="Microsoft YaHei" sz="1200"/>
          </a:p>
          <a:p>
            <a:pPr marL="165557" algn="l" rtl="0" eaLnBrk="0">
              <a:lnSpc>
                <a:spcPct val="82000"/>
              </a:lnSpc>
              <a:spcBef>
                <a:spcPts val="858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导致越来越多的人出现脱发问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200"/>
          </a:p>
          <a:p>
            <a:pPr marL="12700" algn="l" rtl="0" eaLnBrk="0">
              <a:lnSpc>
                <a:spcPts val="2160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进一步推动了防脱洗发水市场的发展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9" name="textbox 89"/>
          <p:cNvSpPr/>
          <p:nvPr/>
        </p:nvSpPr>
        <p:spPr>
          <a:xfrm>
            <a:off x="1875465" y="2095885"/>
            <a:ext cx="2432685" cy="1038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60"/>
              </a:lnSpc>
            </a:pPr>
            <a:endParaRPr lang="Arial" altLang="Arial" sz="100"/>
          </a:p>
          <a:p>
            <a:pPr marL="129924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  <a:p>
            <a:pPr marL="19862" algn="l" rtl="0" eaLnBrk="0">
              <a:lnSpc>
                <a:spcPct val="91000"/>
              </a:lnSpc>
              <a:spcBef>
                <a:spcPts val="74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趋势加剧，脱发问</a:t>
            </a:r>
            <a:endParaRPr lang="Microsoft YaHei" altLang="Microsoft YaHei" sz="1200"/>
          </a:p>
          <a:p>
            <a:pPr marL="12700" algn="l" rtl="0" eaLnBrk="0">
              <a:lnSpc>
                <a:spcPct val="83000"/>
              </a:lnSpc>
              <a:spcBef>
                <a:spcPts val="84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老年人群中愈发严重，对防脱</a:t>
            </a:r>
            <a:endParaRPr lang="Microsoft YaHei" altLang="Microsoft YaHei" sz="1200"/>
          </a:p>
          <a:p>
            <a:pPr algn="r" rtl="0" eaLnBrk="0">
              <a:lnSpc>
                <a:spcPts val="2161"/>
              </a:lnSpc>
            </a:pP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洗发水的需求不断增加。</a:t>
            </a:r>
            <a:endParaRPr lang="Microsoft YaHei" altLang="Microsoft YaHei" sz="1200"/>
          </a:p>
        </p:txBody>
      </p:sp>
      <p:sp>
        <p:nvSpPr>
          <p:cNvPr id="90" name="textbox 90"/>
          <p:cNvSpPr/>
          <p:nvPr/>
        </p:nvSpPr>
        <p:spPr>
          <a:xfrm>
            <a:off x="8459503" y="2110330"/>
            <a:ext cx="2310764" cy="1054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93"/>
              </a:lnSpc>
            </a:pPr>
            <a:endParaRPr lang="Arial" altLang="Arial" sz="100"/>
          </a:p>
          <a:p>
            <a:pPr marL="14985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1500"/>
          </a:p>
          <a:p>
            <a:pPr marL="13919" algn="l" rtl="0" eaLnBrk="0">
              <a:lnSpc>
                <a:spcPct val="83000"/>
              </a:lnSpc>
              <a:spcBef>
                <a:spcPts val="74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者对个人健康和形象的关注度</a:t>
            </a:r>
            <a:endParaRPr lang="Microsoft YaHei" altLang="Microsoft YaHei" sz="1200"/>
          </a:p>
          <a:p>
            <a:pPr marL="14833" indent="-2133" algn="l" rtl="0" eaLnBrk="0">
              <a:lnSpc>
                <a:spcPct val="154000"/>
              </a:lnSpc>
              <a:spcBef>
                <a:spcPts val="9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断提高，对头发护理和防脱发的 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需求也随之增加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91" name="textbox 91"/>
          <p:cNvSpPr/>
          <p:nvPr/>
        </p:nvSpPr>
        <p:spPr>
          <a:xfrm>
            <a:off x="7958751" y="3859333"/>
            <a:ext cx="2310764" cy="1054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22"/>
              </a:lnSpc>
            </a:pPr>
            <a:endParaRPr lang="Arial" altLang="Arial" sz="100"/>
          </a:p>
          <a:p>
            <a:pPr marL="13985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产品创新及多样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  <a:p>
            <a:pPr marL="17119" algn="l" rtl="0" eaLnBrk="0">
              <a:lnSpc>
                <a:spcPct val="83000"/>
              </a:lnSpc>
              <a:spcBef>
                <a:spcPts val="750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为满足不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同消费者的需求，防脱洗</a:t>
            </a:r>
            <a:endParaRPr lang="Microsoft YaHei" altLang="Microsoft YaHei" sz="1200"/>
          </a:p>
          <a:p>
            <a:pPr marL="12700" indent="913" algn="l" rtl="0" eaLnBrk="0">
              <a:lnSpc>
                <a:spcPct val="154000"/>
              </a:lnSpc>
              <a:spcBef>
                <a:spcPts val="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发水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品牌不断推出新产品和创新技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术，进一步拓展了市场空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间。</a:t>
            </a:r>
            <a:endParaRPr lang="Microsoft YaHei" altLang="Microsoft YaHei" sz="1200"/>
          </a:p>
        </p:txBody>
      </p:sp>
      <p:sp>
        <p:nvSpPr>
          <p:cNvPr id="92" name="textbox 92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市场需求驱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动因素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2948622" y="2041953"/>
            <a:ext cx="6303645" cy="1772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83578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699907" y="4344172"/>
            <a:ext cx="3281679" cy="874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5"/>
              </a:lnSpc>
            </a:pPr>
            <a:endParaRPr lang="Arial" altLang="Arial" sz="100"/>
          </a:p>
          <a:p>
            <a:pPr marL="19757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以欧莱雅、宝洁、联合利华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为代表，拥</a:t>
            </a:r>
            <a:endParaRPr lang="Microsoft YaHei" altLang="Microsoft YaHei" sz="1400"/>
          </a:p>
          <a:p>
            <a:pPr marL="13785" indent="-1085" algn="l" rtl="0" eaLnBrk="0">
              <a:lnSpc>
                <a:spcPct val="156000"/>
              </a:lnSpc>
              <a:spcBef>
                <a:spcPts val="27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有强大的研发实力和品牌影响力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 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元化产品线和营销策略占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据高端市场。</a:t>
            </a:r>
            <a:endParaRPr lang="Microsoft YaHei" altLang="Microsoft YaHei" sz="1400"/>
          </a:p>
        </p:txBody>
      </p:sp>
      <p:sp>
        <p:nvSpPr>
          <p:cNvPr id="119" name="textbox 119"/>
          <p:cNvSpPr/>
          <p:nvPr/>
        </p:nvSpPr>
        <p:spPr>
          <a:xfrm>
            <a:off x="8189764" y="4343991"/>
            <a:ext cx="3281045" cy="874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79"/>
              </a:lnSpc>
            </a:pPr>
            <a:endParaRPr lang="Arial" altLang="Arial" sz="100"/>
          </a:p>
          <a:p>
            <a:pPr marL="13423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近年来涌现出的一批互联网新兴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品牌，如</a:t>
            </a:r>
            <a:endParaRPr lang="Microsoft YaHei" altLang="Microsoft YaHei" sz="1400"/>
          </a:p>
          <a:p>
            <a:pPr marL="12700" indent="8867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阿道夫、植观等，通过精准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定位和创新营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销手段快速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崛起。</a:t>
            </a:r>
            <a:endParaRPr lang="Microsoft YaHei" altLang="Microsoft YaHei" sz="1400"/>
          </a:p>
        </p:txBody>
      </p:sp>
      <p:sp>
        <p:nvSpPr>
          <p:cNvPr id="120" name="textbox 120"/>
          <p:cNvSpPr/>
          <p:nvPr/>
        </p:nvSpPr>
        <p:spPr>
          <a:xfrm>
            <a:off x="4444836" y="4343086"/>
            <a:ext cx="3243579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91"/>
              </a:lnSpc>
            </a:pPr>
            <a:endParaRPr lang="Arial" altLang="Arial" sz="100"/>
          </a:p>
          <a:p>
            <a:pPr marL="14871" algn="l" rtl="0" eaLnBrk="0">
              <a:lnSpc>
                <a:spcPct val="85000"/>
              </a:lnSpc>
            </a:pP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霸王、章光101、索芙特等为代表，凭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</a:t>
            </a:r>
            <a:endParaRPr lang="Microsoft YaHei" altLang="Microsoft YaHei" sz="1400"/>
          </a:p>
          <a:p>
            <a:pPr marL="12700" indent="723" algn="l" rtl="0" eaLnBrk="0">
              <a:lnSpc>
                <a:spcPct val="156000"/>
              </a:lnSpc>
              <a:spcBef>
                <a:spcPts val="27"/>
              </a:spcBef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本土化优势和对消费者需求的深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了解，  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低端市场占据一定份额。</a:t>
            </a:r>
            <a:endParaRPr lang="Microsoft YaHei" altLang="Microsoft YaHei" sz="1400"/>
          </a:p>
        </p:txBody>
      </p:sp>
      <p:sp>
        <p:nvSpPr>
          <p:cNvPr id="121" name="textbox 12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8187830" y="3682332"/>
            <a:ext cx="82550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新兴品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4453866" y="3682332"/>
            <a:ext cx="81470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709299" y="3682332"/>
            <a:ext cx="81470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146" name="textbox 146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147" name="textbox 147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textbox 148"/>
          <p:cNvSpPr/>
          <p:nvPr/>
        </p:nvSpPr>
        <p:spPr>
          <a:xfrm>
            <a:off x="3633670" y="3702905"/>
            <a:ext cx="2005964" cy="1534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58"/>
              </a:lnSpc>
            </a:pPr>
            <a:endParaRPr lang="Arial" altLang="Arial" sz="100"/>
          </a:p>
          <a:p>
            <a:pPr marL="806755" algn="l" rtl="0" eaLnBrk="0">
              <a:lnSpc>
                <a:spcPct val="94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</a:t>
            </a:r>
            <a:endParaRPr lang="Microsoft YaHei" altLang="Microsoft YaHei" sz="1500"/>
          </a:p>
          <a:p>
            <a:pPr marL="12700" indent="1066" algn="l" rtl="0" eaLnBrk="0">
              <a:lnSpc>
                <a:spcPct val="151000"/>
              </a:lnSpc>
              <a:spcBef>
                <a:spcPts val="1497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海飞丝、飘柔等多个知名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牌，产品线覆盖广泛，针对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同消费群体推出不同功效和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318261" algn="l" rtl="0" eaLnBrk="0">
              <a:lnSpc>
                <a:spcPct val="91000"/>
              </a:lnSpc>
              <a:spcBef>
                <a:spcPts val="1"/>
              </a:spcBef>
            </a:pPr>
            <a:r>
              <a:rPr sz="12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价格的防脱洗发水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49" name="textbox 149"/>
          <p:cNvSpPr/>
          <p:nvPr/>
        </p:nvSpPr>
        <p:spPr>
          <a:xfrm>
            <a:off x="831882" y="3702105"/>
            <a:ext cx="2001520" cy="153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1"/>
              </a:lnSpc>
            </a:pPr>
            <a:endParaRPr lang="Arial" altLang="Arial" sz="100"/>
          </a:p>
          <a:p>
            <a:pPr marL="704323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欧莱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雅</a:t>
            </a:r>
            <a:endParaRPr lang="Microsoft YaHei" altLang="Microsoft YaHei" sz="1500"/>
          </a:p>
          <a:p>
            <a:pPr marL="17576" indent="-4876" algn="l" rtl="0" eaLnBrk="0">
              <a:lnSpc>
                <a:spcPct val="151000"/>
              </a:lnSpc>
              <a:spcBef>
                <a:spcPts val="148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强调科技研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发和高端品质，推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出针对不同脱发原因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的系列产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品，如针对遗传性脱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发、压力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453"/>
              </a:lnSpc>
            </a:pPr>
            <a:endParaRPr lang="Arial" altLang="Arial" sz="100"/>
          </a:p>
          <a:p>
            <a:pPr marL="618794" algn="l" rtl="0" eaLnBrk="0">
              <a:lnSpc>
                <a:spcPct val="98000"/>
              </a:lnSpc>
            </a:pPr>
            <a:r>
              <a:rPr sz="11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性脱发等</a:t>
            </a: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798970" y="1841132"/>
            <a:ext cx="2146861" cy="1308573"/>
            <a:chExt cx="2146861" cy="1308573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textbox 151"/>
            <p:cNvSpPr/>
            <p:nvPr/>
          </p:nvSpPr>
          <p:spPr>
            <a:xfrm>
              <a:off x="692517" y="794839"/>
              <a:ext cx="734694" cy="6680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3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49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6430435" y="1841132"/>
            <a:ext cx="2146861" cy="1308573"/>
            <a:chExt cx="2146861" cy="1308573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textbox 153"/>
            <p:cNvSpPr/>
            <p:nvPr/>
          </p:nvSpPr>
          <p:spPr>
            <a:xfrm>
              <a:off x="719736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49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3614703" y="1841132"/>
            <a:ext cx="2146861" cy="1308573"/>
            <a:chExt cx="2146861" cy="1308573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textbox 155"/>
            <p:cNvSpPr/>
            <p:nvPr/>
          </p:nvSpPr>
          <p:spPr>
            <a:xfrm>
              <a:off x="719735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49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9246169" y="1841132"/>
            <a:ext cx="2146861" cy="1308573"/>
            <a:chExt cx="2146861" cy="1308573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textbox 157"/>
            <p:cNvSpPr/>
            <p:nvPr/>
          </p:nvSpPr>
          <p:spPr>
            <a:xfrm>
              <a:off x="719735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4900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6479950" y="3710306"/>
            <a:ext cx="2125345" cy="1236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39"/>
              </a:lnSpc>
            </a:pPr>
            <a:endParaRPr lang="Arial" altLang="Arial" sz="100"/>
          </a:p>
          <a:p>
            <a:pPr marL="880964" algn="l" rtl="0" eaLnBrk="0">
              <a:lnSpc>
                <a:spcPct val="92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霸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</a:t>
            </a:r>
            <a:endParaRPr lang="Microsoft YaHei" altLang="Microsoft YaHei" sz="15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370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主打中药养发概念，强调天然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200"/>
          </a:p>
          <a:p>
            <a:pPr marL="87985" algn="l" rtl="0" eaLnBrk="0">
              <a:lnSpc>
                <a:spcPct val="83000"/>
              </a:lnSpc>
              <a:spcBef>
                <a:spcPts val="84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、有效，其产品多含有何</a:t>
            </a:r>
            <a:endParaRPr lang="Microsoft YaHei" altLang="Microsoft YaHei" sz="1200"/>
          </a:p>
          <a:p>
            <a:pPr marL="165708" algn="l" rtl="0" eaLnBrk="0">
              <a:lnSpc>
                <a:spcPts val="2157"/>
              </a:lnSpc>
            </a:pP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首乌、侧柏叶等中药成分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59" name="textbox 159"/>
          <p:cNvSpPr/>
          <p:nvPr/>
        </p:nvSpPr>
        <p:spPr>
          <a:xfrm>
            <a:off x="9369904" y="3701105"/>
            <a:ext cx="2005329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85"/>
              </a:lnSpc>
            </a:pPr>
            <a:endParaRPr lang="Arial" altLang="Arial" sz="100"/>
          </a:p>
          <a:p>
            <a:pPr marL="62031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章光10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algn="l" rtl="0" eaLnBrk="0">
              <a:lnSpc>
                <a:spcPct val="7199"/>
              </a:lnSpc>
            </a:pPr>
            <a:endParaRPr lang="Arial" altLang="Arial" sz="100"/>
          </a:p>
          <a:p>
            <a:pPr marL="12700" indent="2133" algn="l" rtl="0" eaLnBrk="0">
              <a:lnSpc>
                <a:spcPct val="151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防脱发领域多年，其防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脱洗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发水以生发、育发为主要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功效，受到一定消费者认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0" name="textbox 160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主要品牌及产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品特点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866574" y="1250442"/>
            <a:ext cx="10458849" cy="2438400"/>
            <a:chExt cx="10458849" cy="2438400"/>
          </a:xfrm>
        </p:grpSpPr>
        <p:sp>
          <p:nvSpPr>
            <p:cNvPr id="181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textbox 182"/>
            <p:cNvSpPr/>
            <p:nvPr/>
          </p:nvSpPr>
          <p:spPr>
            <a:xfrm>
              <a:off x="547291" y="379162"/>
              <a:ext cx="9311640" cy="13360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189"/>
                </a:lnSpc>
              </a:pPr>
              <a:endParaRPr lang="Arial" altLang="Arial" sz="100"/>
            </a:p>
            <a:p>
              <a:pPr marL="19240" algn="l" rtl="0" eaLnBrk="0">
                <a:lnSpc>
                  <a:spcPct val="91000"/>
                </a:lnSpc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份额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场调查数据，目前欧莱雅、宝洁等国际品牌占据较大市场份额，国内品牌如霸王、章光101等也有一定市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场份额。新兴品牌在市场份额方面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正在快速增长。</a:t>
              </a:r>
              <a:endParaRPr lang="Microsoft YaHei" altLang="Microsoft YaHei" sz="1500"/>
            </a:p>
          </p:txBody>
        </p:sp>
        <p:pic>
          <p:nvPicPr>
            <p:cNvPr id="183" name="picture 18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576703" y="887243"/>
              <a:ext cx="9258396" cy="76200"/>
            </a:xfrm>
            <a:prstGeom prst="rect">
              <a:avLst/>
            </a:prstGeom>
          </p:spPr>
        </p:pic>
      </p:grpSp>
      <p:grpSp>
        <p:nvGrpSpPr>
          <p:cNvPr id="32" name="group 32"/>
          <p:cNvGrpSpPr/>
          <p:nvPr/>
        </p:nvGrpSpPr>
        <p:grpSpPr>
          <a:xfrm rot="21600000">
            <a:off x="866574" y="3952505"/>
            <a:ext cx="10458849" cy="2438400"/>
            <a:chExt cx="10458849" cy="2438400"/>
          </a:xfrm>
        </p:grpSpPr>
        <p:sp>
          <p:nvSpPr>
            <p:cNvPr id="184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D9EF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textbox 185"/>
            <p:cNvSpPr/>
            <p:nvPr/>
          </p:nvSpPr>
          <p:spPr>
            <a:xfrm>
              <a:off x="535099" y="396171"/>
              <a:ext cx="9357359" cy="1311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957"/>
                </a:lnSpc>
              </a:pPr>
              <a:endParaRPr lang="Arial" altLang="Arial" sz="100"/>
            </a:p>
            <a:p>
              <a:pPr marL="13613" algn="l" rtl="0" eaLnBrk="0">
                <a:lnSpc>
                  <a:spcPct val="91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</a:t>
              </a:r>
              <a:endParaRPr lang="Microsoft YaHei" altLang="Microsoft YaHei" sz="2000"/>
            </a:p>
            <a:p>
              <a:pPr algn="l" rtl="0" eaLnBrk="0">
                <a:lnSpc>
                  <a:spcPct val="170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</a:t>
              </a:r>
              <a:r>
                <a:rPr sz="1500" spc="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在选择防脱洗发水时，越来越注重产品的功效性、安全性和个性化。同时，品牌的知名度和口碑也是影响 </a:t>
              </a:r>
              <a:r>
                <a:rPr sz="1500" spc="-3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消费者选择的重要因</a:t>
              </a:r>
              <a:r>
                <a:rPr sz="1500" spc="-1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</a:t>
              </a:r>
              <a:r>
                <a:rPr sz="1500" spc="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86" name="picture 18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68984" y="838847"/>
              <a:ext cx="9258396" cy="76200"/>
            </a:xfrm>
            <a:prstGeom prst="rect">
              <a:avLst/>
            </a:prstGeom>
          </p:spPr>
        </p:pic>
      </p:grpSp>
      <p:sp>
        <p:nvSpPr>
          <p:cNvPr id="187" name="textbox 187"/>
          <p:cNvSpPr/>
          <p:nvPr/>
        </p:nvSpPr>
        <p:spPr>
          <a:xfrm>
            <a:off x="787067" y="331596"/>
            <a:ext cx="5016500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83471" algn="l" rtl="0" eaLnBrk="0">
              <a:lnSpc>
                <a:spcPct val="91000"/>
              </a:lnSpc>
              <a:spcBef>
                <a:spcPts val="1"/>
              </a:spcBef>
              <a:tabLst>
                <a:tab pos="45402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品牌市场份额及消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者偏好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188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9" name="textbox 209"/>
          <p:cNvSpPr/>
          <p:nvPr/>
        </p:nvSpPr>
        <p:spPr>
          <a:xfrm>
            <a:off x="2946336" y="2040350"/>
            <a:ext cx="6306184" cy="1778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85864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与上下游关系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group 36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textbox 211"/>
            <p:cNvSpPr/>
            <p:nvPr/>
          </p:nvSpPr>
          <p:spPr>
            <a:xfrm>
              <a:off x="-12700" y="-12700"/>
              <a:ext cx="9466580" cy="691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5000"/>
                </a:lnSpc>
              </a:pPr>
              <a:endParaRPr lang="Arial" altLang="Arial" sz="1000"/>
            </a:p>
            <a:p>
              <a:pPr algn="l" rtl="0" eaLnBrk="0">
                <a:lnSpc>
                  <a:spcPct val="9970"/>
                </a:lnSpc>
              </a:pPr>
              <a:endParaRPr lang="Arial" altLang="Arial" sz="100"/>
            </a:p>
            <a:p>
              <a:pPr marL="668638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  <a:endParaRPr lang="Microsoft YaHei" altLang="Microsoft YaHei" sz="16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textbox 213"/>
            <p:cNvSpPr/>
            <p:nvPr/>
          </p:nvSpPr>
          <p:spPr>
            <a:xfrm>
              <a:off x="-12700" y="-12700"/>
              <a:ext cx="9466580" cy="6902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marL="611025" algn="l" rtl="0" eaLnBrk="0">
                <a:lnSpc>
                  <a:spcPct val="90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原料种类</a:t>
              </a:r>
              <a:endParaRPr lang="Microsoft YaHei" altLang="Microsoft YaHei" sz="16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214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textbox 215"/>
            <p:cNvSpPr/>
            <p:nvPr/>
          </p:nvSpPr>
          <p:spPr>
            <a:xfrm>
              <a:off x="-12700" y="-12700"/>
              <a:ext cx="9466580" cy="691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algn="l" rtl="0" eaLnBrk="0">
                <a:lnSpc>
                  <a:spcPct val="9602"/>
                </a:lnSpc>
              </a:pPr>
              <a:endParaRPr lang="Arial" altLang="Arial" sz="100"/>
            </a:p>
            <a:p>
              <a:pPr marL="631450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原料采购</a:t>
              </a:r>
              <a:endParaRPr lang="Microsoft YaHei" altLang="Microsoft YaHei" sz="1600"/>
            </a:p>
          </p:txBody>
        </p:sp>
      </p:grpSp>
      <p:sp>
        <p:nvSpPr>
          <p:cNvPr id="216" name="textbox 216"/>
          <p:cNvSpPr/>
          <p:nvPr/>
        </p:nvSpPr>
        <p:spPr>
          <a:xfrm>
            <a:off x="2403569" y="5756337"/>
            <a:ext cx="859663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成本占防脱洗发水总成本的大部分，因此企业需要密切关注原料市场价格，合理安排采购计划，并</a:t>
            </a:r>
            <a:endParaRPr lang="Microsoft YaHei" altLang="Microsoft YaHei" sz="1500"/>
          </a:p>
          <a:p>
            <a:pPr marL="13652" algn="l" rtl="0" eaLnBrk="0">
              <a:lnSpc>
                <a:spcPts val="2700"/>
              </a:lnSpc>
            </a:pP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通过技术创新和工艺改进降低生产成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2385834" y="3987569"/>
            <a:ext cx="876808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大型防脱洗发水品牌通常与原料供应商建立长期合作关系，确保原料质量和稳定供应。中小型企业则更多通过市场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购，受市场价格波动影响较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大。</a:t>
            </a:r>
            <a:endParaRPr lang="Microsoft YaHei" altLang="Microsoft YaHei" sz="1300"/>
          </a:p>
        </p:txBody>
      </p:sp>
      <p:sp>
        <p:nvSpPr>
          <p:cNvPr id="218" name="textbox 218"/>
          <p:cNvSpPr/>
          <p:nvPr/>
        </p:nvSpPr>
        <p:spPr>
          <a:xfrm>
            <a:off x="2387548" y="2250342"/>
            <a:ext cx="87661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99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防脱洗发水的主要原料包括表面活性剂、增稠剂、植物提取物、维生素等，其中植物提取物和维生素对防脱发功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</a:t>
            </a:r>
            <a:endParaRPr lang="Microsoft YaHei" altLang="Microsoft YaHei" sz="1300"/>
          </a:p>
          <a:p>
            <a:pPr marL="12700" algn="l" rtl="0" eaLnBrk="0">
              <a:lnSpc>
                <a:spcPts val="2425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关重要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19" name="textbox 219"/>
          <p:cNvSpPr/>
          <p:nvPr/>
        </p:nvSpPr>
        <p:spPr>
          <a:xfrm>
            <a:off x="892244" y="331596"/>
            <a:ext cx="3768725" cy="490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020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应及成本控制</a:t>
            </a:r>
            <a:endParaRPr lang="Microsoft YaHei" altLang="Microsoft YaHei" sz="3000"/>
          </a:p>
        </p:txBody>
      </p:sp>
      <p:sp>
        <p:nvSpPr>
          <p:cNvPr id="220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43AEF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1" name="picture 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64BDF5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64BDF5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226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64BDF5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3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3AE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group 4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4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textbox 245"/>
            <p:cNvSpPr/>
            <p:nvPr/>
          </p:nvSpPr>
          <p:spPr>
            <a:xfrm>
              <a:off x="371839" y="386710"/>
              <a:ext cx="2690495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56"/>
                </a:lnSpc>
              </a:pPr>
              <a:endParaRPr lang="Arial" altLang="Arial" sz="100"/>
            </a:p>
            <a:p>
              <a:pPr marL="833054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过程中需要严格遵守质量控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准，对原料、半成品和成品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定期检测，确保产品符合相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关法规和标准要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求。</a:t>
              </a:r>
              <a:endParaRPr lang="Microsoft YaHei" altLang="Microsoft YaHei" sz="1500"/>
            </a:p>
          </p:txBody>
        </p:sp>
        <p:pic>
          <p:nvPicPr>
            <p:cNvPr id="246" name="picture 2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0" name="group 5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4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textbox 248"/>
            <p:cNvSpPr/>
            <p:nvPr/>
          </p:nvSpPr>
          <p:spPr>
            <a:xfrm>
              <a:off x="371457" y="385233"/>
              <a:ext cx="2691129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02"/>
                </a:lnSpc>
              </a:pPr>
              <a:endParaRPr lang="Arial" altLang="Arial" sz="100"/>
            </a:p>
            <a:p>
              <a:pPr marL="83550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化的防脱洗发水生产线通常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包括自动配料系统、搅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灌装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设备、包装设备等，确保产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品质量的稳定性和生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效率。</a:t>
              </a:r>
              <a:endParaRPr lang="Microsoft YaHei" altLang="Microsoft YaHei" sz="1500"/>
            </a:p>
          </p:txBody>
        </p:sp>
        <p:pic>
          <p:nvPicPr>
            <p:cNvPr id="249" name="picture 24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2" name="group 5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5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64BDF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textbox 251"/>
            <p:cNvSpPr/>
            <p:nvPr/>
          </p:nvSpPr>
          <p:spPr>
            <a:xfrm>
              <a:off x="371076" y="386414"/>
              <a:ext cx="2844164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523"/>
                </a:lnSpc>
              </a:pPr>
              <a:endParaRPr lang="Arial" altLang="Arial" sz="100"/>
            </a:p>
            <a:p>
              <a:pPr marL="834701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3461" indent="-761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的生产技术能够提高防脱洗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发水的品质和功效，如纳米技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化技术等，使产品更易被头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皮吸收，提高防脱发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果。</a:t>
              </a:r>
              <a:endParaRPr lang="Microsoft YaHei" altLang="Microsoft YaHei" sz="1500"/>
            </a:p>
          </p:txBody>
        </p:sp>
        <p:pic>
          <p:nvPicPr>
            <p:cNvPr id="252" name="picture 25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53" name="textbox 253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生产制造环节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与技术水平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https://d.book118.com/776052211231010100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2024-09-25T04:35:17.398</cp:lastPrinted>
  <dcterms:created xsi:type="dcterms:W3CDTF">2024-09-24T20:35:17Z</dcterms:created>
  <dcterms:modified xsi:type="dcterms:W3CDTF">2024-09-24T20:35:18Z</dcterms:modified>
</cp:coreProperties>
</file>