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0ADC609-EC65-4AB7-8082-8C75F6F77A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C792DA-D043-459B-9AA9-1ED02228E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FFF380-0202-450F-8CDE-7BEA331CA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E7031-27BF-4EAB-8639-4EF31A429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2145C0-B8A1-4229-A479-5B4C2E6AF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F26165-7FC0-4AF0-B86C-2DAC28082B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7218FD-9B40-48E9-B741-F14075CB83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A97BE7-92C3-4F4E-B023-3355E44C95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C8BEC-6976-45C1-88EF-C7E956291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41375-7CFE-4106-93C9-1D1B93E5A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1F1EF-2003-459A-9D68-D3264B029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FEB310-32AB-46B7-A87A-3097619EB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3A2DEDD-02BC-4BA3-81EA-E7FBA94DDB4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3B617AE-13C4-42FF-B2B7-FC2C2000BDD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5521514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打印技术推动文化创意产业发展行业报告</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打印技术概述</a:t>
            </a:r>
            <a:endParaRPr lang="en-US" sz="2400" b="0" strike="noStrike" spc="-1">
              <a:solidFill>
                <a:srgbClr val="FFFFFF"/>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文化创意产业与</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打印技术的融合</a:t>
            </a:r>
            <a:endParaRPr lang="en-US" sz="2400" b="0" strike="noStrike" spc="-1">
              <a:solidFill>
                <a:srgbClr val="FFFFFF"/>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打印技术与数字艺术发展</a:t>
            </a:r>
            <a:endParaRPr lang="en-US" sz="2400" b="0" strike="noStrike" spc="-1">
              <a:solidFill>
                <a:srgbClr val="FFFFFF"/>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打印技术与文化创意产业生态建设</a:t>
            </a:r>
            <a:endParaRPr lang="en-US" sz="2400" b="0" strike="noStrike" spc="-1">
              <a:solidFill>
                <a:srgbClr val="FFFFFF"/>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打印技术与设计创新</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1</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打印技术概述</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打印技术的定义</a:t>
            </a:r>
            <a:endParaRPr lang="en-US" sz="2200" b="0" strike="noStrike" spc="-1">
              <a:solidFill>
                <a:srgbClr val="FFFFFF"/>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打印技术，又称为增材制造技术，是一种通过逐层堆叠材料来制造物体的方法。随着科技的进步，</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打印技术在不同领域得到广泛应用，如医疗、航空航天、建筑等。</a:t>
            </a:r>
            <a:endParaRPr lang="en-US" sz="1400" b="0" strike="noStrike" spc="-1">
              <a:solidFill>
                <a:srgbClr val="FFFFFF"/>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打印技术的发展历史</a:t>
            </a:r>
            <a:endParaRPr lang="en-US" sz="3600" b="0" strike="noStrike" spc="-1">
              <a:solidFill>
                <a:schemeClr val="dk1"/>
              </a:solidFill>
              <a:latin typeface="Arial"/>
            </a:endParaRPr>
          </a:p>
        </p:txBody>
      </p:sp>
      <p:sp>
        <p:nvSpPr>
          <p:cNvPr id="84"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起源</a:t>
            </a:r>
            <a:endParaRPr lang="en-US" sz="1400" b="0" strike="noStrike" spc="-1">
              <a:solidFill>
                <a:srgbClr val="000000"/>
              </a:solidFill>
              <a:latin typeface="Arial"/>
            </a:endParaRPr>
          </a:p>
        </p:txBody>
      </p:sp>
      <p:sp>
        <p:nvSpPr>
          <p:cNvPr id="85"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1980s</a:t>
            </a:r>
            <a:endParaRPr lang="en-US" sz="1800" b="0" strike="noStrike" spc="-1">
              <a:solidFill>
                <a:srgbClr val="000000"/>
              </a:solidFill>
              <a:latin typeface="Arial"/>
            </a:endParaRPr>
          </a:p>
        </p:txBody>
      </p:sp>
      <p:sp>
        <p:nvSpPr>
          <p:cNvPr id="86"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商业化</a:t>
            </a:r>
            <a:endParaRPr lang="en-US" sz="1400" b="0" strike="noStrike" spc="-1">
              <a:solidFill>
                <a:srgbClr val="000000"/>
              </a:solidFill>
              <a:latin typeface="Arial"/>
            </a:endParaRPr>
          </a:p>
        </p:txBody>
      </p:sp>
      <p:sp>
        <p:nvSpPr>
          <p:cNvPr id="87"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1990s</a:t>
            </a:r>
            <a:endParaRPr lang="en-US" sz="1800" b="0" strike="noStrike" spc="-1">
              <a:solidFill>
                <a:srgbClr val="000000"/>
              </a:solidFill>
              <a:latin typeface="Arial"/>
            </a:endParaRPr>
          </a:p>
        </p:txBody>
      </p:sp>
      <p:sp>
        <p:nvSpPr>
          <p:cNvPr id="88"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广泛应用</a:t>
            </a:r>
            <a:endParaRPr lang="en-US" sz="1400" b="0" strike="noStrike" spc="-1">
              <a:solidFill>
                <a:srgbClr val="000000"/>
              </a:solidFill>
              <a:latin typeface="Arial"/>
            </a:endParaRPr>
          </a:p>
        </p:txBody>
      </p:sp>
      <p:sp>
        <p:nvSpPr>
          <p:cNvPr id="89"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2000s</a:t>
            </a:r>
            <a:endParaRPr lang="en-US" sz="1800" b="0" strike="noStrike" spc="-1">
              <a:solidFill>
                <a:srgbClr val="000000"/>
              </a:solidFill>
              <a:latin typeface="Arial"/>
            </a:endParaRPr>
          </a:p>
        </p:txBody>
      </p:sp>
      <p:sp>
        <p:nvSpPr>
          <p:cNvPr id="90"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打印技术的原理</a:t>
            </a:r>
            <a:endParaRPr lang="en-US" sz="2200" b="0" strike="noStrike" spc="-1">
              <a:solidFill>
                <a:srgbClr val="FFFFFF"/>
              </a:solidFill>
              <a:latin typeface="Arial"/>
            </a:endParaRPr>
          </a:p>
        </p:txBody>
      </p:sp>
      <p:sp>
        <p:nvSpPr>
          <p:cNvPr id="9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打印技术的工作原理是利用计算机辅助设计软件将数字模型切分成薄层，然后一层一层地材料堆积而成。不同类型的</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打印技术包括</a:t>
            </a:r>
            <a:r>
              <a:rPr lang="en-US" sz="1400" b="0" strike="noStrike" spc="148">
                <a:solidFill>
                  <a:schemeClr val="dk1"/>
                </a:solidFill>
                <a:latin typeface="Arial"/>
                <a:ea typeface="微软雅黑"/>
              </a:rPr>
              <a:t>SLA</a:t>
            </a:r>
            <a:r>
              <a:rPr lang="zh-CN" sz="1400" b="0" strike="noStrike" spc="148">
                <a:solidFill>
                  <a:schemeClr val="dk1"/>
                </a:solidFill>
                <a:latin typeface="Arial"/>
                <a:ea typeface="微软雅黑"/>
              </a:rPr>
              <a:t>、</a:t>
            </a:r>
            <a:r>
              <a:rPr lang="en-US" sz="1400" b="0" strike="noStrike" spc="148">
                <a:solidFill>
                  <a:schemeClr val="dk1"/>
                </a:solidFill>
                <a:latin typeface="Arial"/>
                <a:ea typeface="微软雅黑"/>
              </a:rPr>
              <a:t>SLS</a:t>
            </a:r>
            <a:r>
              <a:rPr lang="zh-CN" sz="1400" b="0" strike="noStrike" spc="148">
                <a:solidFill>
                  <a:schemeClr val="dk1"/>
                </a:solidFill>
                <a:latin typeface="Arial"/>
                <a:ea typeface="微软雅黑"/>
              </a:rPr>
              <a:t>、</a:t>
            </a:r>
            <a:r>
              <a:rPr lang="en-US" sz="1400" b="0" strike="noStrike" spc="148">
                <a:solidFill>
                  <a:schemeClr val="dk1"/>
                </a:solidFill>
                <a:latin typeface="Arial"/>
                <a:ea typeface="微软雅黑"/>
              </a:rPr>
              <a:t>FDM</a:t>
            </a:r>
            <a:r>
              <a:rPr lang="zh-CN" sz="1400" b="0" strike="noStrike" spc="148">
                <a:solidFill>
                  <a:schemeClr val="dk1"/>
                </a:solidFill>
                <a:latin typeface="Arial"/>
                <a:ea typeface="微软雅黑"/>
              </a:rPr>
              <a:t>等，每种技术有其独特的优势和局限性。</a:t>
            </a:r>
            <a:endParaRPr lang="en-US" sz="1400" b="0" strike="noStrike" spc="-1">
              <a:solidFill>
                <a:srgbClr val="FFFFFF"/>
              </a:solidFill>
              <a:latin typeface="Arial"/>
            </a:endParaRPr>
          </a:p>
        </p:txBody>
      </p:sp>
      <p:sp>
        <p:nvSpPr>
          <p:cNvPr id="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不同类型的</a:t>
            </a: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a:t>
            </a:r>
            <a:endParaRPr lang="en-US" sz="3600" b="0" strike="noStrike" spc="-1">
              <a:solidFill>
                <a:schemeClr val="dk1"/>
              </a:solidFill>
              <a:latin typeface="Arial"/>
            </a:endParaRPr>
          </a:p>
        </p:txBody>
      </p:sp>
      <p:sp>
        <p:nvSpPr>
          <p:cNvPr id="97"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光固化</a:t>
            </a:r>
            <a:endParaRPr lang="en-US" sz="1400" b="0" strike="noStrike" spc="-1">
              <a:solidFill>
                <a:srgbClr val="000000"/>
              </a:solidFill>
              <a:latin typeface="Arial"/>
            </a:endParaRPr>
          </a:p>
        </p:txBody>
      </p:sp>
      <p:sp>
        <p:nvSpPr>
          <p:cNvPr id="98"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SLA</a:t>
            </a:r>
            <a:endParaRPr lang="en-US" sz="1800" b="0" strike="noStrike" spc="-1">
              <a:solidFill>
                <a:srgbClr val="000000"/>
              </a:solidFill>
              <a:latin typeface="Arial"/>
            </a:endParaRPr>
          </a:p>
        </p:txBody>
      </p:sp>
      <p:sp>
        <p:nvSpPr>
          <p:cNvPr id="99"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激光烧结</a:t>
            </a:r>
            <a:endParaRPr lang="en-US" sz="1400" b="0" strike="noStrike" spc="-1">
              <a:solidFill>
                <a:srgbClr val="000000"/>
              </a:solidFill>
              <a:latin typeface="Arial"/>
            </a:endParaRPr>
          </a:p>
        </p:txBody>
      </p:sp>
      <p:sp>
        <p:nvSpPr>
          <p:cNvPr id="100"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SLS</a:t>
            </a:r>
            <a:endParaRPr lang="en-US" sz="1800" b="0" strike="noStrike" spc="-1">
              <a:solidFill>
                <a:srgbClr val="000000"/>
              </a:solidFill>
              <a:latin typeface="Arial"/>
            </a:endParaRPr>
          </a:p>
        </p:txBody>
      </p:sp>
      <p:sp>
        <p:nvSpPr>
          <p:cNvPr id="101"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熔融沉积</a:t>
            </a:r>
            <a:endParaRPr lang="en-US" sz="1400" b="0" strike="noStrike" spc="-1">
              <a:solidFill>
                <a:srgbClr val="000000"/>
              </a:solidFill>
              <a:latin typeface="Arial"/>
            </a:endParaRPr>
          </a:p>
        </p:txBody>
      </p:sp>
      <p:sp>
        <p:nvSpPr>
          <p:cNvPr id="102"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FDM</a:t>
            </a:r>
            <a:endParaRPr lang="en-US" sz="1800" b="0" strike="noStrike" spc="-1">
              <a:solidFill>
                <a:srgbClr val="000000"/>
              </a:solidFill>
              <a:latin typeface="Arial"/>
            </a:endParaRPr>
          </a:p>
        </p:txBody>
      </p:sp>
      <p:sp>
        <p:nvSpPr>
          <p:cNvPr id="103"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4"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设计软件和建模技术</a:t>
            </a:r>
            <a:endParaRPr lang="en-US" sz="1800" b="0" strike="noStrike" spc="-1">
              <a:solidFill>
                <a:srgbClr val="000000"/>
              </a:solidFill>
              <a:latin typeface="Arial"/>
            </a:endParaRPr>
          </a:p>
        </p:txBody>
      </p:sp>
      <p:sp>
        <p:nvSpPr>
          <p:cNvPr id="107"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CAD</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SolidWorks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Blender</a:t>
            </a:r>
            <a:endParaRPr lang="en-US" sz="1200" b="0" strike="noStrike" spc="-1">
              <a:solidFill>
                <a:srgbClr val="000000"/>
              </a:solidFill>
              <a:latin typeface="Arial"/>
            </a:endParaRPr>
          </a:p>
        </p:txBody>
      </p:sp>
      <p:sp>
        <p:nvSpPr>
          <p:cNvPr id="108"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打印设备和操作流程</a:t>
            </a:r>
            <a:endParaRPr lang="en-US" sz="1800" b="0" strike="noStrike" spc="-1">
              <a:solidFill>
                <a:srgbClr val="000000"/>
              </a:solidFill>
              <a:latin typeface="Arial"/>
            </a:endParaRPr>
          </a:p>
        </p:txBody>
      </p:sp>
      <p:sp>
        <p:nvSpPr>
          <p:cNvPr id="110"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打印机</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后处理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质量控制</a:t>
            </a:r>
            <a:endParaRPr lang="en-US" sz="1200" b="0" strike="noStrike" spc="-1">
              <a:solidFill>
                <a:srgbClr val="000000"/>
              </a:solidFill>
              <a:latin typeface="Arial"/>
            </a:endParaRPr>
          </a:p>
        </p:txBody>
      </p:sp>
      <p:sp>
        <p:nvSpPr>
          <p:cNvPr id="111"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3"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打印技术的关键技术</a:t>
            </a:r>
            <a:endParaRPr lang="en-US" sz="3600" b="0" strike="noStrike" spc="-1">
              <a:solidFill>
                <a:schemeClr val="dk1"/>
              </a:solidFill>
              <a:latin typeface="Arial"/>
            </a:endParaRPr>
          </a:p>
        </p:txBody>
      </p:sp>
      <p:sp>
        <p:nvSpPr>
          <p:cNvPr id="115"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材料选择及特性</a:t>
            </a:r>
            <a:endParaRPr lang="en-US" sz="1800" b="0" strike="noStrike" spc="-1">
              <a:solidFill>
                <a:srgbClr val="000000"/>
              </a:solidFill>
              <a:latin typeface="Arial"/>
            </a:endParaRPr>
          </a:p>
        </p:txBody>
      </p:sp>
      <p:sp>
        <p:nvSpPr>
          <p:cNvPr id="117"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塑料</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金属</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生物材料</a:t>
            </a:r>
            <a:endParaRPr lang="en-US" sz="1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打印技术的发展趋势</a:t>
            </a:r>
            <a:endParaRPr lang="en-US" sz="3600" b="0" strike="noStrike" spc="-1">
              <a:solidFill>
                <a:schemeClr val="dk1"/>
              </a:solidFill>
              <a:latin typeface="Arial"/>
            </a:endParaRPr>
          </a:p>
        </p:txBody>
      </p:sp>
      <p:sp>
        <p:nvSpPr>
          <p:cNvPr id="119"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医疗、制造业、教育</a:t>
            </a:r>
            <a:endParaRPr lang="en-US" sz="1400" b="0" strike="noStrike" spc="-1">
              <a:solidFill>
                <a:srgbClr val="000000"/>
              </a:solidFill>
              <a:latin typeface="Arial"/>
            </a:endParaRPr>
          </a:p>
        </p:txBody>
      </p:sp>
      <p:sp>
        <p:nvSpPr>
          <p:cNvPr id="120"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应用前景</a:t>
            </a:r>
            <a:endParaRPr lang="en-US" sz="1800" b="0" strike="noStrike" spc="-1">
              <a:solidFill>
                <a:srgbClr val="000000"/>
              </a:solidFill>
              <a:latin typeface="Arial"/>
            </a:endParaRPr>
          </a:p>
        </p:txBody>
      </p:sp>
      <p:sp>
        <p:nvSpPr>
          <p:cNvPr id="121"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持续增长</a:t>
            </a:r>
            <a:endParaRPr lang="en-US" sz="1400" b="0" strike="noStrike" spc="-1">
              <a:solidFill>
                <a:srgbClr val="000000"/>
              </a:solidFill>
              <a:latin typeface="Arial"/>
            </a:endParaRPr>
          </a:p>
        </p:txBody>
      </p:sp>
      <p:sp>
        <p:nvSpPr>
          <p:cNvPr id="122"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市场规模</a:t>
            </a:r>
            <a:endParaRPr lang="en-US" sz="1800" b="0" strike="noStrike" spc="-1">
              <a:solidFill>
                <a:srgbClr val="000000"/>
              </a:solidFill>
              <a:latin typeface="Arial"/>
            </a:endParaRPr>
          </a:p>
        </p:txBody>
      </p:sp>
      <p:sp>
        <p:nvSpPr>
          <p:cNvPr id="123"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个性化定制、生物打印</a:t>
            </a:r>
            <a:endParaRPr lang="en-US" sz="1400" b="0" strike="noStrike" spc="-1">
              <a:solidFill>
                <a:srgbClr val="000000"/>
              </a:solidFill>
              <a:latin typeface="Arial"/>
            </a:endParaRPr>
          </a:p>
        </p:txBody>
      </p:sp>
      <p:sp>
        <p:nvSpPr>
          <p:cNvPr id="124"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未来发展方向</a:t>
            </a:r>
            <a:endParaRPr lang="en-US" sz="1800" b="0" strike="noStrike" spc="-1">
              <a:solidFill>
                <a:srgbClr val="000000"/>
              </a:solidFill>
              <a:latin typeface="Arial"/>
            </a:endParaRPr>
          </a:p>
        </p:txBody>
      </p:sp>
      <p:sp>
        <p:nvSpPr>
          <p:cNvPr id="125"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6"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文化创意产业与</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打印技术的融合</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文化创意产业概述</a:t>
            </a:r>
            <a:endParaRPr lang="en-US" sz="2200" b="0" strike="noStrike" spc="-1">
              <a:solidFill>
                <a:srgbClr val="FFFFFF"/>
              </a:solidFill>
              <a:latin typeface="Arial"/>
            </a:endParaRPr>
          </a:p>
        </p:txBody>
      </p:sp>
      <p:sp>
        <p:nvSpPr>
          <p:cNvPr id="1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文化创意产业是指以文化、创意资产为产品，以文化、创意服务为核心，包括数字创意产业、设计产业、广告产业、影视产业等。随着信息技术的发展，文化创意产业正逐渐成为国民经济发展的新引擎。</a:t>
            </a:r>
            <a:endParaRPr lang="en-US" sz="1400" b="0" strike="noStrike" spc="-1">
              <a:solidFill>
                <a:srgbClr val="FFFFFF"/>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打印技术在文化创意产业中的应用</a:t>
            </a:r>
            <a:endParaRPr lang="en-US" sz="3600" b="0" strike="noStrike" spc="-1">
              <a:solidFill>
                <a:schemeClr val="dk1"/>
              </a:solidFill>
              <a:latin typeface="Arial"/>
            </a:endParaRPr>
          </a:p>
        </p:txBody>
      </p:sp>
      <p:sp>
        <p:nvSpPr>
          <p:cNvPr id="135"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定制艺术品制作、雕塑艺术创作</a:t>
            </a:r>
            <a:endParaRPr lang="en-US" sz="1400" b="0" strike="noStrike" spc="-1">
              <a:solidFill>
                <a:srgbClr val="000000"/>
              </a:solidFill>
              <a:latin typeface="Arial"/>
            </a:endParaRPr>
          </a:p>
        </p:txBody>
      </p:sp>
      <p:sp>
        <p:nvSpPr>
          <p:cNvPr id="136"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艺术设计领域的应用</a:t>
            </a:r>
            <a:endParaRPr lang="en-US" sz="1800" b="0" strike="noStrike" spc="-1">
              <a:solidFill>
                <a:srgbClr val="000000"/>
              </a:solidFill>
              <a:latin typeface="Arial"/>
            </a:endParaRPr>
          </a:p>
        </p:txBody>
      </p:sp>
      <p:sp>
        <p:nvSpPr>
          <p:cNvPr id="137"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角色原型制作、特效道具制作</a:t>
            </a:r>
            <a:endParaRPr lang="en-US" sz="1400" b="0" strike="noStrike" spc="-1">
              <a:solidFill>
                <a:srgbClr val="000000"/>
              </a:solidFill>
              <a:latin typeface="Arial"/>
            </a:endParaRPr>
          </a:p>
        </p:txBody>
      </p:sp>
      <p:sp>
        <p:nvSpPr>
          <p:cNvPr id="138"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影视动画产业的应用</a:t>
            </a:r>
            <a:endParaRPr lang="en-US" sz="1800" b="0" strike="noStrike" spc="-1">
              <a:solidFill>
                <a:srgbClr val="000000"/>
              </a:solidFill>
              <a:latin typeface="Arial"/>
            </a:endParaRPr>
          </a:p>
        </p:txBody>
      </p:sp>
      <p:sp>
        <p:nvSpPr>
          <p:cNvPr id="139"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保护文物、数字化展示</a:t>
            </a:r>
            <a:endParaRPr lang="en-US" sz="1400" b="0" strike="noStrike" spc="-1">
              <a:solidFill>
                <a:srgbClr val="000000"/>
              </a:solidFill>
              <a:latin typeface="Arial"/>
            </a:endParaRPr>
          </a:p>
        </p:txBody>
      </p:sp>
      <p:sp>
        <p:nvSpPr>
          <p:cNvPr id="140"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博物馆文物复制中的应用</a:t>
            </a:r>
            <a:endParaRPr lang="en-US" sz="1800" b="0" strike="noStrike" spc="-1">
              <a:solidFill>
                <a:srgbClr val="000000"/>
              </a:solidFill>
              <a:latin typeface="Arial"/>
            </a:endParaRPr>
          </a:p>
        </p:txBody>
      </p:sp>
      <p:sp>
        <p:nvSpPr>
          <p:cNvPr id="141"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2"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打印技术促进文化创意产业发展的优势</a:t>
            </a:r>
            <a:endParaRPr lang="en-US" sz="3600" b="0" strike="noStrike" spc="-1">
              <a:solidFill>
                <a:schemeClr val="dk1"/>
              </a:solidFill>
              <a:latin typeface="Arial"/>
            </a:endParaRPr>
          </a:p>
        </p:txBody>
      </p:sp>
      <p:sp>
        <p:nvSpPr>
          <p:cNvPr id="14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FFFFFF"/>
              </a:solidFill>
              <a:latin typeface="Arial"/>
            </a:endParaRPr>
          </a:p>
        </p:txBody>
      </p:sp>
      <p:sp>
        <p:nvSpPr>
          <p:cNvPr id="14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提升设计创新</a:t>
            </a:r>
            <a:endParaRPr lang="en-US" sz="2000" b="0" strike="noStrike" spc="-1">
              <a:solidFill>
                <a:srgbClr val="FFFFFF"/>
              </a:solidFill>
              <a:latin typeface="Arial"/>
            </a:endParaRPr>
          </a:p>
        </p:txBody>
      </p:sp>
      <p:sp>
        <p:nvSpPr>
          <p:cNvPr id="14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4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改变传统产业生态</a:t>
            </a:r>
            <a:endParaRPr lang="en-US" sz="2000" b="0" strike="noStrike" spc="-1">
              <a:solidFill>
                <a:srgbClr val="FFFFFF"/>
              </a:solidFill>
              <a:latin typeface="Arial"/>
            </a:endParaRPr>
          </a:p>
        </p:txBody>
      </p:sp>
      <p:sp>
        <p:nvSpPr>
          <p:cNvPr id="15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5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提高生产效率</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合作案例</a:t>
            </a:r>
            <a:endParaRPr lang="en-US" sz="1800" b="0" strike="noStrike" spc="-1">
              <a:solidFill>
                <a:srgbClr val="000000"/>
              </a:solidFill>
              <a:latin typeface="Arial"/>
            </a:endParaRPr>
          </a:p>
        </p:txBody>
      </p:sp>
      <p:sp>
        <p:nvSpPr>
          <p:cNvPr id="155"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博物馆合作</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艺术家合作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文创企业合作</a:t>
            </a:r>
            <a:endParaRPr lang="en-US" sz="1200" b="0" strike="noStrike" spc="-1">
              <a:solidFill>
                <a:srgbClr val="000000"/>
              </a:solidFill>
              <a:latin typeface="Arial"/>
            </a:endParaRPr>
          </a:p>
        </p:txBody>
      </p:sp>
      <p:sp>
        <p:nvSpPr>
          <p:cNvPr id="156"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挑战和解决方案</a:t>
            </a:r>
            <a:endParaRPr lang="en-US" sz="1800" b="0" strike="noStrike" spc="-1">
              <a:solidFill>
                <a:srgbClr val="000000"/>
              </a:solidFill>
              <a:latin typeface="Arial"/>
            </a:endParaRPr>
          </a:p>
        </p:txBody>
      </p:sp>
      <p:sp>
        <p:nvSpPr>
          <p:cNvPr id="158"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知识产权保护</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技术标准统一</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成本控制</a:t>
            </a:r>
            <a:endParaRPr lang="en-US" sz="1200" b="0" strike="noStrike" spc="-1">
              <a:solidFill>
                <a:srgbClr val="000000"/>
              </a:solidFill>
              <a:latin typeface="Arial"/>
            </a:endParaRPr>
          </a:p>
        </p:txBody>
      </p:sp>
      <p:sp>
        <p:nvSpPr>
          <p:cNvPr id="159"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1"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打印技术推动文化创意产业的转型升级</a:t>
            </a:r>
            <a:endParaRPr lang="en-US" sz="3600" b="0" strike="noStrike" spc="-1">
              <a:solidFill>
                <a:schemeClr val="dk1"/>
              </a:solidFill>
              <a:latin typeface="Arial"/>
            </a:endParaRPr>
          </a:p>
        </p:txBody>
      </p:sp>
      <p:sp>
        <p:nvSpPr>
          <p:cNvPr id="163"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商业模式创新</a:t>
            </a:r>
            <a:endParaRPr lang="en-US" sz="1800" b="0" strike="noStrike" spc="-1">
              <a:solidFill>
                <a:srgbClr val="000000"/>
              </a:solidFill>
              <a:latin typeface="Arial"/>
            </a:endParaRPr>
          </a:p>
        </p:txBody>
      </p:sp>
      <p:sp>
        <p:nvSpPr>
          <p:cNvPr id="165"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订制化生产模式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数字艺术品交易平台</a:t>
            </a:r>
            <a:endParaRPr lang="en-US" sz="1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结语</a:t>
            </a:r>
            <a:endParaRPr lang="en-US" sz="3600" b="0" strike="noStrike" spc="-1">
              <a:solidFill>
                <a:schemeClr val="dk1"/>
              </a:solidFill>
              <a:latin typeface="Arial"/>
            </a:endParaRPr>
          </a:p>
        </p:txBody>
      </p:sp>
      <p:sp>
        <p:nvSpPr>
          <p:cNvPr id="167"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打印技术正逐步融入文化创意产业的各个领域，随着技术的进步和创新应用的不断拓展，必将推动文化创意产业迎来新的发展机遇。</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3</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打印技术与数字艺术发展</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数字艺术的定义和特点</a:t>
            </a:r>
            <a:endParaRPr lang="en-US" sz="2200" b="0" strike="noStrike" spc="-1">
              <a:solidFill>
                <a:srgbClr val="FFFFFF"/>
              </a:solidFill>
              <a:latin typeface="Arial"/>
            </a:endParaRPr>
          </a:p>
        </p:txBody>
      </p:sp>
      <p:sp>
        <p:nvSpPr>
          <p:cNvPr id="17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数字艺术是指利用数字技术作为创作媒介的艺术形式，其展示形式和表现手法多种多样。数字艺术的发展历史悠久，从传统媒介转向数字技术给艺术领域带来了新的可能性和挑战。</a:t>
            </a:r>
            <a:endParaRPr lang="en-US" sz="1400" b="0" strike="noStrike" spc="-1">
              <a:solidFill>
                <a:srgbClr val="FFFFFF"/>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打印技术在数字艺术中的应用</a:t>
            </a:r>
            <a:endParaRPr lang="en-US" sz="3600" b="0" strike="noStrike" spc="-1">
              <a:solidFill>
                <a:schemeClr val="dk1"/>
              </a:solidFill>
              <a:latin typeface="Arial"/>
            </a:endParaRPr>
          </a:p>
        </p:txBody>
      </p:sp>
      <p:sp>
        <p:nvSpPr>
          <p:cNvPr id="176"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开拓艺术创作边界</a:t>
            </a:r>
            <a:endParaRPr lang="en-US" sz="1400" b="0" strike="noStrike" spc="-1">
              <a:solidFill>
                <a:srgbClr val="000000"/>
              </a:solidFill>
              <a:latin typeface="Arial"/>
            </a:endParaRPr>
          </a:p>
        </p:txBody>
      </p:sp>
      <p:sp>
        <p:nvSpPr>
          <p:cNvPr id="177"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创作可能性</a:t>
            </a:r>
            <a:endParaRPr lang="en-US" sz="1800" b="0" strike="noStrike" spc="-1">
              <a:solidFill>
                <a:srgbClr val="000000"/>
              </a:solidFill>
              <a:latin typeface="Arial"/>
            </a:endParaRPr>
          </a:p>
        </p:txBody>
      </p:sp>
      <p:sp>
        <p:nvSpPr>
          <p:cNvPr id="178"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数字艺术展览革新</a:t>
            </a:r>
            <a:endParaRPr lang="en-US" sz="1400" b="0" strike="noStrike" spc="-1">
              <a:solidFill>
                <a:srgbClr val="000000"/>
              </a:solidFill>
              <a:latin typeface="Arial"/>
            </a:endParaRPr>
          </a:p>
        </p:txBody>
      </p:sp>
      <p:sp>
        <p:nvSpPr>
          <p:cNvPr id="179"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展览结合</a:t>
            </a:r>
            <a:endParaRPr lang="en-US" sz="1800" b="0" strike="noStrike" spc="-1">
              <a:solidFill>
                <a:srgbClr val="000000"/>
              </a:solidFill>
              <a:latin typeface="Arial"/>
            </a:endParaRPr>
          </a:p>
        </p:txBody>
      </p:sp>
      <p:sp>
        <p:nvSpPr>
          <p:cNvPr id="180"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数字艺术市场拓展</a:t>
            </a:r>
            <a:endParaRPr lang="en-US" sz="1400" b="0" strike="noStrike" spc="-1">
              <a:solidFill>
                <a:srgbClr val="000000"/>
              </a:solidFill>
              <a:latin typeface="Arial"/>
            </a:endParaRPr>
          </a:p>
        </p:txBody>
      </p:sp>
      <p:sp>
        <p:nvSpPr>
          <p:cNvPr id="181"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市场发展</a:t>
            </a:r>
            <a:endParaRPr lang="en-US" sz="1800" b="0" strike="noStrike" spc="-1">
              <a:solidFill>
                <a:srgbClr val="000000"/>
              </a:solidFill>
              <a:latin typeface="Arial"/>
            </a:endParaRPr>
          </a:p>
        </p:txBody>
      </p:sp>
      <p:sp>
        <p:nvSpPr>
          <p:cNvPr id="182"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3"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fontScale="75000" lnSpcReduction="20000"/>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打印技术推动数字艺术的创新</a:t>
            </a:r>
            <a:endParaRPr lang="en-US" sz="3600" b="0" strike="noStrike" spc="-1">
              <a:solidFill>
                <a:schemeClr val="dk1"/>
              </a:solidFill>
              <a:latin typeface="Arial"/>
            </a:endParaRPr>
          </a:p>
        </p:txBody>
      </p:sp>
      <p:sp>
        <p:nvSpPr>
          <p:cNvPr id="185"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打印技术通过改变数字艺术创作方式和促进产业发展，为数字艺术带来了新的活力。数字艺术作品的保护和传承也因</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打印技术而更加便捷和完善。</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https://d.book118.com/776055215143010103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思源宋体 CN Heavy</vt:lpstr>
      <vt:lpstr>DejaVu Sans</vt:lpstr>
      <vt:lpstr>Office Theme</vt:lpstr>
      <vt:lpstr>3D打印技术推动文化创意产业发展行业报告</vt:lpstr>
      <vt:lpstr>目录</vt:lpstr>
      <vt:lpstr>第1章 3D打印技术概述</vt:lpstr>
      <vt:lpstr> </vt:lpstr>
      <vt:lpstr>3D打印技术的发展历史</vt:lpstr>
      <vt:lpstr> </vt:lpstr>
      <vt:lpstr>不同类型的3D打印技术</vt:lpstr>
      <vt:lpstr>3D打印技术的关键技术</vt:lpstr>
      <vt:lpstr>3D打印技术的发展趋势</vt:lpstr>
      <vt:lpstr>第2章 文化创意产业与3D打印技术的融合</vt:lpstr>
      <vt:lpstr> </vt:lpstr>
      <vt:lpstr>3D打印技术在文化创意产业中的应用</vt:lpstr>
      <vt:lpstr>3D打印技术促进文化创意产业发展的优势</vt:lpstr>
      <vt:lpstr>3D打印技术推动文化创意产业的转型升级</vt:lpstr>
      <vt:lpstr>结语</vt:lpstr>
      <vt:lpstr>第3章 3D打印技术与数字艺术发展</vt:lpstr>
      <vt:lpstr> </vt:lpstr>
      <vt:lpstr>3D打印技术在数字艺术中的应用</vt:lpstr>
      <vt:lpstr>3D打印技术推动数字艺术的创新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2024-09-28T23:22:32.813</cp:lastPrinted>
  <dcterms:created xsi:type="dcterms:W3CDTF">2024-09-28T15:22:32Z</dcterms:created>
  <dcterms:modified xsi:type="dcterms:W3CDTF">2024-09-28T15:22:34Z</dcterms:modified>
</cp:coreProperties>
</file>