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2" r:id="rId14"/>
    <p:sldId id="295" r:id="rId15"/>
    <p:sldId id="298" r:id="rId16"/>
    <p:sldId id="301" r:id="rId17"/>
    <p:sldId id="304" r:id="rId18"/>
    <p:sldId id="307" r:id="rId19"/>
    <p:sldId id="309" r:id="rId20"/>
  </p:sldIdLst>
  <p:sldSz cx="12192000" cy="6858000"/>
  <p:notesSz cx="6858000" cy="9144000"/>
  <p:custDataLst>
    <p:tags r:id="rId21"/>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slide" Target="slides/slide13.xml" /><Relationship Id="rId16" Type="http://schemas.openxmlformats.org/officeDocument/2006/relationships/slide" Target="slides/slide14.xml" /><Relationship Id="rId17" Type="http://schemas.openxmlformats.org/officeDocument/2006/relationships/slide" Target="slides/slide15.xml" /><Relationship Id="rId18" Type="http://schemas.openxmlformats.org/officeDocument/2006/relationships/slide" Target="slides/slide16.xml" /><Relationship Id="rId19" Type="http://schemas.openxmlformats.org/officeDocument/2006/relationships/slide" Target="slides/slide17.xml" /><Relationship Id="rId2" Type="http://schemas.openxmlformats.org/officeDocument/2006/relationships/slideMaster" Target="slideMasters/slideMaster2.xml" /><Relationship Id="rId20" Type="http://schemas.openxmlformats.org/officeDocument/2006/relationships/slide" Target="slides/slide18.xml" /><Relationship Id="rId21" Type="http://schemas.openxmlformats.org/officeDocument/2006/relationships/tags" Target="tags/tag1.xml" /><Relationship Id="rId22" Type="http://schemas.openxmlformats.org/officeDocument/2006/relationships/presProps" Target="presProps.xml" /><Relationship Id="rId23" Type="http://schemas.openxmlformats.org/officeDocument/2006/relationships/viewProps" Target="viewProps.xml" /><Relationship Id="rId24" Type="http://schemas.openxmlformats.org/officeDocument/2006/relationships/theme" Target="theme/theme1.xml" /><Relationship Id="rId25" Type="http://schemas.openxmlformats.org/officeDocument/2006/relationships/tableStyles" Target="tableStyles.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8C321B51-C9E0-45BD-A5D2-7997CFEFE4AA}"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B8572467-19C4-4B86-9EF8-83230E18BA16}"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6ED2EE39-700D-4303-B223-ED323C1E020E}"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D0F85ED8-6A79-4C80-BF97-93C1E1F160BC}"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266D0EC8-DD36-4D45-87AF-D56C98077A4E}"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C09EC05B-875D-436D-A5B8-D1B69F79C833}"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1EA73E0F-0440-46ED-8F65-A693F4D7DFEF}"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6201FE5-84F8-4FDF-AB39-9A013763CB76}"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7527F36D-20D4-4E66-8679-6208B7F2BB01}"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D81682E6-98A6-4A14-917B-A2A2EC281CCB}"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5616C9D5-D2C8-417C-A490-51CE50C4B73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jpe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jpeg" /><Relationship Id="rId3" Type="http://schemas.openxmlformats.org/officeDocument/2006/relationships/image" Target="../media/image5.jpeg" /><Relationship Id="rId4" Type="http://schemas.openxmlformats.org/officeDocument/2006/relationships/image" Target="../media/image6.jpeg" /><Relationship Id="rId5" Type="http://schemas.openxmlformats.org/officeDocument/2006/relationships/image" Target="../media/image2.jpe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7.jpeg" /><Relationship Id="rId3" Type="http://schemas.openxmlformats.org/officeDocument/2006/relationships/image" Target="../media/image8.jpeg" /><Relationship Id="rId4" Type="http://schemas.openxmlformats.org/officeDocument/2006/relationships/image" Target="../media/image9.jpeg" /><Relationship Id="rId5" Type="http://schemas.openxmlformats.org/officeDocument/2006/relationships/image" Target="../media/image2.jpe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0.jpeg" /><Relationship Id="rId3" Type="http://schemas.openxmlformats.org/officeDocument/2006/relationships/image" Target="../media/image2.jpe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2.jpe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jpe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2.jpeg" /><Relationship Id="rId3" Type="http://schemas.openxmlformats.org/officeDocument/2006/relationships/image" Target="../media/image13.jpeg" /><Relationship Id="rId4" Type="http://schemas.openxmlformats.org/officeDocument/2006/relationships/image" Target="../media/image14.jpeg" /><Relationship Id="rId5" Type="http://schemas.openxmlformats.org/officeDocument/2006/relationships/image" Target="../media/image2.jpe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5.jpeg" /><Relationship Id="rId3" Type="http://schemas.openxmlformats.org/officeDocument/2006/relationships/image" Target="../media/image16.jpeg" /><Relationship Id="rId4" Type="http://schemas.openxmlformats.org/officeDocument/2006/relationships/image" Target="../media/image17.jpeg" /><Relationship Id="rId5" Type="http://schemas.openxmlformats.org/officeDocument/2006/relationships/image" Target="../media/image2.jpeg" /></Relationships>
</file>

<file path=ppt/slides/_rels/slide1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8.jpeg" /><Relationship Id="rId3" Type="http://schemas.openxmlformats.org/officeDocument/2006/relationships/image" Target="../media/image19.jpeg" /><Relationship Id="rId4" Type="http://schemas.openxmlformats.org/officeDocument/2006/relationships/image" Target="../media/image20.jpeg" /><Relationship Id="rId5" Type="http://schemas.openxmlformats.org/officeDocument/2006/relationships/image" Target="../media/image2.jpeg" /></Relationships>
</file>

<file path=ppt/slides/_rels/slide1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1.jpeg" /><Relationship Id="rId3" Type="http://schemas.openxmlformats.org/officeDocument/2006/relationships/image" Target="../media/image22.jpeg" /><Relationship Id="rId4" Type="http://schemas.openxmlformats.org/officeDocument/2006/relationships/image" Target="../media/image23.jpeg" /><Relationship Id="rId5" Type="http://schemas.openxmlformats.org/officeDocument/2006/relationships/image" Target="../media/image2.jpeg" /></Relationships>
</file>

<file path=ppt/slides/_rels/slide1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4.jpeg" /><Relationship Id="rId3" Type="http://schemas.openxmlformats.org/officeDocument/2006/relationships/image" Target="../media/image2.jpeg" /></Relationships>
</file>

<file path=ppt/slides/_rels/slide1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jpeg" /></Relationships>
</file>

<file path=ppt/slides/_rels/slide1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5.jpeg" /><Relationship Id="rId3" Type="http://schemas.openxmlformats.org/officeDocument/2006/relationships/image" Target="../media/image2.jpeg" /></Relationships>
</file>

<file path=ppt/slides/_rels/slide18.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776102200240010103"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1942870" y="1523327"/>
            <a:ext cx="8305190" cy="209214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450"/>
              </a:spcBef>
            </a:pPr>
            <a:r>
              <a:rPr lang="en-US" sz="5175" b="1">
                <a:solidFill>
                  <a:schemeClr val="dk1">
                    <a:alpha val="100000"/>
                  </a:schemeClr>
                </a:solidFill>
                <a:latin typeface="Microsoft Yahei"/>
                <a:ea typeface="Microsoft Yahei"/>
                <a:cs typeface="Microsoft Yahei"/>
              </a:rPr>
              <a:t>如何制定适当的质量管理和质量保证政策</a:t>
            </a:r>
          </a:p>
        </p:txBody>
      </p:sp>
      <p:sp>
        <p:nvSpPr>
          <p:cNvPr id="3" name="TextBox 3"/>
          <p:cNvSpPr txBox="1"/>
          <p:nvPr/>
        </p:nvSpPr>
        <p:spPr>
          <a:xfrm>
            <a:off x="4964250" y="3872880"/>
            <a:ext cx="225795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汇报人：XX</a:t>
            </a:r>
          </a:p>
        </p:txBody>
      </p:sp>
      <p:sp>
        <p:nvSpPr>
          <p:cNvPr id="4" name="TextBox 4"/>
          <p:cNvSpPr txBox="1"/>
          <p:nvPr/>
        </p:nvSpPr>
        <p:spPr>
          <a:xfrm>
            <a:off x="4293502" y="4349349"/>
            <a:ext cx="3599078" cy="39745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spcBef>
                <a:spcPts val="450"/>
              </a:spcBef>
            </a:pPr>
            <a:r>
              <a:rPr lang="en-US" sz="2025">
                <a:solidFill>
                  <a:schemeClr val="dk1">
                    <a:alpha val="100000"/>
                  </a:schemeClr>
                </a:solidFill>
                <a:latin typeface="Microsoft Yahei"/>
                <a:ea typeface="Microsoft Yahei"/>
                <a:cs typeface="Microsoft Yahei"/>
              </a:rPr>
              <a:t>2024-01-15</a:t>
            </a:r>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140760" y="0"/>
            <a:ext cx="2809137" cy="3421221"/>
          </a:xfrm>
          <a:prstGeom prst="rect">
            <a:avLst/>
          </a:prstGeom>
          <a:gradFill>
            <a:gsLst>
              <a:gs pos="0">
                <a:schemeClr val="accent2">
                  <a:alpha val="75000"/>
                </a:schemeClr>
              </a:gs>
              <a:gs pos="100000">
                <a:schemeClr val="lt1">
                  <a:alpha val="75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40760" y="1983274"/>
            <a:ext cx="2809137" cy="2809137"/>
          </a:xfrm>
          <a:prstGeom prst="ellipse">
            <a:avLst/>
          </a:prstGeom>
          <a:gradFill>
            <a:gsLst>
              <a:gs pos="0">
                <a:schemeClr val="accent2">
                  <a:alpha val="100000"/>
                </a:schemeClr>
              </a:gs>
              <a:gs pos="100000">
                <a:schemeClr val="accent2">
                  <a:alpha val="100000"/>
                  <a:lumMod val="60000"/>
                  <a:lumOff val="4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1884456" y="2656540"/>
            <a:ext cx="2004496" cy="614934"/>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spcBef>
                <a:spcPct val="0"/>
              </a:spcBef>
            </a:pPr>
            <a:r>
              <a:rPr lang="en-US" sz="1350">
                <a:solidFill>
                  <a:srgbClr val="FFFFFF">
                    <a:alpha val="40000"/>
                  </a:srgbClr>
                </a:solidFill>
                <a:latin typeface="Microsoft Yahei"/>
                <a:ea typeface="Microsoft Yahei"/>
                <a:cs typeface="Microsoft Yahei"/>
              </a:rPr>
              <a:t>CATALOGUE</a:t>
            </a:r>
          </a:p>
        </p:txBody>
      </p:sp>
      <p:sp>
        <p:nvSpPr>
          <p:cNvPr id="5" name="TextBox 5"/>
          <p:cNvSpPr txBox="1"/>
          <p:nvPr/>
        </p:nvSpPr>
        <p:spPr>
          <a:xfrm>
            <a:off x="1649672" y="2818600"/>
            <a:ext cx="1766929" cy="1834896"/>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74000"/>
              </a:lnSpc>
            </a:pPr>
            <a:r>
              <a:rPr lang="en-US" sz="5775" b="1">
                <a:solidFill>
                  <a:srgbClr val="FFFFFF">
                    <a:alpha val="100000"/>
                  </a:srgbClr>
                </a:solidFill>
                <a:latin typeface="Microsoft Yahei"/>
                <a:ea typeface="Microsoft Yahei"/>
                <a:cs typeface="Microsoft Yahei"/>
              </a:rPr>
              <a:t>目录</a:t>
            </a:r>
          </a:p>
        </p:txBody>
      </p:sp>
      <p:sp>
        <p:nvSpPr>
          <p:cNvPr id="6" name="TextBox 6"/>
          <p:cNvSpPr txBox="1"/>
          <p:nvPr/>
        </p:nvSpPr>
        <p:spPr>
          <a:xfrm>
            <a:off x="5344782" y="1304925"/>
            <a:ext cx="5981700" cy="42481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引言</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质量管理和质量保证政策概述</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制定质量管理和质量保证政策的流程</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关键成功因素与策略</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实施质量管理和质量保证政策的挑战与对策</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案例分析与经验借鉴</a:t>
            </a:r>
          </a:p>
          <a:p>
            <a:pPr marL="203200" lvl="0" indent="-203200">
              <a:lnSpc>
                <a:spcPct val="150000"/>
              </a:lnSpc>
              <a:buFont typeface="Arial"/>
              <a:buChar char="•"/>
            </a:pPr>
            <a:r>
              <a:rPr lang="en-US" sz="2400" b="1">
                <a:solidFill>
                  <a:schemeClr val="accent1">
                    <a:alpha val="100000"/>
                  </a:schemeClr>
                </a:solidFill>
                <a:latin typeface="Microsoft Yahei"/>
                <a:ea typeface="Microsoft Yahei"/>
                <a:cs typeface="Microsoft Yahei"/>
              </a:rPr>
              <a:t>未来展望与建议</a:t>
            </a:r>
          </a:p>
        </p:txBody>
      </p:sp>
      <p:cxnSp>
        <p:nvCxnSpPr>
          <p:cNvPr id="7" name="Connector 7"/>
          <p:cNvCxnSpPr/>
          <p:nvPr/>
        </p:nvCxnSpPr>
        <p:spPr>
          <a:xfrm flipH="1">
            <a:off x="3198500" y="2897445"/>
            <a:ext cx="0" cy="130951"/>
          </a:xfrm>
          <a:prstGeom prst="line">
            <a:avLst/>
          </a:prstGeom>
          <a:ln w="9525">
            <a:solidFill>
              <a:srgbClr val="FFFFFF">
                <a:alpha val="100000"/>
              </a:srgbClr>
            </a:solidFill>
            <a:prstDash val="solid"/>
            <a:headEnd type="none"/>
            <a:tailEnd type="none"/>
          </a:ln>
        </p:spPr>
      </p:cxnSp>
      <p:cxnSp>
        <p:nvCxnSpPr>
          <p:cNvPr id="8" name="Connector 8"/>
          <p:cNvCxnSpPr/>
          <p:nvPr/>
        </p:nvCxnSpPr>
        <p:spPr>
          <a:xfrm flipH="1">
            <a:off x="1823497" y="2897445"/>
            <a:ext cx="0" cy="130951"/>
          </a:xfrm>
          <a:prstGeom prst="line">
            <a:avLst/>
          </a:prstGeom>
          <a:ln w="9525">
            <a:solidFill>
              <a:srgbClr val="FFFFFF">
                <a:alpha val="100000"/>
              </a:srgbClr>
            </a:solidFill>
            <a:prstDash val="solid"/>
            <a:headEnd type="none"/>
            <a:tailEnd type="none"/>
          </a:ln>
        </p:spPr>
      </p:cxnSp>
      <p:sp>
        <p:nvSpPr>
          <p:cNvPr id="9" name="AutoShape 9"/>
          <p:cNvSpPr/>
          <p:nvPr/>
        </p:nvSpPr>
        <p:spPr>
          <a:xfrm>
            <a:off x="611546" y="2481967"/>
            <a:ext cx="259567" cy="1408741"/>
          </a:xfrm>
          <a:prstGeom prst="rect">
            <a:avLst/>
          </a:prstGeom>
          <a:gradFill>
            <a:gsLst>
              <a:gs pos="0">
                <a:schemeClr val="accent2">
                  <a:alpha val="51000"/>
                </a:schemeClr>
              </a:gs>
              <a:gs pos="100000">
                <a:schemeClr val="lt1">
                  <a:alpha val="51000"/>
                </a:schemeClr>
              </a:gs>
            </a:gsLst>
            <a:lin ang="54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11546" y="2352184"/>
            <a:ext cx="259567" cy="259567"/>
          </a:xfrm>
          <a:prstGeom prst="ellipse">
            <a:avLst/>
          </a:prstGeom>
          <a:solidFill>
            <a:schemeClr val="accent2">
              <a:lumMod val="40000"/>
              <a:lumOff val="60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1022221" y="4869455"/>
            <a:ext cx="1813010" cy="1813010"/>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4298477" y="0"/>
            <a:ext cx="668835" cy="1915360"/>
          </a:xfrm>
          <a:prstGeom prst="rect">
            <a:avLst/>
          </a:prstGeom>
          <a:gradFill>
            <a:gsLst>
              <a:gs pos="0">
                <a:schemeClr val="accent2">
                  <a:alpha val="62000"/>
                </a:schemeClr>
              </a:gs>
              <a:gs pos="100000">
                <a:schemeClr val="lt1">
                  <a:alpha val="62000"/>
                </a:schemeClr>
              </a:gs>
            </a:gsLst>
            <a:lin ang="1620000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298477" y="1580942"/>
            <a:ext cx="668835" cy="668835"/>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10066688" y="5912672"/>
            <a:ext cx="531248" cy="531248"/>
          </a:xfrm>
          <a:prstGeom prst="ellipse">
            <a:avLst/>
          </a:prstGeom>
          <a:gradFill>
            <a:gsLst>
              <a:gs pos="0">
                <a:schemeClr val="accent2">
                  <a:alpha val="59000"/>
                </a:schemeClr>
              </a:gs>
              <a:gs pos="100000">
                <a:schemeClr val="accent2">
                  <a:alpha val="59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10779576" y="-508283"/>
            <a:ext cx="2423643" cy="2423643"/>
          </a:xfrm>
          <a:prstGeom prst="ellipse">
            <a:avLst/>
          </a:prstGeom>
          <a:gradFill>
            <a:gsLst>
              <a:gs pos="0">
                <a:schemeClr val="accent2">
                  <a:alpha val="27000"/>
                </a:schemeClr>
              </a:gs>
              <a:gs pos="100000">
                <a:schemeClr val="accent2">
                  <a:alpha val="27000"/>
                  <a:lumMod val="40000"/>
                  <a:lumOff val="60000"/>
                </a:schemeClr>
              </a:gs>
            </a:gsLst>
            <a:lin ang="0"/>
          </a:gra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01</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引言</a:t>
            </a:r>
          </a:p>
        </p:txBody>
      </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grpSp>
        <p:nvGrpSpPr>
          <p:cNvPr id="2" name="Group 2"/>
          <p:cNvGrpSpPr/>
          <p:nvPr/>
        </p:nvGrpSpPr>
        <p:grpSpPr>
          <a:xfrm>
            <a:off x="981837" y="1604867"/>
            <a:ext cx="3394996" cy="2116741"/>
            <a:chOff x="981837" y="1604867"/>
            <a:chExt cx="3394996" cy="2116741"/>
          </a:xfrm>
        </p:grpSpPr>
        <p:sp>
          <p:nvSpPr>
            <p:cNvPr id="3" name="AutoShape 3"/>
            <p:cNvSpPr/>
            <p:nvPr/>
          </p:nvSpPr>
          <p:spPr>
            <a:xfrm>
              <a:off x="981837" y="1604867"/>
              <a:ext cx="3394996" cy="2116741"/>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940">
                  <a:solidFill>
                    <a:srgbClr val="FFFFFF">
                      <a:alpha val="100000"/>
                    </a:srgbClr>
                  </a:solidFill>
                  <a:latin typeface="Calibri"/>
                  <a:ea typeface="Calibri"/>
                  <a:cs typeface="Calibri"/>
                </a:rPr>
                <a:t>    </a:t>
              </a:r>
              <a:endParaRPr lang="en-US" sz="1100"/>
            </a:p>
          </p:txBody>
        </p:sp>
      </p:grpSp>
      <p:grpSp>
        <p:nvGrpSpPr>
          <p:cNvPr id="4" name="Group 4"/>
          <p:cNvGrpSpPr/>
          <p:nvPr/>
        </p:nvGrpSpPr>
        <p:grpSpPr>
          <a:xfrm>
            <a:off x="4376738" y="3721608"/>
            <a:ext cx="3394996" cy="2116741"/>
            <a:chOff x="4376738" y="3721608"/>
            <a:chExt cx="3394996" cy="2116741"/>
          </a:xfrm>
        </p:grpSpPr>
        <p:sp>
          <p:nvSpPr>
            <p:cNvPr id="5" name="AutoShape 5"/>
            <p:cNvSpPr/>
            <p:nvPr/>
          </p:nvSpPr>
          <p:spPr>
            <a:xfrm>
              <a:off x="4376738" y="3721608"/>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6" name="Group 6"/>
          <p:cNvGrpSpPr/>
          <p:nvPr/>
        </p:nvGrpSpPr>
        <p:grpSpPr>
          <a:xfrm>
            <a:off x="7771733" y="1604867"/>
            <a:ext cx="3394996" cy="2116741"/>
            <a:chOff x="7771733" y="1604867"/>
            <a:chExt cx="3394996" cy="2116741"/>
          </a:xfrm>
        </p:grpSpPr>
        <p:sp>
          <p:nvSpPr>
            <p:cNvPr id="7" name="AutoShape 7"/>
            <p:cNvSpPr/>
            <p:nvPr/>
          </p:nvSpPr>
          <p:spPr>
            <a:xfrm>
              <a:off x="7771733" y="1604867"/>
              <a:ext cx="3394996" cy="2116741"/>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pic>
        <p:nvPicPr>
          <p:cNvPr id="8" name="Picture 8"/>
          <p:cNvPicPr>
            <a:picLocks noChangeAspect="1"/>
          </p:cNvPicPr>
          <p:nvPr/>
        </p:nvPicPr>
        <p:blipFill>
          <a:blip r:embed="rId2"/>
          <a:srcRect t="18426" b="18426"/>
          <a:stretch>
            <a:fillRect/>
          </a:stretch>
        </p:blipFill>
        <p:spPr>
          <a:xfrm>
            <a:off x="981837" y="3694465"/>
            <a:ext cx="3394942" cy="2143864"/>
          </a:xfrm>
          <a:prstGeom prst="rect">
            <a:avLst/>
          </a:prstGeom>
        </p:spPr>
      </p:pic>
      <p:pic>
        <p:nvPicPr>
          <p:cNvPr id="9" name="Picture 9"/>
          <p:cNvPicPr>
            <a:picLocks noChangeAspect="1"/>
          </p:cNvPicPr>
          <p:nvPr/>
        </p:nvPicPr>
        <p:blipFill>
          <a:blip r:embed="rId3"/>
          <a:srcRect t="18426" b="18426"/>
          <a:stretch>
            <a:fillRect/>
          </a:stretch>
        </p:blipFill>
        <p:spPr>
          <a:xfrm>
            <a:off x="4376812" y="1577730"/>
            <a:ext cx="3394942" cy="2143864"/>
          </a:xfrm>
          <a:prstGeom prst="rect">
            <a:avLst/>
          </a:prstGeom>
        </p:spPr>
      </p:pic>
      <p:pic>
        <p:nvPicPr>
          <p:cNvPr id="10" name="Picture 10"/>
          <p:cNvPicPr>
            <a:picLocks noChangeAspect="1"/>
          </p:cNvPicPr>
          <p:nvPr/>
        </p:nvPicPr>
        <p:blipFill>
          <a:blip r:embed="rId4"/>
          <a:srcRect t="18426" b="18426"/>
          <a:stretch>
            <a:fillRect/>
          </a:stretch>
        </p:blipFill>
        <p:spPr>
          <a:xfrm>
            <a:off x="7771733" y="3721608"/>
            <a:ext cx="3394942" cy="2143864"/>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目的和背景</a:t>
              </a:r>
            </a:p>
          </p:txBody>
        </p:sp>
      </p:grpSp>
      <p:grpSp>
        <p:nvGrpSpPr>
          <p:cNvPr id="33" name="Group 33"/>
          <p:cNvGrpSpPr/>
          <p:nvPr/>
        </p:nvGrpSpPr>
        <p:grpSpPr>
          <a:xfrm>
            <a:off x="981837" y="1604867"/>
            <a:ext cx="3394996" cy="490334"/>
            <a:chOff x="981837" y="1604867"/>
            <a:chExt cx="3394996" cy="490334"/>
          </a:xfrm>
        </p:grpSpPr>
        <p:sp>
          <p:nvSpPr>
            <p:cNvPr id="34" name="TextBox 34"/>
            <p:cNvSpPr txBox="1"/>
            <p:nvPr/>
          </p:nvSpPr>
          <p:spPr>
            <a:xfrm>
              <a:off x="981837"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提高产品质量</a:t>
              </a:r>
            </a:p>
          </p:txBody>
        </p:sp>
      </p:grpSp>
      <p:grpSp>
        <p:nvGrpSpPr>
          <p:cNvPr id="35" name="Group 35"/>
          <p:cNvGrpSpPr/>
          <p:nvPr/>
        </p:nvGrpSpPr>
        <p:grpSpPr>
          <a:xfrm>
            <a:off x="1090562" y="2039620"/>
            <a:ext cx="3286271" cy="1654845"/>
            <a:chOff x="1090562" y="2039620"/>
            <a:chExt cx="3286271" cy="1654845"/>
          </a:xfrm>
        </p:grpSpPr>
        <p:sp>
          <p:nvSpPr>
            <p:cNvPr id="36" name="TextBox 36"/>
            <p:cNvSpPr txBox="1"/>
            <p:nvPr/>
          </p:nvSpPr>
          <p:spPr>
            <a:xfrm>
              <a:off x="1090562"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通过制定质量管理和质量保证政策，可以确保产品的一致性和可靠性，减少缺陷和故障，从而提高产品质量。</a:t>
              </a:r>
            </a:p>
          </p:txBody>
        </p:sp>
      </p:grpSp>
      <p:grpSp>
        <p:nvGrpSpPr>
          <p:cNvPr id="37" name="Group 37"/>
          <p:cNvGrpSpPr/>
          <p:nvPr/>
        </p:nvGrpSpPr>
        <p:grpSpPr>
          <a:xfrm>
            <a:off x="4376833" y="3748751"/>
            <a:ext cx="3394996" cy="490334"/>
            <a:chOff x="4376833" y="3748751"/>
            <a:chExt cx="3394996" cy="490334"/>
          </a:xfrm>
        </p:grpSpPr>
        <p:sp>
          <p:nvSpPr>
            <p:cNvPr id="38" name="TextBox 38"/>
            <p:cNvSpPr txBox="1"/>
            <p:nvPr/>
          </p:nvSpPr>
          <p:spPr>
            <a:xfrm>
              <a:off x="4376833" y="3748751"/>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增强客户满意度</a:t>
              </a:r>
            </a:p>
          </p:txBody>
        </p:sp>
      </p:grpSp>
      <p:grpSp>
        <p:nvGrpSpPr>
          <p:cNvPr id="39" name="Group 39"/>
          <p:cNvGrpSpPr/>
          <p:nvPr/>
        </p:nvGrpSpPr>
        <p:grpSpPr>
          <a:xfrm>
            <a:off x="4485558" y="4183504"/>
            <a:ext cx="3286271" cy="1654845"/>
            <a:chOff x="4485558" y="4183504"/>
            <a:chExt cx="3286271" cy="1654845"/>
          </a:xfrm>
        </p:grpSpPr>
        <p:sp>
          <p:nvSpPr>
            <p:cNvPr id="40" name="TextBox 40"/>
            <p:cNvSpPr txBox="1"/>
            <p:nvPr/>
          </p:nvSpPr>
          <p:spPr>
            <a:xfrm>
              <a:off x="4485558" y="4183504"/>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优质的产品质量可以提高客户满意度，增加客户忠诚度，促进口碑传播和重复购买。</a:t>
              </a:r>
            </a:p>
          </p:txBody>
        </p:sp>
      </p:grpSp>
      <p:grpSp>
        <p:nvGrpSpPr>
          <p:cNvPr id="41" name="Group 41"/>
          <p:cNvGrpSpPr/>
          <p:nvPr/>
        </p:nvGrpSpPr>
        <p:grpSpPr>
          <a:xfrm>
            <a:off x="7771733" y="1604867"/>
            <a:ext cx="3394996" cy="490334"/>
            <a:chOff x="7771733" y="1604867"/>
            <a:chExt cx="3394996" cy="490334"/>
          </a:xfrm>
        </p:grpSpPr>
        <p:sp>
          <p:nvSpPr>
            <p:cNvPr id="42" name="TextBox 42"/>
            <p:cNvSpPr txBox="1"/>
            <p:nvPr/>
          </p:nvSpPr>
          <p:spPr>
            <a:xfrm>
              <a:off x="7771733" y="1604867"/>
              <a:ext cx="3394996" cy="490334"/>
            </a:xfrm>
            <a:prstGeom prst="rect">
              <a:avLst/>
            </a:prstGeom>
          </p:spPr>
          <p:txBody>
            <a:bodyPr vert="horz" wrap="square" lIns="66008" tIns="33052" rIns="66008" bIns="33052"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2025" b="1">
                  <a:solidFill>
                    <a:srgbClr val="FFFDFD">
                      <a:alpha val="100000"/>
                    </a:srgbClr>
                  </a:solidFill>
                  <a:latin typeface="Microsoft Yahei"/>
                  <a:ea typeface="Microsoft Yahei"/>
                  <a:cs typeface="Microsoft Yahei"/>
                </a:rPr>
                <a:t>提升企业竞争力</a:t>
              </a:r>
            </a:p>
          </p:txBody>
        </p:sp>
      </p:grpSp>
      <p:grpSp>
        <p:nvGrpSpPr>
          <p:cNvPr id="43" name="Group 43"/>
          <p:cNvGrpSpPr/>
          <p:nvPr/>
        </p:nvGrpSpPr>
        <p:grpSpPr>
          <a:xfrm>
            <a:off x="7880459" y="2039620"/>
            <a:ext cx="3286271" cy="1654845"/>
            <a:chOff x="7880459" y="2039620"/>
            <a:chExt cx="3286271" cy="1654845"/>
          </a:xfrm>
        </p:grpSpPr>
        <p:sp>
          <p:nvSpPr>
            <p:cNvPr id="44" name="TextBox 44"/>
            <p:cNvSpPr txBox="1"/>
            <p:nvPr/>
          </p:nvSpPr>
          <p:spPr>
            <a:xfrm>
              <a:off x="7880459" y="2039620"/>
              <a:ext cx="3286271" cy="1654845"/>
            </a:xfrm>
            <a:prstGeom prst="rect">
              <a:avLst/>
            </a:prstGeom>
          </p:spPr>
          <p:txBody>
            <a:bodyPr vert="horz" wrap="square" lIns="66008" tIns="33052" rIns="66008" bIns="33052" rtlCol="0" anchor="ctr"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pPr>
              <a:r>
                <a:rPr lang="en-US" sz="1500">
                  <a:solidFill>
                    <a:srgbClr val="FFFDFD">
                      <a:alpha val="100000"/>
                    </a:srgbClr>
                  </a:solidFill>
                  <a:latin typeface="Microsoft Yahei"/>
                  <a:ea typeface="Microsoft Yahei"/>
                  <a:cs typeface="Microsoft Yahei"/>
                </a:rPr>
                <a:t>在激烈的市场竞争中，高质量的产品是企业赢得市场份额和竞争优势的关键因素。</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3485416" y="3075841"/>
            <a:ext cx="1954703" cy="196961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5660673" y="3426081"/>
            <a:ext cx="2699191" cy="271978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5288494" y="1513149"/>
            <a:ext cx="1721774" cy="1721774"/>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280421" y="2711491"/>
            <a:ext cx="3039989"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120000"/>
              </a:lnSpc>
            </a:pPr>
            <a:r>
              <a:rPr lang="en-US" sz="1500">
                <a:solidFill>
                  <a:schemeClr val="dk1">
                    <a:alpha val="100000"/>
                  </a:schemeClr>
                </a:solidFill>
                <a:latin typeface="Microsoft Yahei"/>
                <a:ea typeface="Microsoft Yahei"/>
                <a:cs typeface="Microsoft Yahei"/>
              </a:rPr>
              <a:t>明确质量管理和质量保证政策所适用的产品范围、生产环节和相关部门。</a:t>
            </a:r>
          </a:p>
        </p:txBody>
      </p:sp>
      <p:pic>
        <p:nvPicPr>
          <p:cNvPr id="6" name="Picture 6"/>
          <p:cNvPicPr>
            <a:picLocks noChangeAspect="1"/>
          </p:cNvPicPr>
          <p:nvPr/>
        </p:nvPicPr>
        <p:blipFill>
          <a:blip r:embed="rId2"/>
          <a:stretch>
            <a:fillRect/>
          </a:stretch>
        </p:blipFill>
        <p:spPr>
          <a:xfrm>
            <a:off x="5399254" y="1623909"/>
            <a:ext cx="1500254" cy="1500254"/>
          </a:xfrm>
          <a:prstGeom prst="ellipse">
            <a:avLst/>
          </a:prstGeom>
        </p:spPr>
      </p:pic>
      <p:sp>
        <p:nvSpPr>
          <p:cNvPr id="7" name="TextBox 7"/>
          <p:cNvSpPr txBox="1"/>
          <p:nvPr/>
        </p:nvSpPr>
        <p:spPr>
          <a:xfrm>
            <a:off x="613814" y="2226284"/>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r">
              <a:lnSpc>
                <a:spcPct val="77000"/>
              </a:lnSpc>
            </a:pPr>
            <a:r>
              <a:rPr lang="en-US" sz="2325" b="1">
                <a:solidFill>
                  <a:schemeClr val="accent1">
                    <a:alpha val="100000"/>
                  </a:schemeClr>
                </a:solidFill>
                <a:latin typeface="Microsoft Yahei"/>
                <a:ea typeface="Microsoft Yahei"/>
                <a:cs typeface="Microsoft Yahei"/>
              </a:rPr>
              <a:t>政策覆盖范围</a:t>
            </a:r>
          </a:p>
        </p:txBody>
      </p:sp>
      <p:sp>
        <p:nvSpPr>
          <p:cNvPr id="8" name="TextBox 8"/>
          <p:cNvSpPr txBox="1"/>
          <p:nvPr/>
        </p:nvSpPr>
        <p:spPr>
          <a:xfrm>
            <a:off x="7300757" y="1971492"/>
            <a:ext cx="312187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汇报政策实施后产品质量提升的关键指标，如缺陷率、故障率、客户满意度等，以及预期达到的目标。</a:t>
            </a:r>
          </a:p>
        </p:txBody>
      </p:sp>
      <p:sp>
        <p:nvSpPr>
          <p:cNvPr id="9" name="TextBox 9"/>
          <p:cNvSpPr txBox="1"/>
          <p:nvPr/>
        </p:nvSpPr>
        <p:spPr>
          <a:xfrm>
            <a:off x="7300757" y="1513149"/>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关键指标和目标</a:t>
            </a:r>
          </a:p>
        </p:txBody>
      </p:sp>
      <p:pic>
        <p:nvPicPr>
          <p:cNvPr id="10" name="Picture 10"/>
          <p:cNvPicPr>
            <a:picLocks noChangeAspect="1"/>
          </p:cNvPicPr>
          <p:nvPr/>
        </p:nvPicPr>
        <p:blipFill>
          <a:blip r:embed="rId3"/>
          <a:stretch>
            <a:fillRect/>
          </a:stretch>
        </p:blipFill>
        <p:spPr>
          <a:xfrm>
            <a:off x="5820154" y="3595858"/>
            <a:ext cx="2380229" cy="2380229"/>
          </a:xfrm>
          <a:prstGeom prst="ellipse">
            <a:avLst/>
          </a:prstGeom>
        </p:spPr>
      </p:pic>
      <p:pic>
        <p:nvPicPr>
          <p:cNvPr id="11" name="Picture 11"/>
          <p:cNvPicPr>
            <a:picLocks noChangeAspect="1"/>
          </p:cNvPicPr>
          <p:nvPr/>
        </p:nvPicPr>
        <p:blipFill>
          <a:blip r:embed="rId4"/>
          <a:stretch>
            <a:fillRect/>
          </a:stretch>
        </p:blipFill>
        <p:spPr>
          <a:xfrm>
            <a:off x="3637042" y="3234923"/>
            <a:ext cx="1651452" cy="1651452"/>
          </a:xfrm>
          <a:prstGeom prst="ellipse">
            <a:avLst/>
          </a:prstGeom>
        </p:spPr>
      </p:pic>
      <p:sp>
        <p:nvSpPr>
          <p:cNvPr id="12" name="TextBox 12"/>
          <p:cNvSpPr txBox="1"/>
          <p:nvPr/>
        </p:nvSpPr>
        <p:spPr>
          <a:xfrm>
            <a:off x="8621512" y="4777233"/>
            <a:ext cx="3219450" cy="1257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详细阐述政策的实施计划，包括资源投入、培训计划、监控和评估机制等，并给出相应的时间表。</a:t>
            </a:r>
          </a:p>
        </p:txBody>
      </p:sp>
      <p:sp>
        <p:nvSpPr>
          <p:cNvPr id="13" name="TextBox 13"/>
          <p:cNvSpPr txBox="1"/>
          <p:nvPr/>
        </p:nvSpPr>
        <p:spPr>
          <a:xfrm>
            <a:off x="8621512" y="4318890"/>
            <a:ext cx="2703493"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实施计划和时间表</a:t>
            </a:r>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汇报范围</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02</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质量管理和质量保证政策概述</a:t>
            </a:r>
          </a:p>
        </p:txBody>
      </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mt="70000"/>
          </a:blip>
          <a:stretch>
            <a:fillRect/>
          </a:stretch>
        </p:blipFill>
        <p:spPr>
          <a:xfrm>
            <a:off x="939482" y="1415327"/>
            <a:ext cx="4843295" cy="4843295"/>
          </a:xfrm>
          <a:prstGeom prst="roundRect">
            <a:avLst/>
          </a:prstGeom>
        </p:spPr>
      </p:pic>
      <p:sp>
        <p:nvSpPr>
          <p:cNvPr id="3" name="TextBox 3"/>
          <p:cNvSpPr txBox="1"/>
          <p:nvPr/>
        </p:nvSpPr>
        <p:spPr>
          <a:xfrm>
            <a:off x="6261748" y="2005888"/>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是企业为确保产品和服务质量而制定的一系列规章制度、管理程序和实施措施。</a:t>
            </a:r>
          </a:p>
        </p:txBody>
      </p:sp>
      <p:sp>
        <p:nvSpPr>
          <p:cNvPr id="4" name="TextBox 4"/>
          <p:cNvSpPr txBox="1"/>
          <p:nvPr/>
        </p:nvSpPr>
        <p:spPr>
          <a:xfrm>
            <a:off x="6261748" y="1352723"/>
            <a:ext cx="4638675"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质量管理和质量保证政策</a:t>
            </a:r>
          </a:p>
        </p:txBody>
      </p:sp>
      <p:sp>
        <p:nvSpPr>
          <p:cNvPr id="5" name="TextBox 5"/>
          <p:cNvSpPr txBox="1"/>
          <p:nvPr/>
        </p:nvSpPr>
        <p:spPr>
          <a:xfrm>
            <a:off x="6261748" y="4499375"/>
            <a:ext cx="4762500" cy="1838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1350">
                <a:solidFill>
                  <a:schemeClr val="dk1">
                    <a:alpha val="100000"/>
                  </a:schemeClr>
                </a:solidFill>
                <a:latin typeface="Microsoft Yahei"/>
                <a:ea typeface="Microsoft Yahei"/>
                <a:cs typeface="Microsoft Yahei"/>
              </a:rPr>
              <a:t>具有指导性、系统性、预防性、持续改进性和全员参与性。</a:t>
            </a:r>
          </a:p>
        </p:txBody>
      </p:sp>
      <p:sp>
        <p:nvSpPr>
          <p:cNvPr id="6" name="TextBox 6"/>
          <p:cNvSpPr txBox="1"/>
          <p:nvPr/>
        </p:nvSpPr>
        <p:spPr>
          <a:xfrm>
            <a:off x="6261748" y="3870593"/>
            <a:ext cx="5124450" cy="8382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86000"/>
              </a:lnSpc>
            </a:pPr>
            <a:r>
              <a:rPr lang="en-US" sz="2014" b="1">
                <a:solidFill>
                  <a:schemeClr val="accent1">
                    <a:alpha val="100000"/>
                  </a:schemeClr>
                </a:solidFill>
                <a:latin typeface="Microsoft Yahei"/>
                <a:ea typeface="Microsoft Yahei"/>
                <a:cs typeface="Microsoft Yahei"/>
              </a:rPr>
              <a:t>特点</a:t>
            </a:r>
          </a:p>
        </p:txBody>
      </p:sp>
      <p:grpSp>
        <p:nvGrpSpPr>
          <p:cNvPr id="7" name="Group 7"/>
          <p:cNvGrpSpPr/>
          <p:nvPr/>
        </p:nvGrpSpPr>
        <p:grpSpPr>
          <a:xfrm>
            <a:off x="454963" y="93878"/>
            <a:ext cx="10641129" cy="914400"/>
            <a:chOff x="454963" y="93878"/>
            <a:chExt cx="10641129" cy="914400"/>
          </a:xfrm>
        </p:grpSpPr>
        <p:sp>
          <p:nvSpPr>
            <p:cNvPr id="8" name="AutoShape 8"/>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AutoShape 12"/>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TextBox 28"/>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定义与特点</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grpSp>
        <p:nvGrpSpPr>
          <p:cNvPr id="2" name="Group 2"/>
          <p:cNvGrpSpPr/>
          <p:nvPr/>
        </p:nvGrpSpPr>
        <p:grpSpPr>
          <a:xfrm>
            <a:off x="5982796" y="3116804"/>
            <a:ext cx="5783287" cy="1160526"/>
            <a:chOff x="5982796" y="3116804"/>
            <a:chExt cx="5783287" cy="1160526"/>
          </a:xfrm>
        </p:grpSpPr>
        <p:sp>
          <p:nvSpPr>
            <p:cNvPr id="3" name="TextBox 3"/>
            <p:cNvSpPr txBox="1"/>
            <p:nvPr/>
          </p:nvSpPr>
          <p:spPr>
            <a:xfrm>
              <a:off x="5982796" y="3116804"/>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提升企业形象和竞争力</a:t>
              </a:r>
            </a:p>
          </p:txBody>
        </p:sp>
        <p:sp>
          <p:nvSpPr>
            <p:cNvPr id="4" name="TextBox 4"/>
            <p:cNvSpPr txBox="1"/>
            <p:nvPr/>
          </p:nvSpPr>
          <p:spPr>
            <a:xfrm>
              <a:off x="5982796" y="3575147"/>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优质的产品和服务有助于树立企业形象，提高市场竞争力，吸引更多客户。</a:t>
              </a:r>
            </a:p>
          </p:txBody>
        </p:sp>
      </p:grpSp>
      <p:grpSp>
        <p:nvGrpSpPr>
          <p:cNvPr id="5" name="Group 5"/>
          <p:cNvGrpSpPr/>
          <p:nvPr/>
        </p:nvGrpSpPr>
        <p:grpSpPr>
          <a:xfrm>
            <a:off x="5982796" y="4769459"/>
            <a:ext cx="5783287" cy="1160526"/>
            <a:chOff x="5982796" y="4769459"/>
            <a:chExt cx="5783287" cy="1160526"/>
          </a:xfrm>
        </p:grpSpPr>
        <p:sp>
          <p:nvSpPr>
            <p:cNvPr id="6" name="TextBox 6"/>
            <p:cNvSpPr txBox="1"/>
            <p:nvPr/>
          </p:nvSpPr>
          <p:spPr>
            <a:xfrm>
              <a:off x="5982796" y="4769459"/>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降低成本和风险</a:t>
              </a:r>
            </a:p>
          </p:txBody>
        </p:sp>
        <p:sp>
          <p:nvSpPr>
            <p:cNvPr id="7" name="TextBox 7"/>
            <p:cNvSpPr txBox="1"/>
            <p:nvPr/>
          </p:nvSpPr>
          <p:spPr>
            <a:xfrm>
              <a:off x="5982796" y="5227802"/>
              <a:ext cx="5783287"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减少因质量问题引起的返工、维修和退货等成本，降低企业运营风险。</a:t>
              </a:r>
            </a:p>
          </p:txBody>
        </p:sp>
      </p:grpSp>
      <p:sp>
        <p:nvSpPr>
          <p:cNvPr id="8" name="TextBox 8"/>
          <p:cNvSpPr txBox="1"/>
          <p:nvPr/>
        </p:nvSpPr>
        <p:spPr>
          <a:xfrm>
            <a:off x="5982796" y="1468163"/>
            <a:ext cx="4521094" cy="398526"/>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77000"/>
              </a:lnSpc>
            </a:pPr>
            <a:r>
              <a:rPr lang="en-US" sz="2325" b="1">
                <a:solidFill>
                  <a:schemeClr val="accent1">
                    <a:alpha val="100000"/>
                  </a:schemeClr>
                </a:solidFill>
                <a:latin typeface="Microsoft Yahei"/>
                <a:ea typeface="Microsoft Yahei"/>
                <a:cs typeface="Microsoft Yahei"/>
              </a:rPr>
              <a:t>提高产品和服务质量</a:t>
            </a:r>
          </a:p>
        </p:txBody>
      </p:sp>
      <p:sp>
        <p:nvSpPr>
          <p:cNvPr id="9" name="TextBox 9"/>
          <p:cNvSpPr txBox="1"/>
          <p:nvPr/>
        </p:nvSpPr>
        <p:spPr>
          <a:xfrm>
            <a:off x="5982796" y="1926506"/>
            <a:ext cx="5700871"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通过规范生产流程、加强检验和监控等措施，确保产品和服务质量符合标准和客户要求。</a:t>
            </a:r>
          </a:p>
        </p:txBody>
      </p:sp>
      <p:pic>
        <p:nvPicPr>
          <p:cNvPr id="10" name="Picture 10"/>
          <p:cNvPicPr>
            <a:picLocks noChangeAspect="1"/>
          </p:cNvPicPr>
          <p:nvPr/>
        </p:nvPicPr>
        <p:blipFill>
          <a:blip r:embed="rId2"/>
          <a:stretch>
            <a:fillRect/>
          </a:stretch>
        </p:blipFill>
        <p:spPr>
          <a:xfrm>
            <a:off x="869006" y="1293634"/>
            <a:ext cx="4563025" cy="4563025"/>
          </a:xfrm>
          <a:prstGeom prst="diamond">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政策的重要性</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8883977"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基于事实和数据决策</a:t>
            </a:r>
          </a:p>
        </p:txBody>
      </p:sp>
      <p:sp>
        <p:nvSpPr>
          <p:cNvPr id="3" name="TextBox 3"/>
          <p:cNvSpPr txBox="1"/>
          <p:nvPr/>
        </p:nvSpPr>
        <p:spPr>
          <a:xfrm>
            <a:off x="8883977" y="4727993"/>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政策制定应以事实和数据为基础，确保决策的科学性和准确性。</a:t>
            </a:r>
          </a:p>
        </p:txBody>
      </p:sp>
      <p:sp>
        <p:nvSpPr>
          <p:cNvPr id="4" name="Freeform 4"/>
          <p:cNvSpPr/>
          <p:nvPr/>
        </p:nvSpPr>
        <p:spPr>
          <a:xfrm>
            <a:off x="90957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Freeform 5"/>
          <p:cNvSpPr/>
          <p:nvPr/>
        </p:nvSpPr>
        <p:spPr>
          <a:xfrm>
            <a:off x="138331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184110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30206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349434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3952140"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Freeform 10"/>
          <p:cNvSpPr/>
          <p:nvPr/>
        </p:nvSpPr>
        <p:spPr>
          <a:xfrm>
            <a:off x="5131648"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Freeform 11"/>
          <p:cNvSpPr/>
          <p:nvPr/>
        </p:nvSpPr>
        <p:spPr>
          <a:xfrm>
            <a:off x="5605381"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2" name="Freeform 12"/>
          <p:cNvSpPr/>
          <p:nvPr/>
        </p:nvSpPr>
        <p:spPr>
          <a:xfrm>
            <a:off x="606317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Freeform 13"/>
          <p:cNvSpPr/>
          <p:nvPr/>
        </p:nvSpPr>
        <p:spPr>
          <a:xfrm>
            <a:off x="7242682"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Freeform 14"/>
          <p:cNvSpPr/>
          <p:nvPr/>
        </p:nvSpPr>
        <p:spPr>
          <a:xfrm>
            <a:off x="7716414"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Freeform 15"/>
          <p:cNvSpPr/>
          <p:nvPr/>
        </p:nvSpPr>
        <p:spPr>
          <a:xfrm>
            <a:off x="817420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Freeform 16"/>
          <p:cNvSpPr/>
          <p:nvPr/>
        </p:nvSpPr>
        <p:spPr>
          <a:xfrm>
            <a:off x="9353716"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Freeform 17"/>
          <p:cNvSpPr/>
          <p:nvPr/>
        </p:nvSpPr>
        <p:spPr>
          <a:xfrm>
            <a:off x="9827449"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Freeform 18"/>
          <p:cNvSpPr/>
          <p:nvPr/>
        </p:nvSpPr>
        <p:spPr>
          <a:xfrm>
            <a:off x="10285243" y="3581229"/>
            <a:ext cx="947465" cy="433493"/>
          </a:xfrm>
          <a:custGeom>
            <a:rect l="l" t="t" r="r" b="b"/>
            <a:pathLst>
              <a:path w="1905000" h="1905000">
                <a:moveTo>
                  <a:pt x="0" y="0"/>
                </a:moveTo>
                <a:lnTo>
                  <a:pt x="1143000" y="0"/>
                </a:lnTo>
                <a:lnTo>
                  <a:pt x="1905000" y="952500"/>
                </a:lnTo>
                <a:lnTo>
                  <a:pt x="1143000" y="1905000"/>
                </a:lnTo>
                <a:lnTo>
                  <a:pt x="0" y="1905000"/>
                </a:lnTo>
                <a:lnTo>
                  <a:pt x="762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TextBox 19"/>
          <p:cNvSpPr txBox="1"/>
          <p:nvPr/>
        </p:nvSpPr>
        <p:spPr>
          <a:xfrm>
            <a:off x="6755784" y="1326066"/>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持续改进</a:t>
            </a:r>
          </a:p>
        </p:txBody>
      </p:sp>
      <p:sp>
        <p:nvSpPr>
          <p:cNvPr id="20" name="TextBox 20"/>
          <p:cNvSpPr txBox="1"/>
          <p:nvPr/>
        </p:nvSpPr>
        <p:spPr>
          <a:xfrm>
            <a:off x="6755784" y="1852616"/>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不断寻求改进机会，持续提高质量管理和质量保证体系的有效性和效率。</a:t>
            </a:r>
          </a:p>
        </p:txBody>
      </p:sp>
      <p:sp>
        <p:nvSpPr>
          <p:cNvPr id="21" name="TextBox 21"/>
          <p:cNvSpPr txBox="1"/>
          <p:nvPr/>
        </p:nvSpPr>
        <p:spPr>
          <a:xfrm>
            <a:off x="4585608"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过程管理</a:t>
            </a:r>
          </a:p>
        </p:txBody>
      </p:sp>
      <p:sp>
        <p:nvSpPr>
          <p:cNvPr id="22" name="TextBox 22"/>
          <p:cNvSpPr txBox="1"/>
          <p:nvPr/>
        </p:nvSpPr>
        <p:spPr>
          <a:xfrm>
            <a:off x="4585608"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关注产品生产和服务的全过程，通过优化流程、加强监控等措施提高质量水平。</a:t>
            </a:r>
          </a:p>
        </p:txBody>
      </p:sp>
      <p:sp>
        <p:nvSpPr>
          <p:cNvPr id="23" name="TextBox 23"/>
          <p:cNvSpPr txBox="1"/>
          <p:nvPr/>
        </p:nvSpPr>
        <p:spPr>
          <a:xfrm>
            <a:off x="413234" y="4209792"/>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以顾客为中心</a:t>
            </a:r>
          </a:p>
        </p:txBody>
      </p:sp>
      <p:sp>
        <p:nvSpPr>
          <p:cNvPr id="24" name="TextBox 24"/>
          <p:cNvSpPr txBox="1"/>
          <p:nvPr/>
        </p:nvSpPr>
        <p:spPr>
          <a:xfrm>
            <a:off x="413234" y="4753712"/>
            <a:ext cx="2733843" cy="1414272"/>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政策制定应始终以顾客需求和期望为导向，确保产品和服务质量满足顾客要求。</a:t>
            </a:r>
          </a:p>
        </p:txBody>
      </p:sp>
      <p:sp>
        <p:nvSpPr>
          <p:cNvPr id="25" name="TextBox 25"/>
          <p:cNvSpPr txBox="1"/>
          <p:nvPr/>
        </p:nvSpPr>
        <p:spPr>
          <a:xfrm>
            <a:off x="2488463" y="1338258"/>
            <a:ext cx="2895600" cy="695325"/>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2325" b="1">
                <a:solidFill>
                  <a:schemeClr val="accent1">
                    <a:alpha val="100000"/>
                  </a:schemeClr>
                </a:solidFill>
                <a:latin typeface="Microsoft Yahei"/>
                <a:ea typeface="Microsoft Yahei"/>
                <a:cs typeface="Microsoft Yahei"/>
              </a:rPr>
              <a:t>全员参与</a:t>
            </a:r>
          </a:p>
        </p:txBody>
      </p:sp>
      <p:sp>
        <p:nvSpPr>
          <p:cNvPr id="26" name="TextBox 26"/>
          <p:cNvSpPr txBox="1"/>
          <p:nvPr/>
        </p:nvSpPr>
        <p:spPr>
          <a:xfrm>
            <a:off x="2488463" y="1852616"/>
            <a:ext cx="2733675" cy="1390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鼓励全体员工参与质量管理和质量保证工作，共同维护和提高产品质量。</a:t>
            </a:r>
          </a:p>
        </p:txBody>
      </p:sp>
      <p:cxnSp>
        <p:nvCxnSpPr>
          <p:cNvPr id="27" name="Connector 27"/>
          <p:cNvCxnSpPr/>
          <p:nvPr/>
        </p:nvCxnSpPr>
        <p:spPr>
          <a:xfrm flipH="1" flipV="1">
            <a:off x="1820468" y="2574173"/>
            <a:ext cx="0" cy="970187"/>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28" name="AutoShape 28"/>
          <p:cNvSpPr/>
          <p:nvPr/>
        </p:nvSpPr>
        <p:spPr>
          <a:xfrm>
            <a:off x="1716131" y="3695836"/>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1777091" y="375679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1449074"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Freeform 31"/>
          <p:cNvSpPr/>
          <p:nvPr/>
        </p:nvSpPr>
        <p:spPr>
          <a:xfrm>
            <a:off x="1640033" y="2043387"/>
            <a:ext cx="356542" cy="35654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2" name="Connector 32"/>
          <p:cNvCxnSpPr/>
          <p:nvPr/>
        </p:nvCxnSpPr>
        <p:spPr>
          <a:xfrm flipH="1" flipV="1">
            <a:off x="6061516" y="2590940"/>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3" name="AutoShape 33"/>
          <p:cNvSpPr/>
          <p:nvPr/>
        </p:nvSpPr>
        <p:spPr>
          <a:xfrm>
            <a:off x="5957179" y="3676027"/>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018139" y="3736987"/>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5" name="Connector 35"/>
          <p:cNvCxnSpPr/>
          <p:nvPr/>
        </p:nvCxnSpPr>
        <p:spPr>
          <a:xfrm flipH="1" flipV="1">
            <a:off x="10265608" y="2571732"/>
            <a:ext cx="0" cy="961926"/>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36" name="AutoShape 36"/>
          <p:cNvSpPr/>
          <p:nvPr/>
        </p:nvSpPr>
        <p:spPr>
          <a:xfrm>
            <a:off x="10161272" y="3681204"/>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10222231" y="3742164"/>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07718"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39" name="Connector 39"/>
          <p:cNvCxnSpPr/>
          <p:nvPr/>
        </p:nvCxnSpPr>
        <p:spPr>
          <a:xfrm flipH="1" flipV="1">
            <a:off x="3943694" y="3835635"/>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0" name="AutoShape 40"/>
          <p:cNvSpPr/>
          <p:nvPr/>
        </p:nvSpPr>
        <p:spPr>
          <a:xfrm>
            <a:off x="3833953"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3894913"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cxnSp>
        <p:nvCxnSpPr>
          <p:cNvPr id="42" name="Connector 42"/>
          <p:cNvCxnSpPr/>
          <p:nvPr/>
        </p:nvCxnSpPr>
        <p:spPr>
          <a:xfrm flipH="1" flipV="1">
            <a:off x="8191601" y="3822284"/>
            <a:ext cx="0" cy="1284763"/>
          </a:xfrm>
          <a:prstGeom prst="line">
            <a:avLst/>
          </a:prstGeom>
          <a:ln w="19050">
            <a:solidFill>
              <a:schemeClr val="accent2"/>
            </a:solidFill>
            <a:prstDash val="dash"/>
            <a:headEnd type="none"/>
            <a:tailEnd type="none"/>
          </a:ln>
        </p:spPr>
        <p:style>
          <a:lnRef idx="0">
            <a:schemeClr val="accent2"/>
          </a:lnRef>
          <a:fillRef idx="1">
            <a:schemeClr val="accent2"/>
          </a:fillRef>
          <a:effectRef idx="0">
            <a:schemeClr val="accent2"/>
          </a:effectRef>
          <a:fontRef idx="minor">
            <a:schemeClr val="lt1"/>
          </a:fontRef>
        </p:style>
      </p:cxnSp>
      <p:sp>
        <p:nvSpPr>
          <p:cNvPr id="43" name="AutoShape 43"/>
          <p:cNvSpPr/>
          <p:nvPr/>
        </p:nvSpPr>
        <p:spPr>
          <a:xfrm>
            <a:off x="8081859" y="3688233"/>
            <a:ext cx="219484" cy="219484"/>
          </a:xfrm>
          <a:prstGeom prst="ellipse">
            <a:avLst/>
          </a:pr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8142819" y="3749193"/>
            <a:ext cx="97564" cy="97564"/>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3560108"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7820207" y="5063734"/>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Freeform 47"/>
          <p:cNvSpPr/>
          <p:nvPr/>
        </p:nvSpPr>
        <p:spPr>
          <a:xfrm>
            <a:off x="5856595" y="2003865"/>
            <a:ext cx="452190" cy="452190"/>
          </a:xfrm>
          <a:custGeom>
            <a:rect l="l" t="t" r="r" b="b"/>
            <a:pathLst>
              <a:path w="304800" h="304800">
                <a:moveTo>
                  <a:pt x="147180" y="28632"/>
                </a:moveTo>
                <a:lnTo>
                  <a:pt x="19907" y="83468"/>
                </a:lnTo>
                <a:lnTo>
                  <a:pt x="147304" y="137874"/>
                </a:lnTo>
                <a:lnTo>
                  <a:pt x="276015" y="83344"/>
                </a:lnTo>
                <a:lnTo>
                  <a:pt x="147180" y="28632"/>
                </a:lnTo>
                <a:close/>
                <a:moveTo>
                  <a:pt x="152400" y="144723"/>
                </a:moveTo>
                <a:lnTo>
                  <a:pt x="152400" y="276168"/>
                </a:lnTo>
                <a:lnTo>
                  <a:pt x="276177" y="217408"/>
                </a:lnTo>
                <a:lnTo>
                  <a:pt x="276177" y="92145"/>
                </a:lnTo>
                <a:lnTo>
                  <a:pt x="152400" y="144723"/>
                </a:lnTo>
                <a:close/>
                <a:moveTo>
                  <a:pt x="19098" y="217408"/>
                </a:moveTo>
                <a:lnTo>
                  <a:pt x="143294" y="276168"/>
                </a:lnTo>
                <a:lnTo>
                  <a:pt x="143294" y="144723"/>
                </a:lnTo>
                <a:lnTo>
                  <a:pt x="19098" y="92145"/>
                </a:lnTo>
                <a:lnTo>
                  <a:pt x="19098" y="217408"/>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8" name="AutoShape 48"/>
          <p:cNvSpPr/>
          <p:nvPr/>
        </p:nvSpPr>
        <p:spPr>
          <a:xfrm>
            <a:off x="9900600" y="1852616"/>
            <a:ext cx="742789" cy="742789"/>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9" name="Freeform 49"/>
          <p:cNvSpPr/>
          <p:nvPr/>
        </p:nvSpPr>
        <p:spPr>
          <a:xfrm>
            <a:off x="10075821" y="2040441"/>
            <a:ext cx="383872" cy="383872"/>
          </a:xfrm>
          <a:custGeom>
            <a:rect l="l" t="t" r="r" b="b"/>
            <a:pathLst>
              <a:path w="304800" h="304800">
                <a:moveTo>
                  <a:pt x="0" y="209550"/>
                </a:moveTo>
                <a:lnTo>
                  <a:pt x="152410" y="247650"/>
                </a:lnTo>
                <a:lnTo>
                  <a:pt x="304800" y="209550"/>
                </a:lnTo>
                <a:lnTo>
                  <a:pt x="304800" y="247650"/>
                </a:lnTo>
                <a:lnTo>
                  <a:pt x="152410" y="285750"/>
                </a:lnTo>
                <a:lnTo>
                  <a:pt x="0" y="247650"/>
                </a:lnTo>
                <a:close/>
                <a:moveTo>
                  <a:pt x="0" y="133350"/>
                </a:moveTo>
                <a:lnTo>
                  <a:pt x="152410" y="171450"/>
                </a:lnTo>
                <a:lnTo>
                  <a:pt x="304800" y="133350"/>
                </a:lnTo>
                <a:lnTo>
                  <a:pt x="304800" y="171450"/>
                </a:lnTo>
                <a:lnTo>
                  <a:pt x="152410" y="209550"/>
                </a:lnTo>
                <a:lnTo>
                  <a:pt x="0" y="171450"/>
                </a:lnTo>
                <a:close/>
                <a:moveTo>
                  <a:pt x="0" y="57150"/>
                </a:moveTo>
                <a:lnTo>
                  <a:pt x="152410" y="19050"/>
                </a:lnTo>
                <a:lnTo>
                  <a:pt x="304800" y="57150"/>
                </a:lnTo>
                <a:lnTo>
                  <a:pt x="304800" y="95250"/>
                </a:lnTo>
                <a:lnTo>
                  <a:pt x="152410" y="133350"/>
                </a:lnTo>
                <a:lnTo>
                  <a:pt x="0" y="9525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0" name="Freeform 50"/>
          <p:cNvSpPr/>
          <p:nvPr/>
        </p:nvSpPr>
        <p:spPr>
          <a:xfrm>
            <a:off x="3785185" y="5283154"/>
            <a:ext cx="355388" cy="355388"/>
          </a:xfrm>
          <a:custGeom>
            <a:rect l="l" t="t" r="r" b="b"/>
            <a:pathLst>
              <a:path w="304800" h="304800">
                <a:moveTo>
                  <a:pt x="116843" y="182880"/>
                </a:moveTo>
                <a:lnTo>
                  <a:pt x="30480" y="182880"/>
                </a:lnTo>
                <a:lnTo>
                  <a:pt x="30480" y="304800"/>
                </a:lnTo>
                <a:lnTo>
                  <a:pt x="0" y="304800"/>
                </a:lnTo>
                <a:lnTo>
                  <a:pt x="0" y="0"/>
                </a:lnTo>
                <a:lnTo>
                  <a:pt x="182880" y="0"/>
                </a:lnTo>
                <a:lnTo>
                  <a:pt x="187957" y="30480"/>
                </a:lnTo>
                <a:lnTo>
                  <a:pt x="304800" y="30480"/>
                </a:lnTo>
                <a:lnTo>
                  <a:pt x="259080" y="121920"/>
                </a:lnTo>
                <a:lnTo>
                  <a:pt x="304800" y="213360"/>
                </a:lnTo>
                <a:lnTo>
                  <a:pt x="121920" y="213360"/>
                </a:lnTo>
                <a:lnTo>
                  <a:pt x="116843" y="182880"/>
                </a:ln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1" name="Freeform 51"/>
          <p:cNvSpPr/>
          <p:nvPr/>
        </p:nvSpPr>
        <p:spPr>
          <a:xfrm>
            <a:off x="7917111" y="5228967"/>
            <a:ext cx="409575" cy="409575"/>
          </a:xfrm>
          <a:custGeom>
            <a:rect l="l" t="t" r="r" b="b"/>
            <a:pathLst>
              <a:path w="304800" h="304800">
                <a:moveTo>
                  <a:pt x="310886" y="167269"/>
                </a:moveTo>
                <a:cubicBezTo>
                  <a:pt x="310886" y="167269"/>
                  <a:pt x="267148" y="122672"/>
                  <a:pt x="206873" y="122672"/>
                </a:cubicBezTo>
                <a:cubicBezTo>
                  <a:pt x="147980" y="122672"/>
                  <a:pt x="89764" y="167269"/>
                  <a:pt x="89764" y="167269"/>
                </a:cubicBezTo>
                <a:lnTo>
                  <a:pt x="57064" y="153619"/>
                </a:lnTo>
                <a:lnTo>
                  <a:pt x="57064" y="193662"/>
                </a:lnTo>
                <a:cubicBezTo>
                  <a:pt x="62217" y="195415"/>
                  <a:pt x="65989" y="200158"/>
                  <a:pt x="65989" y="205902"/>
                </a:cubicBezTo>
                <a:cubicBezTo>
                  <a:pt x="65989" y="211703"/>
                  <a:pt x="62141" y="216456"/>
                  <a:pt x="56912" y="218170"/>
                </a:cubicBezTo>
                <a:lnTo>
                  <a:pt x="66580" y="245135"/>
                </a:lnTo>
                <a:lnTo>
                  <a:pt x="38043" y="245135"/>
                </a:lnTo>
                <a:lnTo>
                  <a:pt x="47796" y="217942"/>
                </a:lnTo>
                <a:cubicBezTo>
                  <a:pt x="43110" y="215951"/>
                  <a:pt x="39834" y="211322"/>
                  <a:pt x="39834" y="205902"/>
                </a:cubicBezTo>
                <a:cubicBezTo>
                  <a:pt x="39834" y="200597"/>
                  <a:pt x="43015" y="196082"/>
                  <a:pt x="47558" y="194024"/>
                </a:cubicBezTo>
                <a:lnTo>
                  <a:pt x="47558" y="149647"/>
                </a:lnTo>
                <a:lnTo>
                  <a:pt x="0" y="129816"/>
                </a:lnTo>
                <a:lnTo>
                  <a:pt x="209255" y="35890"/>
                </a:lnTo>
                <a:lnTo>
                  <a:pt x="401241" y="130997"/>
                </a:lnTo>
                <a:lnTo>
                  <a:pt x="310886" y="167269"/>
                </a:lnTo>
                <a:close/>
                <a:moveTo>
                  <a:pt x="204492" y="145266"/>
                </a:moveTo>
                <a:cubicBezTo>
                  <a:pt x="265128" y="145266"/>
                  <a:pt x="294846" y="177365"/>
                  <a:pt x="294846" y="177365"/>
                </a:cubicBezTo>
                <a:lnTo>
                  <a:pt x="294846" y="243945"/>
                </a:lnTo>
                <a:cubicBezTo>
                  <a:pt x="294846" y="243945"/>
                  <a:pt x="263938" y="268910"/>
                  <a:pt x="199739" y="268910"/>
                </a:cubicBezTo>
                <a:cubicBezTo>
                  <a:pt x="135541" y="268910"/>
                  <a:pt x="114138" y="243945"/>
                  <a:pt x="114138" y="243945"/>
                </a:cubicBezTo>
                <a:lnTo>
                  <a:pt x="114138" y="177365"/>
                </a:lnTo>
                <a:cubicBezTo>
                  <a:pt x="114138" y="177365"/>
                  <a:pt x="143856" y="145266"/>
                  <a:pt x="204492" y="145266"/>
                </a:cubicBezTo>
                <a:close/>
                <a:moveTo>
                  <a:pt x="203302" y="254641"/>
                </a:moveTo>
                <a:cubicBezTo>
                  <a:pt x="245326" y="254641"/>
                  <a:pt x="279397" y="246116"/>
                  <a:pt x="279397" y="235620"/>
                </a:cubicBezTo>
                <a:cubicBezTo>
                  <a:pt x="279397" y="225123"/>
                  <a:pt x="245326" y="216599"/>
                  <a:pt x="203302" y="216599"/>
                </a:cubicBezTo>
                <a:cubicBezTo>
                  <a:pt x="161277" y="216599"/>
                  <a:pt x="127216" y="225123"/>
                  <a:pt x="127216" y="235620"/>
                </a:cubicBezTo>
                <a:cubicBezTo>
                  <a:pt x="127216" y="246116"/>
                  <a:pt x="161277" y="254641"/>
                  <a:pt x="203302" y="254641"/>
                </a:cubicBezTo>
                <a:close/>
              </a:path>
            </a:pathLst>
          </a:custGeom>
          <a:solidFill>
            <a:schemeClr val="l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52" name="Group 52"/>
          <p:cNvGrpSpPr/>
          <p:nvPr/>
        </p:nvGrpSpPr>
        <p:grpSpPr>
          <a:xfrm>
            <a:off x="454963" y="93878"/>
            <a:ext cx="10641129" cy="914400"/>
            <a:chOff x="454963" y="93878"/>
            <a:chExt cx="10641129" cy="914400"/>
          </a:xfrm>
        </p:grpSpPr>
        <p:sp>
          <p:nvSpPr>
            <p:cNvPr id="53" name="AutoShape 5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4" name="AutoShape 5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5" name="AutoShape 5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6" name="AutoShape 5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7" name="AutoShape 5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8" name="AutoShape 5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9" name="AutoShape 5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0" name="AutoShape 6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1" name="AutoShape 6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2" name="AutoShape 6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3" name="AutoShape 6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4" name="AutoShape 6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5" name="AutoShape 6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6" name="AutoShape 6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7" name="AutoShape 6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8" name="AutoShape 6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9" name="AutoShape 6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0" name="AutoShape 7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1" name="AutoShape 7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2" name="AutoShape 7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3" name="TextBox 7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政策的制定原则</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03</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制定质量管理和质量保证政策的流程</a:t>
            </a:r>
          </a:p>
        </p:txBody>
      </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rcRect l="15015" r="15015"/>
          <a:stretch>
            <a:fillRect/>
          </a:stretch>
        </p:blipFill>
        <p:spPr>
          <a:xfrm>
            <a:off x="875314" y="1869245"/>
            <a:ext cx="2050689" cy="3916435"/>
          </a:xfrm>
          <a:prstGeom prst="rect">
            <a:avLst/>
          </a:prstGeom>
        </p:spPr>
      </p:pic>
      <p:pic>
        <p:nvPicPr>
          <p:cNvPr id="3" name="Picture 3"/>
          <p:cNvPicPr>
            <a:picLocks noChangeAspect="1"/>
          </p:cNvPicPr>
          <p:nvPr/>
        </p:nvPicPr>
        <p:blipFill>
          <a:blip r:embed="rId3"/>
          <a:srcRect l="28074" r="28074"/>
          <a:stretch>
            <a:fillRect/>
          </a:stretch>
        </p:blipFill>
        <p:spPr>
          <a:xfrm>
            <a:off x="5906740" y="1869245"/>
            <a:ext cx="2050689" cy="3916435"/>
          </a:xfrm>
          <a:prstGeom prst="rect">
            <a:avLst/>
          </a:prstGeom>
        </p:spPr>
      </p:pic>
      <p:pic>
        <p:nvPicPr>
          <p:cNvPr id="4" name="Picture 4"/>
          <p:cNvPicPr>
            <a:picLocks noChangeAspect="1"/>
          </p:cNvPicPr>
          <p:nvPr/>
        </p:nvPicPr>
        <p:blipFill>
          <a:blip r:embed="rId4"/>
          <a:srcRect l="23217" r="23217"/>
          <a:stretch>
            <a:fillRect/>
          </a:stretch>
        </p:blipFill>
        <p:spPr>
          <a:xfrm>
            <a:off x="3391027" y="1869245"/>
            <a:ext cx="2050689" cy="3916435"/>
          </a:xfrm>
          <a:prstGeom prst="rect">
            <a:avLst/>
          </a:prstGeom>
        </p:spPr>
      </p:pic>
      <p:sp>
        <p:nvSpPr>
          <p:cNvPr id="5" name="Freeform 5"/>
          <p:cNvSpPr/>
          <p:nvPr/>
        </p:nvSpPr>
        <p:spPr>
          <a:xfrm>
            <a:off x="8503615" y="1869245"/>
            <a:ext cx="300899" cy="495300"/>
          </a:xfrm>
          <a:custGeom>
            <a:rect l="l" t="t" r="r" b="b"/>
            <a:pathLst>
              <a:path w="369275" h="607851">
                <a:moveTo>
                  <a:pt x="139276" y="570066"/>
                </a:moveTo>
                <a:cubicBezTo>
                  <a:pt x="144275" y="565371"/>
                  <a:pt x="152183" y="565744"/>
                  <a:pt x="156809" y="570811"/>
                </a:cubicBezTo>
                <a:cubicBezTo>
                  <a:pt x="171730" y="587133"/>
                  <a:pt x="197544" y="587133"/>
                  <a:pt x="212465" y="570811"/>
                </a:cubicBezTo>
                <a:cubicBezTo>
                  <a:pt x="217091" y="565744"/>
                  <a:pt x="224999" y="565371"/>
                  <a:pt x="229998" y="570066"/>
                </a:cubicBezTo>
                <a:cubicBezTo>
                  <a:pt x="235071" y="574687"/>
                  <a:pt x="235444" y="582512"/>
                  <a:pt x="230818" y="587580"/>
                </a:cubicBezTo>
                <a:cubicBezTo>
                  <a:pt x="218956" y="600473"/>
                  <a:pt x="202170" y="607851"/>
                  <a:pt x="184637" y="607851"/>
                </a:cubicBezTo>
                <a:cubicBezTo>
                  <a:pt x="167105" y="607851"/>
                  <a:pt x="150318" y="600473"/>
                  <a:pt x="138456" y="587580"/>
                </a:cubicBezTo>
                <a:cubicBezTo>
                  <a:pt x="133830" y="582512"/>
                  <a:pt x="134203" y="574687"/>
                  <a:pt x="139276" y="570066"/>
                </a:cubicBezTo>
                <a:close/>
                <a:moveTo>
                  <a:pt x="273919" y="497785"/>
                </a:moveTo>
                <a:cubicBezTo>
                  <a:pt x="280558" y="496146"/>
                  <a:pt x="287345" y="500169"/>
                  <a:pt x="288986" y="506874"/>
                </a:cubicBezTo>
                <a:cubicBezTo>
                  <a:pt x="290627" y="513505"/>
                  <a:pt x="286599" y="520210"/>
                  <a:pt x="279961" y="521849"/>
                </a:cubicBezTo>
                <a:cubicBezTo>
                  <a:pt x="218426" y="537271"/>
                  <a:pt x="156891" y="552619"/>
                  <a:pt x="95356" y="567966"/>
                </a:cubicBezTo>
                <a:cubicBezTo>
                  <a:pt x="88717" y="569605"/>
                  <a:pt x="81930" y="565582"/>
                  <a:pt x="80289" y="558951"/>
                </a:cubicBezTo>
                <a:cubicBezTo>
                  <a:pt x="78648" y="552321"/>
                  <a:pt x="82676" y="545541"/>
                  <a:pt x="89314" y="543902"/>
                </a:cubicBezTo>
                <a:cubicBezTo>
                  <a:pt x="150849" y="528554"/>
                  <a:pt x="212384" y="513207"/>
                  <a:pt x="273919" y="497785"/>
                </a:cubicBezTo>
                <a:close/>
                <a:moveTo>
                  <a:pt x="273919" y="452696"/>
                </a:moveTo>
                <a:cubicBezTo>
                  <a:pt x="280558" y="450984"/>
                  <a:pt x="287345" y="455003"/>
                  <a:pt x="288986" y="461701"/>
                </a:cubicBezTo>
                <a:cubicBezTo>
                  <a:pt x="290627" y="468325"/>
                  <a:pt x="286599" y="475024"/>
                  <a:pt x="279961" y="476736"/>
                </a:cubicBezTo>
                <a:cubicBezTo>
                  <a:pt x="218426" y="492067"/>
                  <a:pt x="156891" y="507399"/>
                  <a:pt x="95356" y="522731"/>
                </a:cubicBezTo>
                <a:cubicBezTo>
                  <a:pt x="88717" y="524443"/>
                  <a:pt x="81930" y="520350"/>
                  <a:pt x="80289" y="513726"/>
                </a:cubicBezTo>
                <a:cubicBezTo>
                  <a:pt x="78648" y="507102"/>
                  <a:pt x="82676" y="500403"/>
                  <a:pt x="89314" y="498691"/>
                </a:cubicBezTo>
                <a:cubicBezTo>
                  <a:pt x="150849" y="483360"/>
                  <a:pt x="212384" y="468028"/>
                  <a:pt x="273919" y="452696"/>
                </a:cubicBezTo>
                <a:close/>
                <a:moveTo>
                  <a:pt x="184673" y="227009"/>
                </a:moveTo>
                <a:cubicBezTo>
                  <a:pt x="189222" y="227009"/>
                  <a:pt x="193698" y="227158"/>
                  <a:pt x="198173" y="227456"/>
                </a:cubicBezTo>
                <a:cubicBezTo>
                  <a:pt x="202723" y="227829"/>
                  <a:pt x="207273" y="228276"/>
                  <a:pt x="211748" y="228947"/>
                </a:cubicBezTo>
                <a:cubicBezTo>
                  <a:pt x="216223" y="229617"/>
                  <a:pt x="220773" y="230437"/>
                  <a:pt x="225248" y="231406"/>
                </a:cubicBezTo>
                <a:cubicBezTo>
                  <a:pt x="229723" y="232449"/>
                  <a:pt x="234199" y="233567"/>
                  <a:pt x="238674" y="234908"/>
                </a:cubicBezTo>
                <a:cubicBezTo>
                  <a:pt x="248370" y="237740"/>
                  <a:pt x="250757" y="250408"/>
                  <a:pt x="242776" y="256593"/>
                </a:cubicBezTo>
                <a:cubicBezTo>
                  <a:pt x="242403" y="256891"/>
                  <a:pt x="242030" y="257190"/>
                  <a:pt x="241657" y="257562"/>
                </a:cubicBezTo>
                <a:cubicBezTo>
                  <a:pt x="241284" y="257935"/>
                  <a:pt x="240837" y="258307"/>
                  <a:pt x="240464" y="258680"/>
                </a:cubicBezTo>
                <a:cubicBezTo>
                  <a:pt x="240091" y="259127"/>
                  <a:pt x="239644" y="259574"/>
                  <a:pt x="239271" y="260021"/>
                </a:cubicBezTo>
                <a:cubicBezTo>
                  <a:pt x="238823" y="260543"/>
                  <a:pt x="238450" y="261065"/>
                  <a:pt x="238003" y="261586"/>
                </a:cubicBezTo>
                <a:cubicBezTo>
                  <a:pt x="237555" y="262182"/>
                  <a:pt x="237182" y="262779"/>
                  <a:pt x="236735" y="263449"/>
                </a:cubicBezTo>
                <a:cubicBezTo>
                  <a:pt x="236287" y="264120"/>
                  <a:pt x="235914" y="264791"/>
                  <a:pt x="235467" y="265461"/>
                </a:cubicBezTo>
                <a:cubicBezTo>
                  <a:pt x="235019" y="266206"/>
                  <a:pt x="234646" y="266952"/>
                  <a:pt x="234199" y="267697"/>
                </a:cubicBezTo>
                <a:cubicBezTo>
                  <a:pt x="233826" y="268442"/>
                  <a:pt x="233453" y="269187"/>
                  <a:pt x="233080" y="269932"/>
                </a:cubicBezTo>
                <a:cubicBezTo>
                  <a:pt x="232632" y="270827"/>
                  <a:pt x="232259" y="271721"/>
                  <a:pt x="231812" y="272615"/>
                </a:cubicBezTo>
                <a:cubicBezTo>
                  <a:pt x="231439" y="273584"/>
                  <a:pt x="230991" y="274553"/>
                  <a:pt x="230618" y="275521"/>
                </a:cubicBezTo>
                <a:cubicBezTo>
                  <a:pt x="230171" y="276565"/>
                  <a:pt x="229798" y="277608"/>
                  <a:pt x="229425" y="278726"/>
                </a:cubicBezTo>
                <a:cubicBezTo>
                  <a:pt x="228978" y="279844"/>
                  <a:pt x="228605" y="280961"/>
                  <a:pt x="228232" y="282079"/>
                </a:cubicBezTo>
                <a:cubicBezTo>
                  <a:pt x="227859" y="283271"/>
                  <a:pt x="227486" y="284464"/>
                  <a:pt x="227113" y="285656"/>
                </a:cubicBezTo>
                <a:cubicBezTo>
                  <a:pt x="226740" y="286923"/>
                  <a:pt x="226367" y="288190"/>
                  <a:pt x="225994" y="289457"/>
                </a:cubicBezTo>
                <a:cubicBezTo>
                  <a:pt x="225621" y="290798"/>
                  <a:pt x="225248" y="292214"/>
                  <a:pt x="224950" y="293555"/>
                </a:cubicBezTo>
                <a:cubicBezTo>
                  <a:pt x="224577" y="294971"/>
                  <a:pt x="224204" y="296387"/>
                  <a:pt x="223906" y="297803"/>
                </a:cubicBezTo>
                <a:cubicBezTo>
                  <a:pt x="223533" y="299293"/>
                  <a:pt x="223234" y="300784"/>
                  <a:pt x="222936" y="302274"/>
                </a:cubicBezTo>
                <a:cubicBezTo>
                  <a:pt x="222265" y="305478"/>
                  <a:pt x="221593" y="308608"/>
                  <a:pt x="221071" y="311813"/>
                </a:cubicBezTo>
                <a:cubicBezTo>
                  <a:pt x="220475" y="315315"/>
                  <a:pt x="219878" y="318817"/>
                  <a:pt x="219430" y="322245"/>
                </a:cubicBezTo>
                <a:cubicBezTo>
                  <a:pt x="218983" y="325152"/>
                  <a:pt x="218610" y="328058"/>
                  <a:pt x="218237" y="330964"/>
                </a:cubicBezTo>
                <a:cubicBezTo>
                  <a:pt x="217789" y="334914"/>
                  <a:pt x="217342" y="338938"/>
                  <a:pt x="216969" y="342887"/>
                </a:cubicBezTo>
                <a:cubicBezTo>
                  <a:pt x="216521" y="347135"/>
                  <a:pt x="216148" y="351383"/>
                  <a:pt x="215776" y="355630"/>
                </a:cubicBezTo>
                <a:cubicBezTo>
                  <a:pt x="215477" y="360101"/>
                  <a:pt x="215179" y="364647"/>
                  <a:pt x="214880" y="369193"/>
                </a:cubicBezTo>
                <a:cubicBezTo>
                  <a:pt x="214508" y="376049"/>
                  <a:pt x="208615" y="381265"/>
                  <a:pt x="201753" y="380818"/>
                </a:cubicBezTo>
                <a:cubicBezTo>
                  <a:pt x="194891" y="380445"/>
                  <a:pt x="189670" y="374558"/>
                  <a:pt x="190117" y="367702"/>
                </a:cubicBezTo>
                <a:cubicBezTo>
                  <a:pt x="190490" y="361517"/>
                  <a:pt x="190863" y="355332"/>
                  <a:pt x="191385" y="349221"/>
                </a:cubicBezTo>
                <a:cubicBezTo>
                  <a:pt x="191684" y="346241"/>
                  <a:pt x="191908" y="343334"/>
                  <a:pt x="192206" y="340428"/>
                </a:cubicBezTo>
                <a:cubicBezTo>
                  <a:pt x="192504" y="337596"/>
                  <a:pt x="192803" y="334839"/>
                  <a:pt x="193101" y="332007"/>
                </a:cubicBezTo>
                <a:cubicBezTo>
                  <a:pt x="193399" y="329325"/>
                  <a:pt x="193772" y="326642"/>
                  <a:pt x="194071" y="323959"/>
                </a:cubicBezTo>
                <a:cubicBezTo>
                  <a:pt x="194294" y="322171"/>
                  <a:pt x="194593" y="320457"/>
                  <a:pt x="194816" y="318743"/>
                </a:cubicBezTo>
                <a:cubicBezTo>
                  <a:pt x="195189" y="316209"/>
                  <a:pt x="195562" y="313750"/>
                  <a:pt x="196010" y="311216"/>
                </a:cubicBezTo>
                <a:cubicBezTo>
                  <a:pt x="196383" y="308832"/>
                  <a:pt x="196756" y="306447"/>
                  <a:pt x="197203" y="303988"/>
                </a:cubicBezTo>
                <a:cubicBezTo>
                  <a:pt x="197651" y="301752"/>
                  <a:pt x="198098" y="299442"/>
                  <a:pt x="198620" y="297132"/>
                </a:cubicBezTo>
                <a:cubicBezTo>
                  <a:pt x="199068" y="294971"/>
                  <a:pt x="199515" y="292810"/>
                  <a:pt x="200038" y="290574"/>
                </a:cubicBezTo>
                <a:cubicBezTo>
                  <a:pt x="200560" y="288488"/>
                  <a:pt x="201082" y="286476"/>
                  <a:pt x="201604" y="284389"/>
                </a:cubicBezTo>
                <a:cubicBezTo>
                  <a:pt x="202126" y="282377"/>
                  <a:pt x="202723" y="280440"/>
                  <a:pt x="203319" y="278502"/>
                </a:cubicBezTo>
                <a:cubicBezTo>
                  <a:pt x="203916" y="276565"/>
                  <a:pt x="204513" y="274702"/>
                  <a:pt x="205110" y="272839"/>
                </a:cubicBezTo>
                <a:cubicBezTo>
                  <a:pt x="205706" y="271125"/>
                  <a:pt x="206378" y="269336"/>
                  <a:pt x="207049" y="267548"/>
                </a:cubicBezTo>
                <a:cubicBezTo>
                  <a:pt x="207720" y="265908"/>
                  <a:pt x="208391" y="264269"/>
                  <a:pt x="209137" y="262629"/>
                </a:cubicBezTo>
                <a:cubicBezTo>
                  <a:pt x="209809" y="260990"/>
                  <a:pt x="210554" y="259425"/>
                  <a:pt x="211300" y="257935"/>
                </a:cubicBezTo>
                <a:cubicBezTo>
                  <a:pt x="211673" y="257190"/>
                  <a:pt x="212046" y="256519"/>
                  <a:pt x="212419" y="255848"/>
                </a:cubicBezTo>
                <a:cubicBezTo>
                  <a:pt x="212643" y="255401"/>
                  <a:pt x="212941" y="254879"/>
                  <a:pt x="213240" y="254358"/>
                </a:cubicBezTo>
                <a:cubicBezTo>
                  <a:pt x="211524" y="254060"/>
                  <a:pt x="209809" y="253762"/>
                  <a:pt x="208093" y="253538"/>
                </a:cubicBezTo>
                <a:cubicBezTo>
                  <a:pt x="204214" y="252942"/>
                  <a:pt x="200336" y="252495"/>
                  <a:pt x="196383" y="252197"/>
                </a:cubicBezTo>
                <a:cubicBezTo>
                  <a:pt x="192504" y="251973"/>
                  <a:pt x="188551" y="251824"/>
                  <a:pt x="184673" y="251824"/>
                </a:cubicBezTo>
                <a:cubicBezTo>
                  <a:pt x="180794" y="251824"/>
                  <a:pt x="176841" y="251899"/>
                  <a:pt x="172962" y="252197"/>
                </a:cubicBezTo>
                <a:cubicBezTo>
                  <a:pt x="169009" y="252495"/>
                  <a:pt x="165131" y="252942"/>
                  <a:pt x="161252" y="253538"/>
                </a:cubicBezTo>
                <a:cubicBezTo>
                  <a:pt x="159537" y="253762"/>
                  <a:pt x="157821" y="254060"/>
                  <a:pt x="156106" y="254358"/>
                </a:cubicBezTo>
                <a:cubicBezTo>
                  <a:pt x="156404" y="254879"/>
                  <a:pt x="156702" y="255401"/>
                  <a:pt x="157001" y="255848"/>
                </a:cubicBezTo>
                <a:cubicBezTo>
                  <a:pt x="157299" y="256519"/>
                  <a:pt x="157672" y="257190"/>
                  <a:pt x="158045" y="257935"/>
                </a:cubicBezTo>
                <a:cubicBezTo>
                  <a:pt x="158791" y="259425"/>
                  <a:pt x="159537" y="260990"/>
                  <a:pt x="160208" y="262629"/>
                </a:cubicBezTo>
                <a:cubicBezTo>
                  <a:pt x="160954" y="264269"/>
                  <a:pt x="161625" y="265908"/>
                  <a:pt x="162296" y="267548"/>
                </a:cubicBezTo>
                <a:cubicBezTo>
                  <a:pt x="162968" y="269336"/>
                  <a:pt x="163639" y="271125"/>
                  <a:pt x="164236" y="272839"/>
                </a:cubicBezTo>
                <a:cubicBezTo>
                  <a:pt x="164832" y="274702"/>
                  <a:pt x="165429" y="276565"/>
                  <a:pt x="166026" y="278502"/>
                </a:cubicBezTo>
                <a:cubicBezTo>
                  <a:pt x="166622" y="280440"/>
                  <a:pt x="167219" y="282377"/>
                  <a:pt x="167741" y="284389"/>
                </a:cubicBezTo>
                <a:cubicBezTo>
                  <a:pt x="168263" y="286476"/>
                  <a:pt x="168785" y="288488"/>
                  <a:pt x="169308" y="290574"/>
                </a:cubicBezTo>
                <a:cubicBezTo>
                  <a:pt x="169830" y="292810"/>
                  <a:pt x="170277" y="294971"/>
                  <a:pt x="170725" y="297132"/>
                </a:cubicBezTo>
                <a:cubicBezTo>
                  <a:pt x="171247" y="299442"/>
                  <a:pt x="171694" y="301752"/>
                  <a:pt x="172142" y="303988"/>
                </a:cubicBezTo>
                <a:cubicBezTo>
                  <a:pt x="172589" y="306447"/>
                  <a:pt x="172962" y="308832"/>
                  <a:pt x="173410" y="311216"/>
                </a:cubicBezTo>
                <a:cubicBezTo>
                  <a:pt x="173783" y="313750"/>
                  <a:pt x="174156" y="316209"/>
                  <a:pt x="174529" y="318743"/>
                </a:cubicBezTo>
                <a:cubicBezTo>
                  <a:pt x="175200" y="323140"/>
                  <a:pt x="175722" y="327611"/>
                  <a:pt x="176244" y="332007"/>
                </a:cubicBezTo>
                <a:cubicBezTo>
                  <a:pt x="176915" y="337745"/>
                  <a:pt x="177438" y="343483"/>
                  <a:pt x="177960" y="349221"/>
                </a:cubicBezTo>
                <a:cubicBezTo>
                  <a:pt x="178482" y="355332"/>
                  <a:pt x="178929" y="361517"/>
                  <a:pt x="179228" y="367702"/>
                </a:cubicBezTo>
                <a:cubicBezTo>
                  <a:pt x="179675" y="374558"/>
                  <a:pt x="174454" y="380445"/>
                  <a:pt x="167592" y="380818"/>
                </a:cubicBezTo>
                <a:cubicBezTo>
                  <a:pt x="160730" y="381265"/>
                  <a:pt x="154838" y="376049"/>
                  <a:pt x="154465" y="369193"/>
                </a:cubicBezTo>
                <a:cubicBezTo>
                  <a:pt x="154166" y="364647"/>
                  <a:pt x="153868" y="360101"/>
                  <a:pt x="153570" y="355630"/>
                </a:cubicBezTo>
                <a:cubicBezTo>
                  <a:pt x="153197" y="351383"/>
                  <a:pt x="152824" y="347135"/>
                  <a:pt x="152451" y="342887"/>
                </a:cubicBezTo>
                <a:cubicBezTo>
                  <a:pt x="152003" y="338938"/>
                  <a:pt x="151556" y="334914"/>
                  <a:pt x="151108" y="330964"/>
                </a:cubicBezTo>
                <a:cubicBezTo>
                  <a:pt x="150735" y="328058"/>
                  <a:pt x="150362" y="325152"/>
                  <a:pt x="149915" y="322245"/>
                </a:cubicBezTo>
                <a:cubicBezTo>
                  <a:pt x="149467" y="318817"/>
                  <a:pt x="148871" y="315315"/>
                  <a:pt x="148274" y="311813"/>
                </a:cubicBezTo>
                <a:cubicBezTo>
                  <a:pt x="147752" y="308608"/>
                  <a:pt x="147080" y="305404"/>
                  <a:pt x="146409" y="302274"/>
                </a:cubicBezTo>
                <a:cubicBezTo>
                  <a:pt x="145812" y="299368"/>
                  <a:pt x="145141" y="296387"/>
                  <a:pt x="144395" y="293555"/>
                </a:cubicBezTo>
                <a:cubicBezTo>
                  <a:pt x="143799" y="290872"/>
                  <a:pt x="143053" y="288264"/>
                  <a:pt x="142232" y="285656"/>
                </a:cubicBezTo>
                <a:cubicBezTo>
                  <a:pt x="141859" y="284464"/>
                  <a:pt x="141486" y="283271"/>
                  <a:pt x="141113" y="282079"/>
                </a:cubicBezTo>
                <a:cubicBezTo>
                  <a:pt x="140741" y="280961"/>
                  <a:pt x="140368" y="279844"/>
                  <a:pt x="139920" y="278726"/>
                </a:cubicBezTo>
                <a:cubicBezTo>
                  <a:pt x="139547" y="277608"/>
                  <a:pt x="139174" y="276565"/>
                  <a:pt x="138727" y="275521"/>
                </a:cubicBezTo>
                <a:cubicBezTo>
                  <a:pt x="138354" y="274553"/>
                  <a:pt x="137906" y="273584"/>
                  <a:pt x="137533" y="272615"/>
                </a:cubicBezTo>
                <a:cubicBezTo>
                  <a:pt x="137086" y="271721"/>
                  <a:pt x="136713" y="270827"/>
                  <a:pt x="136265" y="269932"/>
                </a:cubicBezTo>
                <a:cubicBezTo>
                  <a:pt x="135892" y="269187"/>
                  <a:pt x="135519" y="268442"/>
                  <a:pt x="135146" y="267697"/>
                </a:cubicBezTo>
                <a:cubicBezTo>
                  <a:pt x="134699" y="266952"/>
                  <a:pt x="134326" y="266206"/>
                  <a:pt x="133878" y="265461"/>
                </a:cubicBezTo>
                <a:cubicBezTo>
                  <a:pt x="133431" y="264791"/>
                  <a:pt x="133058" y="264120"/>
                  <a:pt x="132611" y="263449"/>
                </a:cubicBezTo>
                <a:cubicBezTo>
                  <a:pt x="132163" y="262779"/>
                  <a:pt x="131790" y="262182"/>
                  <a:pt x="131343" y="261586"/>
                </a:cubicBezTo>
                <a:cubicBezTo>
                  <a:pt x="130895" y="261065"/>
                  <a:pt x="130522" y="260543"/>
                  <a:pt x="130075" y="260021"/>
                </a:cubicBezTo>
                <a:cubicBezTo>
                  <a:pt x="129702" y="259574"/>
                  <a:pt x="129254" y="259127"/>
                  <a:pt x="128881" y="258680"/>
                </a:cubicBezTo>
                <a:cubicBezTo>
                  <a:pt x="128508" y="258307"/>
                  <a:pt x="128061" y="257935"/>
                  <a:pt x="127688" y="257562"/>
                </a:cubicBezTo>
                <a:cubicBezTo>
                  <a:pt x="127315" y="257190"/>
                  <a:pt x="126942" y="256891"/>
                  <a:pt x="126569" y="256593"/>
                </a:cubicBezTo>
                <a:cubicBezTo>
                  <a:pt x="118588" y="250408"/>
                  <a:pt x="120975" y="237740"/>
                  <a:pt x="130671" y="234908"/>
                </a:cubicBezTo>
                <a:cubicBezTo>
                  <a:pt x="135146" y="233567"/>
                  <a:pt x="139622" y="232449"/>
                  <a:pt x="144097" y="231406"/>
                </a:cubicBezTo>
                <a:cubicBezTo>
                  <a:pt x="148572" y="230437"/>
                  <a:pt x="153122" y="229617"/>
                  <a:pt x="157597" y="228947"/>
                </a:cubicBezTo>
                <a:cubicBezTo>
                  <a:pt x="162147" y="228276"/>
                  <a:pt x="166622" y="227829"/>
                  <a:pt x="171172" y="227456"/>
                </a:cubicBezTo>
                <a:cubicBezTo>
                  <a:pt x="175647" y="227158"/>
                  <a:pt x="180123" y="227009"/>
                  <a:pt x="184673" y="227009"/>
                </a:cubicBezTo>
                <a:close/>
                <a:moveTo>
                  <a:pt x="184638" y="0"/>
                </a:moveTo>
                <a:cubicBezTo>
                  <a:pt x="244994" y="0"/>
                  <a:pt x="301546" y="29424"/>
                  <a:pt x="336088" y="78887"/>
                </a:cubicBezTo>
                <a:cubicBezTo>
                  <a:pt x="370631" y="128350"/>
                  <a:pt x="378763" y="191444"/>
                  <a:pt x="357873" y="248058"/>
                </a:cubicBezTo>
                <a:cubicBezTo>
                  <a:pt x="336461" y="306087"/>
                  <a:pt x="272822" y="336703"/>
                  <a:pt x="262900" y="410227"/>
                </a:cubicBezTo>
                <a:cubicBezTo>
                  <a:pt x="266555" y="409259"/>
                  <a:pt x="270286" y="408365"/>
                  <a:pt x="273941" y="407471"/>
                </a:cubicBezTo>
                <a:cubicBezTo>
                  <a:pt x="280581" y="405757"/>
                  <a:pt x="287370" y="409855"/>
                  <a:pt x="289012" y="416484"/>
                </a:cubicBezTo>
                <a:cubicBezTo>
                  <a:pt x="290653" y="423114"/>
                  <a:pt x="286624" y="429893"/>
                  <a:pt x="279984" y="431532"/>
                </a:cubicBezTo>
                <a:cubicBezTo>
                  <a:pt x="218434" y="446877"/>
                  <a:pt x="156884" y="462222"/>
                  <a:pt x="95334" y="477642"/>
                </a:cubicBezTo>
                <a:cubicBezTo>
                  <a:pt x="88694" y="479281"/>
                  <a:pt x="81905" y="475258"/>
                  <a:pt x="80263" y="468554"/>
                </a:cubicBezTo>
                <a:cubicBezTo>
                  <a:pt x="78622" y="461924"/>
                  <a:pt x="82651" y="455220"/>
                  <a:pt x="89291" y="453507"/>
                </a:cubicBezTo>
                <a:cubicBezTo>
                  <a:pt x="139575" y="440992"/>
                  <a:pt x="189860" y="428403"/>
                  <a:pt x="240145" y="415888"/>
                </a:cubicBezTo>
                <a:cubicBezTo>
                  <a:pt x="238354" y="413132"/>
                  <a:pt x="237757" y="410599"/>
                  <a:pt x="238205" y="407396"/>
                </a:cubicBezTo>
                <a:cubicBezTo>
                  <a:pt x="238876" y="402182"/>
                  <a:pt x="239772" y="397116"/>
                  <a:pt x="240965" y="392051"/>
                </a:cubicBezTo>
                <a:cubicBezTo>
                  <a:pt x="242084" y="387134"/>
                  <a:pt x="243427" y="382367"/>
                  <a:pt x="245069" y="377674"/>
                </a:cubicBezTo>
                <a:cubicBezTo>
                  <a:pt x="246561" y="373130"/>
                  <a:pt x="248277" y="368660"/>
                  <a:pt x="250216" y="364265"/>
                </a:cubicBezTo>
                <a:cubicBezTo>
                  <a:pt x="252007" y="360019"/>
                  <a:pt x="254021" y="355848"/>
                  <a:pt x="256185" y="351751"/>
                </a:cubicBezTo>
                <a:cubicBezTo>
                  <a:pt x="258274" y="347877"/>
                  <a:pt x="260587" y="344004"/>
                  <a:pt x="262900" y="340205"/>
                </a:cubicBezTo>
                <a:cubicBezTo>
                  <a:pt x="265212" y="336554"/>
                  <a:pt x="267600" y="332979"/>
                  <a:pt x="270062" y="329403"/>
                </a:cubicBezTo>
                <a:cubicBezTo>
                  <a:pt x="272449" y="325977"/>
                  <a:pt x="274986" y="322624"/>
                  <a:pt x="277522" y="319347"/>
                </a:cubicBezTo>
                <a:cubicBezTo>
                  <a:pt x="279984" y="316069"/>
                  <a:pt x="282521" y="312941"/>
                  <a:pt x="285058" y="309812"/>
                </a:cubicBezTo>
                <a:cubicBezTo>
                  <a:pt x="287594" y="306758"/>
                  <a:pt x="290056" y="303704"/>
                  <a:pt x="292593" y="300724"/>
                </a:cubicBezTo>
                <a:cubicBezTo>
                  <a:pt x="294906" y="297968"/>
                  <a:pt x="297218" y="295211"/>
                  <a:pt x="299531" y="292530"/>
                </a:cubicBezTo>
                <a:cubicBezTo>
                  <a:pt x="300725" y="291114"/>
                  <a:pt x="301919" y="289699"/>
                  <a:pt x="303038" y="288284"/>
                </a:cubicBezTo>
                <a:cubicBezTo>
                  <a:pt x="305351" y="285528"/>
                  <a:pt x="307663" y="282771"/>
                  <a:pt x="309827" y="279941"/>
                </a:cubicBezTo>
                <a:cubicBezTo>
                  <a:pt x="311990" y="277259"/>
                  <a:pt x="314079" y="274577"/>
                  <a:pt x="316168" y="271821"/>
                </a:cubicBezTo>
                <a:cubicBezTo>
                  <a:pt x="318108" y="269214"/>
                  <a:pt x="320048" y="266532"/>
                  <a:pt x="321838" y="263776"/>
                </a:cubicBezTo>
                <a:cubicBezTo>
                  <a:pt x="323554" y="261169"/>
                  <a:pt x="325270" y="258487"/>
                  <a:pt x="326837" y="255731"/>
                </a:cubicBezTo>
                <a:cubicBezTo>
                  <a:pt x="328329" y="253124"/>
                  <a:pt x="329747" y="250442"/>
                  <a:pt x="331090" y="247686"/>
                </a:cubicBezTo>
                <a:cubicBezTo>
                  <a:pt x="332358" y="245004"/>
                  <a:pt x="333552" y="242248"/>
                  <a:pt x="334596" y="239492"/>
                </a:cubicBezTo>
                <a:cubicBezTo>
                  <a:pt x="352651" y="190550"/>
                  <a:pt x="345563" y="135873"/>
                  <a:pt x="315721" y="93115"/>
                </a:cubicBezTo>
                <a:cubicBezTo>
                  <a:pt x="285804" y="50282"/>
                  <a:pt x="236862" y="24806"/>
                  <a:pt x="184638" y="24806"/>
                </a:cubicBezTo>
                <a:cubicBezTo>
                  <a:pt x="132413" y="24806"/>
                  <a:pt x="83471" y="50282"/>
                  <a:pt x="53554" y="93115"/>
                </a:cubicBezTo>
                <a:cubicBezTo>
                  <a:pt x="23712" y="135873"/>
                  <a:pt x="16624" y="190550"/>
                  <a:pt x="34679" y="239492"/>
                </a:cubicBezTo>
                <a:cubicBezTo>
                  <a:pt x="35425" y="241428"/>
                  <a:pt x="36246" y="243365"/>
                  <a:pt x="37066" y="245302"/>
                </a:cubicBezTo>
                <a:cubicBezTo>
                  <a:pt x="37962" y="247239"/>
                  <a:pt x="38857" y="249175"/>
                  <a:pt x="39827" y="251038"/>
                </a:cubicBezTo>
                <a:cubicBezTo>
                  <a:pt x="40871" y="252975"/>
                  <a:pt x="41916" y="254837"/>
                  <a:pt x="43035" y="256699"/>
                </a:cubicBezTo>
                <a:cubicBezTo>
                  <a:pt x="44154" y="258636"/>
                  <a:pt x="45273" y="260498"/>
                  <a:pt x="46541" y="262361"/>
                </a:cubicBezTo>
                <a:cubicBezTo>
                  <a:pt x="47810" y="264297"/>
                  <a:pt x="49078" y="266234"/>
                  <a:pt x="50421" y="268096"/>
                </a:cubicBezTo>
                <a:cubicBezTo>
                  <a:pt x="51241" y="269288"/>
                  <a:pt x="52062" y="270406"/>
                  <a:pt x="52957" y="271598"/>
                </a:cubicBezTo>
                <a:cubicBezTo>
                  <a:pt x="54375" y="273534"/>
                  <a:pt x="55867" y="275471"/>
                  <a:pt x="57359" y="277333"/>
                </a:cubicBezTo>
                <a:cubicBezTo>
                  <a:pt x="58851" y="279345"/>
                  <a:pt x="60418" y="281281"/>
                  <a:pt x="61985" y="283144"/>
                </a:cubicBezTo>
                <a:cubicBezTo>
                  <a:pt x="63626" y="285155"/>
                  <a:pt x="65267" y="287092"/>
                  <a:pt x="66909" y="289103"/>
                </a:cubicBezTo>
                <a:cubicBezTo>
                  <a:pt x="68774" y="291338"/>
                  <a:pt x="70714" y="293573"/>
                  <a:pt x="72579" y="295882"/>
                </a:cubicBezTo>
                <a:cubicBezTo>
                  <a:pt x="74593" y="298191"/>
                  <a:pt x="76608" y="300575"/>
                  <a:pt x="78547" y="302959"/>
                </a:cubicBezTo>
                <a:cubicBezTo>
                  <a:pt x="80338" y="305119"/>
                  <a:pt x="82128" y="307205"/>
                  <a:pt x="83844" y="309365"/>
                </a:cubicBezTo>
                <a:cubicBezTo>
                  <a:pt x="85635" y="311600"/>
                  <a:pt x="87425" y="313760"/>
                  <a:pt x="89216" y="315995"/>
                </a:cubicBezTo>
                <a:cubicBezTo>
                  <a:pt x="91007" y="318304"/>
                  <a:pt x="92797" y="320613"/>
                  <a:pt x="94513" y="322922"/>
                </a:cubicBezTo>
                <a:cubicBezTo>
                  <a:pt x="96304" y="325306"/>
                  <a:pt x="98020" y="327764"/>
                  <a:pt x="99736" y="330223"/>
                </a:cubicBezTo>
                <a:cubicBezTo>
                  <a:pt x="101526" y="332681"/>
                  <a:pt x="103167" y="335214"/>
                  <a:pt x="104883" y="337821"/>
                </a:cubicBezTo>
                <a:cubicBezTo>
                  <a:pt x="105928" y="339460"/>
                  <a:pt x="106898" y="341024"/>
                  <a:pt x="107868" y="342737"/>
                </a:cubicBezTo>
                <a:cubicBezTo>
                  <a:pt x="109509" y="345419"/>
                  <a:pt x="111076" y="348175"/>
                  <a:pt x="112642" y="350931"/>
                </a:cubicBezTo>
                <a:cubicBezTo>
                  <a:pt x="114135" y="353762"/>
                  <a:pt x="115627" y="356667"/>
                  <a:pt x="116970" y="359572"/>
                </a:cubicBezTo>
                <a:cubicBezTo>
                  <a:pt x="118387" y="362627"/>
                  <a:pt x="119730" y="365681"/>
                  <a:pt x="120998" y="368735"/>
                </a:cubicBezTo>
                <a:cubicBezTo>
                  <a:pt x="122267" y="371938"/>
                  <a:pt x="123386" y="375141"/>
                  <a:pt x="124505" y="378344"/>
                </a:cubicBezTo>
                <a:cubicBezTo>
                  <a:pt x="125549" y="381697"/>
                  <a:pt x="126519" y="385049"/>
                  <a:pt x="127415" y="388401"/>
                </a:cubicBezTo>
                <a:cubicBezTo>
                  <a:pt x="129131" y="395031"/>
                  <a:pt x="125102" y="401809"/>
                  <a:pt x="118462" y="403523"/>
                </a:cubicBezTo>
                <a:cubicBezTo>
                  <a:pt x="111822" y="405236"/>
                  <a:pt x="105033" y="401213"/>
                  <a:pt x="103391" y="394584"/>
                </a:cubicBezTo>
                <a:cubicBezTo>
                  <a:pt x="87276" y="332085"/>
                  <a:pt x="31247" y="301767"/>
                  <a:pt x="11402" y="248058"/>
                </a:cubicBezTo>
                <a:cubicBezTo>
                  <a:pt x="-9488" y="191444"/>
                  <a:pt x="-1356" y="128350"/>
                  <a:pt x="33187" y="78887"/>
                </a:cubicBezTo>
                <a:cubicBezTo>
                  <a:pt x="67729" y="29424"/>
                  <a:pt x="124281" y="0"/>
                  <a:pt x="184638" y="0"/>
                </a:cubicBez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Freeform 6"/>
          <p:cNvSpPr/>
          <p:nvPr/>
        </p:nvSpPr>
        <p:spPr>
          <a:xfrm>
            <a:off x="8503615" y="4081478"/>
            <a:ext cx="334477" cy="307945"/>
          </a:xfrm>
          <a:custGeom>
            <a:rect l="l" t="t" r="r" b="b"/>
            <a:pathLst>
              <a:path w="580" h="535">
                <a:moveTo>
                  <a:pt x="164" y="525"/>
                </a:moveTo>
                <a:cubicBezTo>
                  <a:pt x="172" y="534"/>
                  <a:pt x="186" y="535"/>
                  <a:pt x="196" y="526"/>
                </a:cubicBezTo>
                <a:lnTo>
                  <a:pt x="570" y="187"/>
                </a:lnTo>
                <a:cubicBezTo>
                  <a:pt x="579" y="179"/>
                  <a:pt x="580" y="165"/>
                  <a:pt x="572" y="155"/>
                </a:cubicBezTo>
                <a:lnTo>
                  <a:pt x="475" y="49"/>
                </a:lnTo>
                <a:cubicBezTo>
                  <a:pt x="466" y="39"/>
                  <a:pt x="452" y="39"/>
                  <a:pt x="443" y="47"/>
                </a:cubicBezTo>
                <a:lnTo>
                  <a:pt x="124" y="335"/>
                </a:lnTo>
                <a:cubicBezTo>
                  <a:pt x="115" y="344"/>
                  <a:pt x="114" y="358"/>
                  <a:pt x="123" y="367"/>
                </a:cubicBezTo>
                <a:lnTo>
                  <a:pt x="175" y="425"/>
                </a:lnTo>
                <a:cubicBezTo>
                  <a:pt x="183" y="434"/>
                  <a:pt x="198" y="435"/>
                  <a:pt x="207" y="426"/>
                </a:cubicBezTo>
                <a:lnTo>
                  <a:pt x="341" y="305"/>
                </a:lnTo>
                <a:cubicBezTo>
                  <a:pt x="350" y="297"/>
                  <a:pt x="351" y="282"/>
                  <a:pt x="343" y="273"/>
                </a:cubicBezTo>
                <a:lnTo>
                  <a:pt x="327" y="256"/>
                </a:lnTo>
                <a:lnTo>
                  <a:pt x="193" y="378"/>
                </a:lnTo>
                <a:lnTo>
                  <a:pt x="172" y="354"/>
                </a:lnTo>
                <a:lnTo>
                  <a:pt x="457" y="96"/>
                </a:lnTo>
                <a:lnTo>
                  <a:pt x="523" y="169"/>
                </a:lnTo>
                <a:lnTo>
                  <a:pt x="182" y="478"/>
                </a:lnTo>
                <a:lnTo>
                  <a:pt x="58" y="340"/>
                </a:lnTo>
                <a:lnTo>
                  <a:pt x="404" y="26"/>
                </a:lnTo>
                <a:lnTo>
                  <a:pt x="389" y="10"/>
                </a:lnTo>
                <a:cubicBezTo>
                  <a:pt x="380" y="0"/>
                  <a:pt x="366" y="0"/>
                  <a:pt x="357" y="8"/>
                </a:cubicBezTo>
                <a:lnTo>
                  <a:pt x="10" y="322"/>
                </a:lnTo>
                <a:cubicBezTo>
                  <a:pt x="1" y="330"/>
                  <a:pt x="0" y="344"/>
                  <a:pt x="9" y="354"/>
                </a:cubicBezTo>
                <a:lnTo>
                  <a:pt x="164" y="525"/>
                </a:lnTo>
                <a:close/>
              </a:path>
            </a:pathLst>
          </a:cu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AutoShape 7"/>
          <p:cNvSpPr/>
          <p:nvPr/>
        </p:nvSpPr>
        <p:spPr>
          <a:xfrm>
            <a:off x="8406414" y="24226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明确政策旨在解决的问题和实现的目标，如提高产品质量、减少缺陷率、增强客户满意度等。</a:t>
            </a:r>
            <a:endParaRPr lang="en-US" sz="1100"/>
          </a:p>
        </p:txBody>
      </p:sp>
      <p:sp>
        <p:nvSpPr>
          <p:cNvPr id="8" name="AutoShape 8"/>
          <p:cNvSpPr/>
          <p:nvPr/>
        </p:nvSpPr>
        <p:spPr>
          <a:xfrm>
            <a:off x="8901714" y="1901965"/>
            <a:ext cx="2084387" cy="460375"/>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确定政策目标</a:t>
            </a:r>
            <a:endParaRPr lang="en-US" sz="1100"/>
          </a:p>
        </p:txBody>
      </p:sp>
      <p:sp>
        <p:nvSpPr>
          <p:cNvPr id="9" name="AutoShape 9"/>
          <p:cNvSpPr/>
          <p:nvPr/>
        </p:nvSpPr>
        <p:spPr>
          <a:xfrm>
            <a:off x="8406414" y="4525963"/>
            <a:ext cx="2708275" cy="1383030"/>
          </a:xfrm>
          <a:prstGeom prst="rect">
            <a:avLst/>
          </a:prstGeom>
          <a:noFill/>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50000"/>
              </a:lnSpc>
              <a:defRPr/>
            </a:pPr>
            <a:r>
              <a:rPr lang="en-US" sz="1350">
                <a:solidFill>
                  <a:schemeClr val="dk1">
                    <a:alpha val="100000"/>
                  </a:schemeClr>
                </a:solidFill>
                <a:latin typeface="Microsoft Yahei"/>
                <a:ea typeface="Microsoft Yahei"/>
                <a:cs typeface="Microsoft Yahei"/>
              </a:rPr>
              <a:t>明确政策适用的产品、服务、流程或组织范围，以确保政策的针对性和有效性。</a:t>
            </a:r>
            <a:endParaRPr lang="en-US" sz="1100"/>
          </a:p>
        </p:txBody>
      </p:sp>
      <p:sp>
        <p:nvSpPr>
          <p:cNvPr id="10" name="AutoShape 10"/>
          <p:cNvSpPr/>
          <p:nvPr/>
        </p:nvSpPr>
        <p:spPr>
          <a:xfrm>
            <a:off x="8901714" y="4005263"/>
            <a:ext cx="2084387" cy="460375"/>
          </a:xfrm>
          <a:prstGeom prst="rect">
            <a:avLst/>
          </a:prstGeom>
          <a:no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1575" b="1">
                <a:solidFill>
                  <a:schemeClr val="accent1">
                    <a:alpha val="100000"/>
                  </a:schemeClr>
                </a:solidFill>
                <a:latin typeface="Microsoft Yahei"/>
                <a:ea typeface="Microsoft Yahei"/>
                <a:cs typeface="Microsoft Yahei"/>
              </a:rPr>
              <a:t>界定政策范围</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明确政策目标和范围</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通过调查、访谈、文档分析等方式，收集关于当前质量管理和质量保证实践的数据和信息。</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收集数据和信息</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67" r="16667"/>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分析现状</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headEnd type="none"/>
            <a:tailEnd type="none"/>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评估需求</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headEnd type="none"/>
            <a:tailEnd type="none"/>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对收集的数据和信息进行分析，识别存在的问题、挑战和改进机会。</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基于现状分析，评估组织对质量管理和质量保证政策的需求，包括资源、技能、流程等方面的需求。</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进行现状分析和需求评估</a:t>
              </a:r>
            </a:p>
          </p:txBody>
        </p:sp>
      </p:grpSp>
    </p:spTree>
  </p:cSld>
  <p:clrMapOvr>
    <a:masterClrMapping/>
  </p:clrMapOvr>
  <p:transition/>
  <p:timing/>
</p:sld>
</file>

<file path=ppt/slides/slide1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rot="-3859086" flipV="1">
            <a:off x="1527125" y="1469413"/>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132693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根据政策目标和范围，制定政策的框架和结构，包括政策的目的、原则、指南、要求等。</a:t>
            </a:r>
          </a:p>
        </p:txBody>
      </p:sp>
      <p:pic>
        <p:nvPicPr>
          <p:cNvPr id="4" name="Picture 4"/>
          <p:cNvPicPr>
            <a:picLocks noChangeAspect="1"/>
          </p:cNvPicPr>
          <p:nvPr/>
        </p:nvPicPr>
        <p:blipFill>
          <a:blip r:embed="rId2"/>
          <a:srcRect t="12500" b="12500"/>
          <a:stretch>
            <a:fillRect/>
          </a:stretch>
        </p:blipFill>
        <p:spPr>
          <a:xfrm>
            <a:off x="1602827" y="1536628"/>
            <a:ext cx="1898907" cy="1898907"/>
          </a:xfrm>
          <a:prstGeom prst="ellipse">
            <a:avLst/>
          </a:prstGeom>
        </p:spPr>
      </p:pic>
      <p:sp>
        <p:nvSpPr>
          <p:cNvPr id="5" name="AutoShape 5"/>
          <p:cNvSpPr/>
          <p:nvPr/>
        </p:nvSpPr>
        <p:spPr>
          <a:xfrm rot="-3859086" flipV="1">
            <a:off x="5041284" y="1457221"/>
            <a:ext cx="2109431" cy="2217572"/>
          </a:xfrm>
          <a:prstGeom prst="parallelogram">
            <a:avLst>
              <a:gd name="adj" fmla="val 54601"/>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6" name="Picture 6"/>
          <p:cNvPicPr>
            <a:picLocks noChangeAspect="1"/>
          </p:cNvPicPr>
          <p:nvPr/>
        </p:nvPicPr>
        <p:blipFill>
          <a:blip r:embed="rId3"/>
          <a:stretch>
            <a:fillRect/>
          </a:stretch>
        </p:blipFill>
        <p:spPr>
          <a:xfrm>
            <a:off x="5168347" y="1536628"/>
            <a:ext cx="1898907" cy="1898907"/>
          </a:xfrm>
          <a:prstGeom prst="ellipse">
            <a:avLst/>
          </a:prstGeom>
        </p:spPr>
      </p:pic>
      <p:sp>
        <p:nvSpPr>
          <p:cNvPr id="7" name="AutoShape 7"/>
          <p:cNvSpPr/>
          <p:nvPr/>
        </p:nvSpPr>
        <p:spPr>
          <a:xfrm rot="-3859086" flipV="1">
            <a:off x="8711366" y="1419290"/>
            <a:ext cx="2109431" cy="2217572"/>
          </a:xfrm>
          <a:prstGeom prst="parallelogram">
            <a:avLst>
              <a:gd name="adj" fmla="val 54601"/>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8" name="Picture 8"/>
          <p:cNvPicPr>
            <a:picLocks noChangeAspect="1"/>
          </p:cNvPicPr>
          <p:nvPr/>
        </p:nvPicPr>
        <p:blipFill>
          <a:blip r:embed="rId4"/>
          <a:stretch>
            <a:fillRect/>
          </a:stretch>
        </p:blipFill>
        <p:spPr>
          <a:xfrm>
            <a:off x="8871767" y="1536628"/>
            <a:ext cx="1898907" cy="1898907"/>
          </a:xfrm>
          <a:prstGeom prst="ellipse">
            <a:avLst/>
          </a:prstGeom>
        </p:spPr>
      </p:pic>
      <p:sp>
        <p:nvSpPr>
          <p:cNvPr id="9" name="TextBox 9"/>
          <p:cNvSpPr txBox="1"/>
          <p:nvPr/>
        </p:nvSpPr>
        <p:spPr>
          <a:xfrm>
            <a:off x="1066381" y="3766355"/>
            <a:ext cx="297180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制定政策框架</a:t>
            </a:r>
          </a:p>
        </p:txBody>
      </p:sp>
      <p:grpSp>
        <p:nvGrpSpPr>
          <p:cNvPr id="10" name="Group 10"/>
          <p:cNvGrpSpPr/>
          <p:nvPr/>
        </p:nvGrpSpPr>
        <p:grpSpPr>
          <a:xfrm>
            <a:off x="1226739" y="4350852"/>
            <a:ext cx="2651083" cy="97536"/>
            <a:chOff x="1226739" y="4350852"/>
            <a:chExt cx="2651083" cy="97536"/>
          </a:xfrm>
        </p:grpSpPr>
        <p:cxnSp>
          <p:nvCxnSpPr>
            <p:cNvPr id="11" name="Connector 11"/>
            <p:cNvCxnSpPr/>
            <p:nvPr/>
          </p:nvCxnSpPr>
          <p:spPr>
            <a:xfrm flipV="1">
              <a:off x="1287927"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12" name="AutoShape 12"/>
            <p:cNvSpPr/>
            <p:nvPr/>
          </p:nvSpPr>
          <p:spPr>
            <a:xfrm>
              <a:off x="122673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378028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14" name="TextBox 14"/>
          <p:cNvSpPr txBox="1"/>
          <p:nvPr/>
        </p:nvSpPr>
        <p:spPr>
          <a:xfrm>
            <a:off x="4892456"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在政策框架的基础上，编写具体的政策条款和细则，确保政策的清晰、明确和可操作性。</a:t>
            </a:r>
          </a:p>
        </p:txBody>
      </p:sp>
      <p:sp>
        <p:nvSpPr>
          <p:cNvPr id="15" name="TextBox 15"/>
          <p:cNvSpPr txBox="1"/>
          <p:nvPr/>
        </p:nvSpPr>
        <p:spPr>
          <a:xfrm>
            <a:off x="4641426" y="3746205"/>
            <a:ext cx="2952750"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编写政策草案</a:t>
            </a:r>
          </a:p>
        </p:txBody>
      </p:sp>
      <p:grpSp>
        <p:nvGrpSpPr>
          <p:cNvPr id="16" name="Group 16"/>
          <p:cNvGrpSpPr/>
          <p:nvPr/>
        </p:nvGrpSpPr>
        <p:grpSpPr>
          <a:xfrm>
            <a:off x="4792260" y="4350852"/>
            <a:ext cx="2651083" cy="97536"/>
            <a:chOff x="4792260" y="4350852"/>
            <a:chExt cx="2651083" cy="97536"/>
          </a:xfrm>
        </p:grpSpPr>
        <p:cxnSp>
          <p:nvCxnSpPr>
            <p:cNvPr id="17" name="Connector 17"/>
            <p:cNvCxnSpPr/>
            <p:nvPr/>
          </p:nvCxnSpPr>
          <p:spPr>
            <a:xfrm flipV="1">
              <a:off x="4853447" y="4399620"/>
              <a:ext cx="2492359" cy="4740"/>
            </a:xfrm>
            <a:prstGeom prst="line">
              <a:avLst/>
            </a:prstGeom>
            <a:ln w="9525">
              <a:solidFill>
                <a:schemeClr val="accent2"/>
              </a:solidFill>
              <a:prstDash val="solid"/>
              <a:headEnd type="none"/>
              <a:tailEnd type="none"/>
            </a:ln>
          </p:spPr>
          <p:style>
            <a:lnRef idx="0">
              <a:schemeClr val="accent2"/>
            </a:lnRef>
            <a:fillRef idx="1">
              <a:schemeClr val="accent2"/>
            </a:fillRef>
            <a:effectRef idx="0">
              <a:schemeClr val="accent2"/>
            </a:effectRef>
            <a:fontRef idx="minor">
              <a:schemeClr val="lt1"/>
            </a:fontRef>
          </p:style>
        </p:cxnSp>
        <p:sp>
          <p:nvSpPr>
            <p:cNvPr id="18" name="AutoShape 18"/>
            <p:cNvSpPr/>
            <p:nvPr/>
          </p:nvSpPr>
          <p:spPr>
            <a:xfrm>
              <a:off x="4792260"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345807" y="4350852"/>
              <a:ext cx="97536" cy="97536"/>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sp>
        <p:nvSpPr>
          <p:cNvPr id="20" name="TextBox 20"/>
          <p:cNvSpPr txBox="1"/>
          <p:nvPr/>
        </p:nvSpPr>
        <p:spPr>
          <a:xfrm>
            <a:off x="8595875" y="4590395"/>
            <a:ext cx="2450691" cy="1287399"/>
          </a:xfrm>
          <a:prstGeom prst="rect">
            <a:avLst/>
          </a:prstGeom>
        </p:spPr>
        <p:txBody>
          <a:bodyPr vert="horz" wrap="square" lIns="114300" tIns="57150" rIns="114300" bIns="57150" rtlCol="0" anchor="t" anchorCtr="0">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针对政策草案，制定详细的实施计划，包括时间表、责任人、所需资源等，以确保政策的顺利执行。</a:t>
            </a:r>
          </a:p>
        </p:txBody>
      </p:sp>
      <p:sp>
        <p:nvSpPr>
          <p:cNvPr id="21" name="TextBox 21"/>
          <p:cNvSpPr txBox="1"/>
          <p:nvPr/>
        </p:nvSpPr>
        <p:spPr>
          <a:xfrm>
            <a:off x="8311508" y="3746205"/>
            <a:ext cx="3019425" cy="485775"/>
          </a:xfrm>
          <a:prstGeom prst="rect">
            <a:avLst/>
          </a:prstGeom>
        </p:spPr>
        <p:txBody>
          <a:bodyPr vert="horz" wrap="square" lIns="114300" tIns="57150" rIns="114300" bIns="57150" rtlCol="0" anchor="t" anchorCtr="1">
            <a:norm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96000"/>
              </a:lnSpc>
            </a:pPr>
            <a:r>
              <a:rPr lang="en-US" sz="2325" b="1">
                <a:solidFill>
                  <a:schemeClr val="accent1">
                    <a:alpha val="100000"/>
                  </a:schemeClr>
                </a:solidFill>
                <a:latin typeface="Microsoft Yahei"/>
                <a:ea typeface="Microsoft Yahei"/>
                <a:cs typeface="Microsoft Yahei"/>
              </a:rPr>
              <a:t>制定实施计划</a:t>
            </a:r>
          </a:p>
        </p:txBody>
      </p:sp>
      <p:grpSp>
        <p:nvGrpSpPr>
          <p:cNvPr id="22" name="Group 22"/>
          <p:cNvGrpSpPr/>
          <p:nvPr/>
        </p:nvGrpSpPr>
        <p:grpSpPr>
          <a:xfrm>
            <a:off x="8495679" y="4350852"/>
            <a:ext cx="2651083" cy="97536"/>
            <a:chOff x="8495679" y="4350852"/>
            <a:chExt cx="2651083" cy="97536"/>
          </a:xfrm>
        </p:grpSpPr>
        <p:cxnSp>
          <p:nvCxnSpPr>
            <p:cNvPr id="23" name="Connector 23"/>
            <p:cNvCxnSpPr/>
            <p:nvPr/>
          </p:nvCxnSpPr>
          <p:spPr>
            <a:xfrm flipV="1">
              <a:off x="8556866" y="4399620"/>
              <a:ext cx="2492359" cy="4740"/>
            </a:xfrm>
            <a:prstGeom prst="line">
              <a:avLst/>
            </a:prstGeom>
            <a:ln w="9525">
              <a:solidFill>
                <a:schemeClr val="accent1"/>
              </a:solidFill>
              <a:prstDash val="solid"/>
              <a:headEnd type="none"/>
              <a:tailEnd type="none"/>
            </a:ln>
          </p:spPr>
          <p:style>
            <a:lnRef idx="0">
              <a:schemeClr val="accent1"/>
            </a:lnRef>
            <a:fillRef idx="1">
              <a:schemeClr val="accent1"/>
            </a:fillRef>
            <a:effectRef idx="0">
              <a:schemeClr val="accent1"/>
            </a:effectRef>
            <a:fontRef idx="minor">
              <a:schemeClr val="lt1"/>
            </a:fontRef>
          </p:style>
        </p:cxnSp>
        <p:sp>
          <p:nvSpPr>
            <p:cNvPr id="24" name="AutoShape 24"/>
            <p:cNvSpPr/>
            <p:nvPr/>
          </p:nvSpPr>
          <p:spPr>
            <a:xfrm>
              <a:off x="8495679"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11049226" y="4350852"/>
              <a:ext cx="97536" cy="9753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制定政策草案</a:t>
              </a:r>
            </a:p>
          </p:txBody>
        </p:sp>
      </p:grpSp>
    </p:spTree>
  </p:cSld>
  <p:clrMapOvr>
    <a:masterClrMapping/>
  </p:clrMapOvr>
  <p:transition/>
  <p:timing/>
</p:sld>
</file>

<file path=ppt/slides/slide1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592974"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3" name="AutoShape 3"/>
          <p:cNvSpPr/>
          <p:nvPr/>
        </p:nvSpPr>
        <p:spPr>
          <a:xfrm>
            <a:off x="4367942"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4" name="AutoShape 4"/>
          <p:cNvSpPr/>
          <p:nvPr/>
        </p:nvSpPr>
        <p:spPr>
          <a:xfrm>
            <a:off x="8133696" y="2746815"/>
            <a:ext cx="3456116" cy="3055762"/>
          </a:xfrm>
          <a:prstGeom prst="roundRect">
            <a:avLst>
              <a:gd name="adj" fmla="val 12500"/>
            </a:avLst>
          </a:prstGeom>
          <a:solidFill>
            <a:schemeClr val="lt1">
              <a:alpha val="100000"/>
            </a:schemeClr>
          </a:solidFill>
          <a:ln w="19050">
            <a:solidFill>
              <a:schemeClr val="accent1">
                <a:alpha val="100000"/>
              </a:schemeClr>
            </a:solidFill>
            <a:prstDash val="solid"/>
          </a:ln>
        </p:spPr>
        <p:style>
          <a:lnRef idx="0">
            <a:schemeClr val="accent1"/>
          </a:lnRef>
          <a:fillRef idx="1">
            <a:schemeClr val="accent1"/>
          </a:fillRef>
          <a:effectRef idx="0">
            <a:schemeClr val="accent1"/>
          </a:effectRef>
          <a:fontRef idx="minor">
            <a:schemeClr val="lt1"/>
          </a:fontRef>
        </p:style>
        <p:txBody>
          <a:bodyPr/>
          <a:lstStyle>
            <a:defPPr>
              <a:defRPr lang="en-US"/>
            </a:defPPr>
            <a:lvl1pPr marL="0" algn="l" defTabSz="914400" rtl="0" eaLnBrk="1" latinLnBrk="0" hangingPunct="1">
              <a:defRPr sz="1800" kern="1200">
                <a:solidFill>
                  <a:srgbClr val="351E00"/>
                </a:solidFill>
                <a:latin typeface="Calibri"/>
                <a:ea typeface="+mn-ea"/>
                <a:cs typeface="+mn-cs"/>
              </a:defRPr>
            </a:lvl1pPr>
            <a:lvl2pPr marL="457200" algn="l" defTabSz="914400" rtl="0" eaLnBrk="1" latinLnBrk="0" hangingPunct="1">
              <a:defRPr sz="1800" kern="1200">
                <a:solidFill>
                  <a:srgbClr val="351E00"/>
                </a:solidFill>
                <a:latin typeface="Calibri"/>
                <a:ea typeface="+mn-ea"/>
                <a:cs typeface="+mn-cs"/>
              </a:defRPr>
            </a:lvl2pPr>
            <a:lvl3pPr marL="914400" algn="l" defTabSz="914400" rtl="0" eaLnBrk="1" latinLnBrk="0" hangingPunct="1">
              <a:defRPr sz="1800" kern="1200">
                <a:solidFill>
                  <a:srgbClr val="351E00"/>
                </a:solidFill>
                <a:latin typeface="Calibri"/>
                <a:ea typeface="+mn-ea"/>
                <a:cs typeface="+mn-cs"/>
              </a:defRPr>
            </a:lvl3pPr>
            <a:lvl4pPr marL="1371600" algn="l" defTabSz="914400" rtl="0" eaLnBrk="1" latinLnBrk="0" hangingPunct="1">
              <a:defRPr sz="1800" kern="1200">
                <a:solidFill>
                  <a:srgbClr val="351E00"/>
                </a:solidFill>
                <a:latin typeface="Calibri"/>
                <a:ea typeface="+mn-ea"/>
                <a:cs typeface="+mn-cs"/>
              </a:defRPr>
            </a:lvl4pPr>
            <a:lvl5pPr marL="1828800" algn="l" defTabSz="914400" rtl="0" eaLnBrk="1" latinLnBrk="0" hangingPunct="1">
              <a:defRPr sz="1800" kern="1200">
                <a:solidFill>
                  <a:srgbClr val="351E00"/>
                </a:solidFill>
                <a:latin typeface="Calibri"/>
                <a:ea typeface="+mn-ea"/>
                <a:cs typeface="+mn-cs"/>
              </a:defRPr>
            </a:lvl5pPr>
            <a:lvl6pPr marL="2286000" algn="l" defTabSz="914400" rtl="0" eaLnBrk="1" latinLnBrk="0" hangingPunct="1">
              <a:defRPr sz="1800" kern="1200">
                <a:solidFill>
                  <a:srgbClr val="351E00"/>
                </a:solidFill>
                <a:latin typeface="Calibri"/>
                <a:ea typeface="+mn-ea"/>
                <a:cs typeface="+mn-cs"/>
              </a:defRPr>
            </a:lvl6pPr>
            <a:lvl7pPr marL="2743200" algn="l" defTabSz="914400" rtl="0" eaLnBrk="1" latinLnBrk="0" hangingPunct="1">
              <a:defRPr sz="1800" kern="1200">
                <a:solidFill>
                  <a:srgbClr val="351E00"/>
                </a:solidFill>
                <a:latin typeface="Calibri"/>
                <a:ea typeface="+mn-ea"/>
                <a:cs typeface="+mn-cs"/>
              </a:defRPr>
            </a:lvl7pPr>
            <a:lvl8pPr marL="3200400" algn="l" defTabSz="914400" rtl="0" eaLnBrk="1" latinLnBrk="0" hangingPunct="1">
              <a:defRPr sz="1800" kern="1200">
                <a:solidFill>
                  <a:srgbClr val="351E00"/>
                </a:solidFill>
                <a:latin typeface="Calibri"/>
                <a:ea typeface="+mn-ea"/>
                <a:cs typeface="+mn-cs"/>
              </a:defRPr>
            </a:lvl8pPr>
            <a:lvl9pPr marL="3657600" algn="l" defTabSz="914400" rtl="0" eaLnBrk="1" latinLnBrk="0" hangingPunct="1">
              <a:defRPr sz="1800" kern="1200">
                <a:solidFill>
                  <a:srgbClr val="351E00"/>
                </a:solidFill>
                <a:latin typeface="Calibri"/>
                <a:ea typeface="+mn-ea"/>
                <a:cs typeface="+mn-cs"/>
              </a:defRPr>
            </a:lvl9pPr>
          </a:lstStyle>
          <a:p/>
        </p:txBody>
      </p:sp>
      <p:sp>
        <p:nvSpPr>
          <p:cNvPr id="5" name="AutoShape 5"/>
          <p:cNvSpPr/>
          <p:nvPr/>
        </p:nvSpPr>
        <p:spPr>
          <a:xfrm rot="-2700000" flipH="1" flipV="1">
            <a:off x="5274866"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4583677"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征求外部意见</a:t>
            </a:r>
          </a:p>
        </p:txBody>
      </p:sp>
      <p:sp>
        <p:nvSpPr>
          <p:cNvPr id="7" name="TextBox 7"/>
          <p:cNvSpPr txBox="1"/>
          <p:nvPr/>
        </p:nvSpPr>
        <p:spPr>
          <a:xfrm>
            <a:off x="4613687"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将政策草案提交给外部专家、客户或利益相关者，征求他们的意见和建议，以提高政策的适用性和有效性。</a:t>
            </a:r>
          </a:p>
        </p:txBody>
      </p:sp>
      <p:sp>
        <p:nvSpPr>
          <p:cNvPr id="8" name="AutoShape 8"/>
          <p:cNvSpPr/>
          <p:nvPr/>
        </p:nvSpPr>
        <p:spPr>
          <a:xfrm>
            <a:off x="5818204"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AutoShape 9"/>
          <p:cNvSpPr/>
          <p:nvPr/>
        </p:nvSpPr>
        <p:spPr>
          <a:xfrm rot="-2700000" flipH="1" flipV="1">
            <a:off x="1499898"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TextBox 10"/>
          <p:cNvSpPr txBox="1"/>
          <p:nvPr/>
        </p:nvSpPr>
        <p:spPr>
          <a:xfrm>
            <a:off x="808710"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征求内部意见</a:t>
            </a:r>
          </a:p>
        </p:txBody>
      </p:sp>
      <p:sp>
        <p:nvSpPr>
          <p:cNvPr id="11" name="TextBox 11"/>
          <p:cNvSpPr txBox="1"/>
          <p:nvPr/>
        </p:nvSpPr>
        <p:spPr>
          <a:xfrm>
            <a:off x="838719"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将政策草案提交给组织内部的相关部门和人员，征求他们的意见和建议，以确保政策的合理性和可行性。</a:t>
            </a:r>
          </a:p>
        </p:txBody>
      </p:sp>
      <p:sp>
        <p:nvSpPr>
          <p:cNvPr id="12" name="AutoShape 12"/>
          <p:cNvSpPr/>
          <p:nvPr/>
        </p:nvSpPr>
        <p:spPr>
          <a:xfrm>
            <a:off x="2043236"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rot="-2700000" flipH="1" flipV="1">
            <a:off x="9040620" y="1333321"/>
            <a:ext cx="1642268" cy="1642268"/>
          </a:xfrm>
          <a:prstGeom prst="teardrop">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TextBox 14"/>
          <p:cNvSpPr txBox="1"/>
          <p:nvPr/>
        </p:nvSpPr>
        <p:spPr>
          <a:xfrm>
            <a:off x="8349432" y="3404616"/>
            <a:ext cx="3024645" cy="321754"/>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64000"/>
              </a:lnSpc>
            </a:pPr>
            <a:r>
              <a:rPr lang="en-US" sz="2025" b="1">
                <a:solidFill>
                  <a:schemeClr val="accent1">
                    <a:alpha val="100000"/>
                  </a:schemeClr>
                </a:solidFill>
                <a:latin typeface="Microsoft Yahei"/>
                <a:ea typeface="Microsoft Yahei"/>
                <a:cs typeface="Microsoft Yahei"/>
              </a:rPr>
              <a:t>汇总和分析反馈</a:t>
            </a:r>
          </a:p>
        </p:txBody>
      </p:sp>
      <p:sp>
        <p:nvSpPr>
          <p:cNvPr id="15" name="TextBox 15"/>
          <p:cNvSpPr txBox="1"/>
          <p:nvPr/>
        </p:nvSpPr>
        <p:spPr>
          <a:xfrm>
            <a:off x="8379441" y="3923118"/>
            <a:ext cx="2964626" cy="1580007"/>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chemeClr val="dk1">
                    <a:alpha val="100000"/>
                  </a:schemeClr>
                </a:solidFill>
                <a:latin typeface="Microsoft Yahei"/>
                <a:ea typeface="Microsoft Yahei"/>
                <a:cs typeface="Microsoft Yahei"/>
              </a:rPr>
              <a:t>对收集到的意见和建议进行汇总和分析，识别出主要的关注点和改进建议。</a:t>
            </a:r>
          </a:p>
        </p:txBody>
      </p:sp>
      <p:sp>
        <p:nvSpPr>
          <p:cNvPr id="16" name="AutoShape 16"/>
          <p:cNvSpPr/>
          <p:nvPr/>
        </p:nvSpPr>
        <p:spPr>
          <a:xfrm>
            <a:off x="9583957" y="5524781"/>
            <a:ext cx="555593" cy="81705"/>
          </a:xfrm>
          <a:prstGeom prst="roundRect">
            <a:avLst>
              <a:gd name="adj" fmla="val 12500"/>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7" name="Picture 17"/>
          <p:cNvPicPr>
            <a:picLocks noChangeAspect="1"/>
          </p:cNvPicPr>
          <p:nvPr/>
        </p:nvPicPr>
        <p:blipFill>
          <a:blip r:embed="rId2">
            <a:alphaModFix/>
          </a:blip>
          <a:stretch>
            <a:fillRect/>
          </a:stretch>
        </p:blipFill>
        <p:spPr>
          <a:xfrm>
            <a:off x="1583319" y="1416742"/>
            <a:ext cx="1475427" cy="1475427"/>
          </a:xfrm>
          <a:prstGeom prst="ellipse">
            <a:avLst/>
          </a:prstGeom>
        </p:spPr>
      </p:pic>
      <p:pic>
        <p:nvPicPr>
          <p:cNvPr id="18" name="Picture 18"/>
          <p:cNvPicPr>
            <a:picLocks noChangeAspect="1"/>
          </p:cNvPicPr>
          <p:nvPr/>
        </p:nvPicPr>
        <p:blipFill>
          <a:blip r:embed="rId3">
            <a:alphaModFix/>
          </a:blip>
          <a:stretch>
            <a:fillRect/>
          </a:stretch>
        </p:blipFill>
        <p:spPr>
          <a:xfrm>
            <a:off x="5358286" y="1416742"/>
            <a:ext cx="1475427" cy="1475427"/>
          </a:xfrm>
          <a:prstGeom prst="ellipse">
            <a:avLst/>
          </a:prstGeom>
        </p:spPr>
      </p:pic>
      <p:pic>
        <p:nvPicPr>
          <p:cNvPr id="19" name="Picture 19"/>
          <p:cNvPicPr>
            <a:picLocks noChangeAspect="1"/>
          </p:cNvPicPr>
          <p:nvPr/>
        </p:nvPicPr>
        <p:blipFill>
          <a:blip r:embed="rId4">
            <a:alphaModFix/>
          </a:blip>
          <a:stretch>
            <a:fillRect/>
          </a:stretch>
        </p:blipFill>
        <p:spPr>
          <a:xfrm>
            <a:off x="9121095" y="1416742"/>
            <a:ext cx="1475427" cy="1475427"/>
          </a:xfrm>
          <a:prstGeom prst="ellipse">
            <a:avLst/>
          </a:prstGeom>
        </p:spPr>
      </p:pic>
      <p:grpSp>
        <p:nvGrpSpPr>
          <p:cNvPr id="20" name="Group 20"/>
          <p:cNvGrpSpPr/>
          <p:nvPr/>
        </p:nvGrpSpPr>
        <p:grpSpPr>
          <a:xfrm>
            <a:off x="454963" y="93878"/>
            <a:ext cx="10641129" cy="914400"/>
            <a:chOff x="454963" y="93878"/>
            <a:chExt cx="10641129" cy="914400"/>
          </a:xfrm>
        </p:grpSpPr>
        <p:sp>
          <p:nvSpPr>
            <p:cNvPr id="21" name="AutoShape 21"/>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TextBox 41"/>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征求意见和反馈</a:t>
              </a:r>
            </a:p>
          </p:txBody>
        </p:sp>
      </p:grpSp>
    </p:spTree>
  </p:cSld>
  <p:clrMapOvr>
    <a:masterClrMapping/>
  </p:clrMapOvr>
  <p:transition/>
  <p:timing/>
</p:sld>
</file>

<file path=ppt/slides/slide1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alphaModFix/>
          </a:blip>
          <a:srcRect l="12250" r="12250"/>
          <a:stretch>
            <a:fillRect/>
          </a:stretch>
        </p:blipFill>
        <p:spPr>
          <a:xfrm>
            <a:off x="7092557" y="1559288"/>
            <a:ext cx="4492828" cy="4492828"/>
          </a:xfrm>
          <a:prstGeom prst="roundRect">
            <a:avLst/>
          </a:prstGeom>
        </p:spPr>
      </p:pic>
      <p:sp>
        <p:nvSpPr>
          <p:cNvPr id="3" name="Freeform 3"/>
          <p:cNvSpPr/>
          <p:nvPr/>
        </p:nvSpPr>
        <p:spPr>
          <a:xfrm>
            <a:off x="539110" y="148837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TextBox 4"/>
          <p:cNvSpPr txBox="1"/>
          <p:nvPr/>
        </p:nvSpPr>
        <p:spPr>
          <a:xfrm>
            <a:off x="739477" y="137065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1</a:t>
            </a:r>
          </a:p>
        </p:txBody>
      </p:sp>
      <p:sp>
        <p:nvSpPr>
          <p:cNvPr id="5" name="Freeform 5"/>
          <p:cNvSpPr/>
          <p:nvPr/>
        </p:nvSpPr>
        <p:spPr>
          <a:xfrm>
            <a:off x="539110" y="3205847"/>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739477" y="3088125"/>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2</a:t>
            </a:r>
          </a:p>
        </p:txBody>
      </p:sp>
      <p:sp>
        <p:nvSpPr>
          <p:cNvPr id="7" name="Freeform 7"/>
          <p:cNvSpPr/>
          <p:nvPr/>
        </p:nvSpPr>
        <p:spPr>
          <a:xfrm>
            <a:off x="539110" y="4984278"/>
            <a:ext cx="1511760" cy="1373901"/>
          </a:xfrm>
          <a:custGeom>
            <a:rect l="l" t="t" r="r" b="b"/>
            <a:pathLst>
              <a:path w="1181062" h="1073360">
                <a:moveTo>
                  <a:pt x="0" y="0"/>
                </a:moveTo>
                <a:lnTo>
                  <a:pt x="1046892" y="0"/>
                </a:lnTo>
                <a:quadBezTo>
                  <a:pt x="1181062" y="0"/>
                  <a:pt x="1181062" y="134170"/>
                </a:quadBezTo>
                <a:lnTo>
                  <a:pt x="1181062" y="1073360"/>
                </a:lnTo>
                <a:lnTo>
                  <a:pt x="134170" y="1073360"/>
                </a:lnTo>
                <a:quadBezTo>
                  <a:pt x="0" y="1073360"/>
                  <a:pt x="0" y="939190"/>
                </a:quadBez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TextBox 8"/>
          <p:cNvSpPr txBox="1"/>
          <p:nvPr/>
        </p:nvSpPr>
        <p:spPr>
          <a:xfrm>
            <a:off x="739477" y="4866556"/>
            <a:ext cx="1111026" cy="161544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pPr>
            <a:r>
              <a:rPr lang="en-US" sz="5775" b="1">
                <a:solidFill>
                  <a:srgbClr val="FFFFFF">
                    <a:alpha val="100000"/>
                  </a:srgbClr>
                </a:solidFill>
                <a:latin typeface="Microsoft Yahei"/>
                <a:ea typeface="Microsoft Yahei"/>
                <a:cs typeface="Microsoft Yahei"/>
              </a:rPr>
              <a:t>3</a:t>
            </a:r>
          </a:p>
        </p:txBody>
      </p:sp>
      <p:sp>
        <p:nvSpPr>
          <p:cNvPr id="9" name="TextBox 9"/>
          <p:cNvSpPr txBox="1"/>
          <p:nvPr/>
        </p:nvSpPr>
        <p:spPr>
          <a:xfrm>
            <a:off x="2248535" y="1715158"/>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根据收集到的反馈和建议，对政策草案进行修订和完善，确保政策的科学性、合理性和可行性。</a:t>
            </a:r>
          </a:p>
        </p:txBody>
      </p:sp>
      <p:sp>
        <p:nvSpPr>
          <p:cNvPr id="10" name="TextBox 10"/>
          <p:cNvSpPr txBox="1"/>
          <p:nvPr/>
        </p:nvSpPr>
        <p:spPr>
          <a:xfrm>
            <a:off x="2248535" y="1250513"/>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修订政策草案</a:t>
            </a:r>
          </a:p>
        </p:txBody>
      </p:sp>
      <p:sp>
        <p:nvSpPr>
          <p:cNvPr id="11" name="TextBox 11"/>
          <p:cNvSpPr txBox="1"/>
          <p:nvPr/>
        </p:nvSpPr>
        <p:spPr>
          <a:xfrm>
            <a:off x="2248535" y="3368732"/>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针对修订后的政策，完善实施计划，调整时间表、责任人和资源安排等，以确保政策的顺利执行。</a:t>
            </a:r>
          </a:p>
        </p:txBody>
      </p:sp>
      <p:sp>
        <p:nvSpPr>
          <p:cNvPr id="12" name="TextBox 12"/>
          <p:cNvSpPr txBox="1"/>
          <p:nvPr/>
        </p:nvSpPr>
        <p:spPr>
          <a:xfrm>
            <a:off x="2248535" y="2928472"/>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完善实施计划</a:t>
            </a:r>
          </a:p>
        </p:txBody>
      </p:sp>
      <p:sp>
        <p:nvSpPr>
          <p:cNvPr id="13" name="TextBox 13"/>
          <p:cNvSpPr txBox="1"/>
          <p:nvPr/>
        </p:nvSpPr>
        <p:spPr>
          <a:xfrm>
            <a:off x="2248535" y="5134585"/>
            <a:ext cx="4235703" cy="134112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500">
                <a:solidFill>
                  <a:schemeClr val="dk1">
                    <a:alpha val="100000"/>
                  </a:schemeClr>
                </a:solidFill>
                <a:latin typeface="Microsoft Yahei"/>
                <a:ea typeface="Microsoft Yahei"/>
                <a:cs typeface="Microsoft Yahei"/>
              </a:rPr>
              <a:t>将修订后的政策和实施计划提交给高层管理者或相关决策机构进行审批，获得批准后正式发布并执行。</a:t>
            </a:r>
          </a:p>
        </p:txBody>
      </p:sp>
      <p:sp>
        <p:nvSpPr>
          <p:cNvPr id="14" name="TextBox 14"/>
          <p:cNvSpPr txBox="1"/>
          <p:nvPr/>
        </p:nvSpPr>
        <p:spPr>
          <a:xfrm>
            <a:off x="2248535" y="4694325"/>
            <a:ext cx="4219575" cy="62865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50000"/>
              </a:lnSpc>
            </a:pPr>
            <a:r>
              <a:rPr lang="en-US" sz="1606" b="1">
                <a:solidFill>
                  <a:schemeClr val="accent1">
                    <a:alpha val="100000"/>
                  </a:schemeClr>
                </a:solidFill>
                <a:latin typeface="Microsoft Yahei"/>
                <a:ea typeface="Microsoft Yahei"/>
                <a:cs typeface="Microsoft Yahei"/>
              </a:rPr>
              <a:t>获得批准和发布</a:t>
            </a:r>
          </a:p>
        </p:txBody>
      </p:sp>
      <p:grpSp>
        <p:nvGrpSpPr>
          <p:cNvPr id="15" name="Group 15"/>
          <p:cNvGrpSpPr/>
          <p:nvPr/>
        </p:nvGrpSpPr>
        <p:grpSpPr>
          <a:xfrm>
            <a:off x="454963" y="93878"/>
            <a:ext cx="10641129" cy="914400"/>
            <a:chOff x="454963" y="93878"/>
            <a:chExt cx="10641129" cy="914400"/>
          </a:xfrm>
        </p:grpSpPr>
        <p:sp>
          <p:nvSpPr>
            <p:cNvPr id="16" name="AutoShape 16"/>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TextBox 36"/>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修订和完善政策</a:t>
              </a:r>
            </a:p>
          </p:txBody>
        </p:sp>
      </p:grpSp>
    </p:spTree>
  </p:cSld>
  <p:clrMapOvr>
    <a:masterClrMapping/>
  </p:clrMapOvr>
  <p:transition/>
  <p:timing/>
</p:sld>
</file>

<file path=ppt/slides/slide1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5366422" y="2336597"/>
            <a:ext cx="1457325" cy="47529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5775" b="1">
                <a:solidFill>
                  <a:schemeClr val="accent1">
                    <a:alpha val="100000"/>
                  </a:schemeClr>
                </a:solidFill>
                <a:latin typeface="Microsoft Yahei"/>
                <a:ea typeface="Microsoft Yahei"/>
                <a:cs typeface="Microsoft Yahei"/>
              </a:rPr>
              <a:t>04</a:t>
            </a:r>
          </a:p>
        </p:txBody>
      </p:sp>
      <p:sp>
        <p:nvSpPr>
          <p:cNvPr id="3" name="TextBox 3"/>
          <p:cNvSpPr txBox="1"/>
          <p:nvPr/>
        </p:nvSpPr>
        <p:spPr>
          <a:xfrm>
            <a:off x="3235297" y="3578030"/>
            <a:ext cx="5720486" cy="137281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3825" b="1">
                <a:solidFill>
                  <a:schemeClr val="dk1">
                    <a:alpha val="100000"/>
                  </a:schemeClr>
                </a:solidFill>
                <a:latin typeface="Microsoft Yahei"/>
                <a:ea typeface="Microsoft Yahei"/>
                <a:cs typeface="Microsoft Yahei"/>
              </a:rPr>
              <a:t>关键成功因素与策略</a:t>
            </a:r>
          </a:p>
        </p:txBody>
      </p:sp>
    </p:spTree>
  </p:cSld>
  <p:clrMapOvr>
    <a:masterClrMapping/>
  </p:clrMapOvr>
  <p:transition/>
  <p:timing/>
</p:sld>
</file>

<file path=ppt/slides/slide1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sp>
        <p:nvSpPr>
          <p:cNvPr id="2" name="AutoShape 2"/>
          <p:cNvSpPr/>
          <p:nvPr/>
        </p:nvSpPr>
        <p:spPr>
          <a:xfrm>
            <a:off x="763829" y="1628258"/>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4345" y="2028557"/>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领导层需明确质量管理的重要性，制定并传达公司的质量方针，确保全员理解和执行。</a:t>
            </a:r>
          </a:p>
        </p:txBody>
      </p:sp>
      <p:sp>
        <p:nvSpPr>
          <p:cNvPr id="4" name="TextBox 4"/>
          <p:cNvSpPr txBox="1"/>
          <p:nvPr/>
        </p:nvSpPr>
        <p:spPr>
          <a:xfrm>
            <a:off x="994345" y="1509487"/>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确立质量方针</a:t>
            </a:r>
          </a:p>
        </p:txBody>
      </p:sp>
      <p:pic>
        <p:nvPicPr>
          <p:cNvPr id="5" name="Picture 5"/>
          <p:cNvPicPr>
            <a:picLocks noChangeAspect="1"/>
          </p:cNvPicPr>
          <p:nvPr/>
        </p:nvPicPr>
        <p:blipFill>
          <a:blip r:embed="rId2"/>
          <a:stretch>
            <a:fillRect/>
          </a:stretch>
        </p:blipFill>
        <p:spPr>
          <a:xfrm>
            <a:off x="6096000" y="1153983"/>
            <a:ext cx="5194482" cy="5194482"/>
          </a:xfrm>
          <a:prstGeom prst="ellipse">
            <a:avLst/>
          </a:prstGeom>
        </p:spPr>
      </p:pic>
      <p:sp>
        <p:nvSpPr>
          <p:cNvPr id="6" name="TextBox 6"/>
          <p:cNvSpPr txBox="1"/>
          <p:nvPr/>
        </p:nvSpPr>
        <p:spPr>
          <a:xfrm>
            <a:off x="994345" y="3637901"/>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为质量管理和质量保证活动提供必要的资源，如资金、人员、时间等。</a:t>
            </a:r>
          </a:p>
        </p:txBody>
      </p:sp>
      <p:sp>
        <p:nvSpPr>
          <p:cNvPr id="7" name="TextBox 7"/>
          <p:cNvSpPr txBox="1"/>
          <p:nvPr/>
        </p:nvSpPr>
        <p:spPr>
          <a:xfrm>
            <a:off x="994345" y="3118831"/>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提供资源支持</a:t>
            </a:r>
          </a:p>
        </p:txBody>
      </p:sp>
      <p:sp>
        <p:nvSpPr>
          <p:cNvPr id="8" name="TextBox 8"/>
          <p:cNvSpPr txBox="1"/>
          <p:nvPr/>
        </p:nvSpPr>
        <p:spPr>
          <a:xfrm>
            <a:off x="994345" y="5274339"/>
            <a:ext cx="4394883"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120000"/>
              </a:lnSpc>
            </a:pPr>
            <a:r>
              <a:rPr lang="en-US" sz="1500">
                <a:solidFill>
                  <a:schemeClr val="dk1">
                    <a:alpha val="100000"/>
                  </a:schemeClr>
                </a:solidFill>
                <a:latin typeface="Microsoft Yahei"/>
                <a:ea typeface="Microsoft Yahei"/>
                <a:cs typeface="Microsoft Yahei"/>
              </a:rPr>
              <a:t>领导层应积极参与质量相关的会议、评审等活动，以示对质量工作的重视。</a:t>
            </a:r>
          </a:p>
        </p:txBody>
      </p:sp>
      <p:sp>
        <p:nvSpPr>
          <p:cNvPr id="9" name="TextBox 9"/>
          <p:cNvSpPr txBox="1"/>
          <p:nvPr/>
        </p:nvSpPr>
        <p:spPr>
          <a:xfrm>
            <a:off x="994345" y="4755268"/>
            <a:ext cx="4152900" cy="49530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325" b="1">
                <a:solidFill>
                  <a:schemeClr val="accent1">
                    <a:alpha val="100000"/>
                  </a:schemeClr>
                </a:solidFill>
                <a:latin typeface="Microsoft Yahei"/>
                <a:ea typeface="Microsoft Yahei"/>
                <a:cs typeface="Microsoft Yahei"/>
              </a:rPr>
              <a:t>参与质量活动</a:t>
            </a:r>
          </a:p>
        </p:txBody>
      </p:sp>
      <p:sp>
        <p:nvSpPr>
          <p:cNvPr id="10" name="AutoShape 10"/>
          <p:cNvSpPr/>
          <p:nvPr/>
        </p:nvSpPr>
        <p:spPr>
          <a:xfrm>
            <a:off x="763829" y="3237602"/>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AutoShape 11"/>
          <p:cNvSpPr/>
          <p:nvPr/>
        </p:nvSpPr>
        <p:spPr>
          <a:xfrm>
            <a:off x="763829" y="4874039"/>
            <a:ext cx="230516" cy="230516"/>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2" name="Group 12"/>
          <p:cNvGrpSpPr/>
          <p:nvPr/>
        </p:nvGrpSpPr>
        <p:grpSpPr>
          <a:xfrm>
            <a:off x="454963" y="93878"/>
            <a:ext cx="10641129" cy="914400"/>
            <a:chOff x="454963" y="93878"/>
            <a:chExt cx="10641129" cy="914400"/>
          </a:xfrm>
        </p:grpSpPr>
        <p:sp>
          <p:nvSpPr>
            <p:cNvPr id="13" name="AutoShape 13"/>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TextBox 33"/>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领导层的支持与参与</a:t>
              </a:r>
            </a:p>
          </p:txBody>
        </p:sp>
      </p:grpSp>
    </p:spTree>
  </p:cSld>
  <p:clrMapOvr>
    <a:masterClrMapping/>
  </p:clrMapOvr>
  <p:transition/>
  <p:timing/>
</p:sld>
</file>

<file path=ppt/slides/slide1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https://d.book118.com/776102200240010103</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FFFFFF"/>
      </a:dk1>
      <a:lt1>
        <a:srgbClr val="351E00"/>
      </a:lt1>
      <a:dk2>
        <a:srgbClr val="FFF0DC"/>
      </a:dk2>
      <a:lt2>
        <a:srgbClr val="000000"/>
      </a:lt2>
      <a:accent1>
        <a:srgbClr val="FF960E"/>
      </a:accent1>
      <a:accent2>
        <a:srgbClr val="FF771B"/>
      </a:accent2>
      <a:accent3>
        <a:srgbClr val="C76900"/>
      </a:accent3>
      <a:accent4>
        <a:srgbClr val="FF6E40"/>
      </a:accent4>
      <a:accent5>
        <a:srgbClr val="FF855E"/>
      </a:accent5>
      <a:accent6>
        <a:srgbClr val="FFB69E"/>
      </a:accent6>
      <a:hlink>
        <a:srgbClr val="0000FF"/>
      </a:hlink>
      <a:folHlink>
        <a:srgbClr val="800080"/>
      </a:folHlink>
    </a:clrScheme>
    <a:fontScheme name="Office">
      <a:majorFont>
        <a:latin typeface="Calibri"/>
        <a:ea typeface="Calibri"/>
        <a:cs typeface="Arial"/>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Calibri"/>
        <a:cs typeface="Arial"/>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105</Paragraphs>
  <Slides>18</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18</vt:i4>
      </vt:variant>
    </vt:vector>
  </HeadingPairs>
  <TitlesOfParts>
    <vt:vector baseType="lpstr" size="22">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2024-09-29T09:59:33.689</cp:lastPrinted>
  <dcterms:created xsi:type="dcterms:W3CDTF">2024-09-29T01:59:33Z</dcterms:created>
  <dcterms:modified xsi:type="dcterms:W3CDTF">2024-09-29T01:59:35Z</dcterms:modified>
</cp:coreProperties>
</file>