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6CE9E4C-F3F7-4EBA-A63D-22C4688228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61900FE-4F1B-4E1B-A614-127F7F9221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3CB2A8B-4E74-4E2E-B4F4-66BBBE14E19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086027-7C31-4AED-9FD3-05C14E34B52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C494A6-A326-4B4B-8D4F-25655276CC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2B72F01-4292-4DFC-AE02-3E259186908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539DFA-A067-4913-9587-1190987A17E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4CFFC3-733D-4C69-B866-4F60C0BE1A4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6D64AAA-6F50-4F73-8E1E-091B3080B5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E43260-DDC4-44CE-9B12-76790AC07F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E6E525-678B-4BF9-8731-8A894F3C3D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8.png" /><Relationship Id="rId4" Type="http://schemas.openxmlformats.org/officeDocument/2006/relationships/image" Target="../media/image9.png" /><Relationship Id="rId5" Type="http://schemas.openxmlformats.org/officeDocument/2006/relationships/image" Target="../media/image10.pn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pn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103021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825" b="1">
                <a:solidFill>
                  <a:srgbClr val="020000">
                    <a:alpha val="100000"/>
                  </a:srgbClr>
                </a:solidFill>
                <a:latin typeface="Microsoft Yahei"/>
                <a:ea typeface="Microsoft Yahei"/>
                <a:cs typeface="Microsoft Yahei"/>
              </a:rPr>
              <a:t>后循环缺血眩晕护理查房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引言</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后循环缺血眩晕的病理机制</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护理查房的目的和流程</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护理查房的实施</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护理查房的总结与建议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引言</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后循环缺血眩晕护理查房是针对后循环缺血引起的眩晕症状进行护理评估和讨论的活动。</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后循环缺血是指后脑循环的血管出现缺血或阻塞，导致脑部供血不足，引发眩晕、头痛、恶心、呕吐等症状。</a:t>
            </a:r>
          </a:p>
        </p:txBody>
      </p:sp>
      <p:pic>
        <p:nvPicPr>
          <p:cNvPr id="6" name="Picture 6"/>
          <p:cNvPicPr>
            <a:picLocks noChangeAspect="1"/>
          </p:cNvPicPr>
          <p:nvPr/>
        </p:nvPicPr>
        <p:blipFill>
          <a:blip r:embed="rId2"/>
          <a:srcRect t="31804" b="31804"/>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眩晕护理查房的目的是提高对后循环缺血眩晕的认识，探讨有效的护理措施，提高患者的生活质量。</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主题介绍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眩晕护理的重要性</a:t>
              </a:r>
            </a:p>
          </p:txBody>
        </p:sp>
      </p:grpSp>
      <p:sp>
        <p:nvSpPr>
          <p:cNvPr id="25" name="TextBox 25"/>
          <p:cNvSpPr txBox="1"/>
          <p:nvPr/>
        </p:nvSpPr>
        <p:spPr>
          <a:xfrm>
            <a:off x="2005013"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眩晕是后循环缺血的常见症状，对患者的生活和工作产生严重影响。</a:t>
            </a:r>
          </a:p>
        </p:txBody>
      </p:sp>
      <p:sp>
        <p:nvSpPr>
          <p:cNvPr id="26" name="TextBox 26"/>
          <p:cNvSpPr txBox="1"/>
          <p:nvPr/>
        </p:nvSpPr>
        <p:spPr>
          <a:xfrm>
            <a:off x="5850265"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有效的护理措施能够缓解患者的症状，减轻患者的痛苦，提高生活质量。</a:t>
            </a:r>
          </a:p>
        </p:txBody>
      </p:sp>
      <p:sp>
        <p:nvSpPr>
          <p:cNvPr id="27" name="TextBox 27"/>
          <p:cNvSpPr txBox="1"/>
          <p:nvPr/>
        </p:nvSpPr>
        <p:spPr>
          <a:xfrm>
            <a:off x="9743259" y="2780824"/>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350">
                <a:solidFill>
                  <a:schemeClr val="dk1">
                    <a:alpha val="100000"/>
                  </a:schemeClr>
                </a:solidFill>
                <a:latin typeface="Microsoft Yahei"/>
                <a:ea typeface="Microsoft Yahei"/>
                <a:cs typeface="Microsoft Yahei"/>
              </a:rPr>
              <a:t>定期进行眩晕护理查房，可以及时发现和解决护理中的问题，提高护理效果。</a:t>
            </a:r>
          </a:p>
        </p:txBody>
      </p:sp>
      <p:pic>
        <p:nvPicPr>
          <p:cNvPr id="28" name="Picture 28"/>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29" name="Picture 29"/>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0" name="Picture 30"/>
          <p:cNvPicPr>
            <a:picLocks noChangeAspect="1"/>
          </p:cNvPicPr>
          <p:nvPr/>
        </p:nvPicPr>
        <p:blipFill>
          <a:blip r:embed="rId5">
            <a:alphaModFix amt="71000"/>
          </a:blip>
          <a:stretch>
            <a:fillRect/>
          </a:stretch>
        </p:blipFill>
        <p:spPr>
          <a:xfrm>
            <a:off x="8142758" y="2093595"/>
            <a:ext cx="1561421" cy="2859405"/>
          </a:xfrm>
          <a:prstGeom prst="rect">
            <a:avLst/>
          </a:prstGeom>
        </p:spPr>
      </p:pic>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后循环缺血眩晕的病理机制</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后脑循环包括椎基底动脉系统和大脑后动脉系统，主要供应脑干、小脑、丘脑、枕叶等部位的血液。</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后循环缺血的原因包括动脉粥样硬化、栓塞、痉挛等，其中动脉粥样硬化是最常见的原因。</a:t>
            </a:r>
          </a:p>
        </p:txBody>
      </p:sp>
      <p:pic>
        <p:nvPicPr>
          <p:cNvPr id="7" name="Picture 7"/>
          <p:cNvPicPr>
            <a:picLocks noChangeAspect="1"/>
          </p:cNvPicPr>
          <p:nvPr/>
        </p:nvPicPr>
        <p:blipFill>
          <a:blip r:embed="rId2"/>
          <a:srcRect t="8771" b="8771"/>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3562" r="356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8771" b="8771"/>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后循环缺血是指后脑循环的血管由于各种原因导致供血不足，引起脑组织缺血、缺氧的一种病理状态。</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后循环缺血的定义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2500" r="12500"/>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269" r="269"/>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眩晕是人体对空间定位和平衡感觉的障碍，表现为自身或外界物体的运动性幻觉。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眩晕的发生与前庭系统、视觉系统和本体感觉系统的功能障碍有关。</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前庭系统是维持平衡和空间定位的主要器官，当其受到刺激或损伤时，会引起眩晕、恶心、呕吐等症状。</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眩晕的病理机制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后循环缺血与眩晕的关系</a:t>
              </a:r>
            </a:p>
          </p:txBody>
        </p:sp>
      </p:grpSp>
      <p:sp>
        <p:nvSpPr>
          <p:cNvPr id="25" name="TextBox 25"/>
          <p:cNvSpPr txBox="1"/>
          <p:nvPr/>
        </p:nvSpPr>
        <p:spPr>
          <a:xfrm>
            <a:off x="454963" y="115676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后循环缺血时，由于血管狭窄或阻塞导致脑组织缺血、缺氧，进而影响前庭神经核的正常功能，引发眩晕。</a:t>
            </a:r>
          </a:p>
        </p:txBody>
      </p:sp>
      <p:sp>
        <p:nvSpPr>
          <p:cNvPr id="26" name="TextBox 26"/>
          <p:cNvSpPr txBox="1"/>
          <p:nvPr/>
        </p:nvSpPr>
        <p:spPr>
          <a:xfrm>
            <a:off x="4153723" y="4220054"/>
            <a:ext cx="7520622" cy="19465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眩晕是后循环缺血的常见症状之一，通常还伴有其他神经系统症状，如头痛、恶心、呕吐、复视、构音障碍等。</a:t>
            </a:r>
          </a:p>
        </p:txBody>
      </p:sp>
      <p:pic>
        <p:nvPicPr>
          <p:cNvPr id="27" name="Picture 27"/>
          <p:cNvPicPr>
            <a:picLocks noChangeAspect="1"/>
          </p:cNvPicPr>
          <p:nvPr/>
        </p:nvPicPr>
        <p:blipFill>
          <a:blip r:embed="rId2"/>
          <a:stretch>
            <a:fillRect/>
          </a:stretch>
        </p:blipFill>
        <p:spPr>
          <a:xfrm>
            <a:off x="0" y="0"/>
            <a:ext cx="14798029" cy="6858000"/>
          </a:xfrm>
          <a:prstGeom prst="rect">
            <a:avLst/>
          </a:prstGeom>
        </p:spPr>
      </p:pic>
      <p:pic>
        <p:nvPicPr>
          <p:cNvPr id="28" name="Picture 28"/>
          <p:cNvPicPr>
            <a:picLocks noChangeAspect="1"/>
          </p:cNvPicPr>
          <p:nvPr/>
        </p:nvPicPr>
        <p:blipFill>
          <a:blip r:embed="rId3"/>
          <a:srcRect t="1929" b="1929"/>
          <a:stretch>
            <a:fillRect/>
          </a:stretch>
        </p:blipFill>
        <p:spPr>
          <a:xfrm>
            <a:off x="9048606" y="874695"/>
            <a:ext cx="2745886" cy="2639930"/>
          </a:xfrm>
          <a:prstGeom prst="ellipse">
            <a:avLst/>
          </a:prstGeom>
        </p:spPr>
      </p:pic>
      <p:pic>
        <p:nvPicPr>
          <p:cNvPr id="29" name="Picture 29"/>
          <p:cNvPicPr>
            <a:picLocks noChangeAspect="1"/>
          </p:cNvPicPr>
          <p:nvPr/>
        </p:nvPicPr>
        <p:blipFill>
          <a:blip r:embed="rId4"/>
          <a:srcRect t="5420" b="5420"/>
          <a:stretch>
            <a:fillRect/>
          </a:stretch>
        </p:blipFill>
        <p:spPr>
          <a:xfrm>
            <a:off x="293665" y="3514624"/>
            <a:ext cx="2857500" cy="2857500"/>
          </a:xfrm>
          <a:prstGeom prst="ellipse">
            <a:avLst/>
          </a:prstGeom>
        </p:spPr>
      </p:pic>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护理查房的目的和流程</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护理查房的目的</a:t>
              </a:r>
            </a:p>
          </p:txBody>
        </p:sp>
      </p:grpSp>
      <p:sp>
        <p:nvSpPr>
          <p:cNvPr id="24" name="Freeform 24"/>
          <p:cNvSpPr/>
          <p:nvPr/>
        </p:nvSpPr>
        <p:spPr>
          <a:xfrm>
            <a:off x="3652304" y="1008278"/>
            <a:ext cx="4886325" cy="4876800"/>
          </a:xfrm>
          <a:custGeom>
            <a:rect l="l" t="t" r="r" b="b"/>
            <a:pathLst>
              <a:path w="3078" h="3072">
                <a:moveTo>
                  <a:pt x="1464" y="3072"/>
                </a:moveTo>
                <a:lnTo>
                  <a:pt x="0" y="1462"/>
                </a:lnTo>
                <a:lnTo>
                  <a:pt x="1613" y="0"/>
                </a:lnTo>
                <a:lnTo>
                  <a:pt x="3078" y="1605"/>
                </a:lnTo>
                <a:lnTo>
                  <a:pt x="1464" y="3072"/>
                </a:lnTo>
                <a:close/>
              </a:path>
            </a:pathLst>
          </a:custGeom>
          <a:noFill/>
          <a:ln w="12668">
            <a:solidFill>
              <a:srgbClr val="EE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718979" y="1067015"/>
            <a:ext cx="4751387" cy="4749801"/>
          </a:xfrm>
          <a:custGeom>
            <a:rect l="l" t="t" r="r" b="b"/>
            <a:pathLst>
              <a:path w="2993" h="2992">
                <a:moveTo>
                  <a:pt x="1385" y="2992"/>
                </a:moveTo>
                <a:lnTo>
                  <a:pt x="0" y="1388"/>
                </a:lnTo>
                <a:lnTo>
                  <a:pt x="1603" y="0"/>
                </a:lnTo>
                <a:lnTo>
                  <a:pt x="2993" y="1605"/>
                </a:lnTo>
                <a:lnTo>
                  <a:pt x="1385" y="2992"/>
                </a:lnTo>
                <a:close/>
              </a:path>
            </a:pathLst>
          </a:custGeom>
          <a:noFill/>
          <a:ln w="12668">
            <a:solidFill>
              <a:srgbClr val="EDECE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779304" y="1133690"/>
            <a:ext cx="4632325" cy="4616451"/>
          </a:xfrm>
          <a:custGeom>
            <a:rect l="l" t="t" r="r" b="b"/>
            <a:pathLst>
              <a:path w="2918" h="2908">
                <a:moveTo>
                  <a:pt x="1310" y="2908"/>
                </a:moveTo>
                <a:lnTo>
                  <a:pt x="0" y="1309"/>
                </a:lnTo>
                <a:lnTo>
                  <a:pt x="1602" y="0"/>
                </a:lnTo>
                <a:lnTo>
                  <a:pt x="2918" y="1600"/>
                </a:lnTo>
                <a:lnTo>
                  <a:pt x="1310" y="2908"/>
                </a:lnTo>
                <a:close/>
              </a:path>
            </a:pathLst>
          </a:custGeom>
          <a:noFill/>
          <a:ln w="12668">
            <a:solidFill>
              <a:srgbClr val="ECECE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3845979" y="1201953"/>
            <a:ext cx="4498975" cy="4489450"/>
          </a:xfrm>
          <a:custGeom>
            <a:rect l="l" t="t" r="r" b="b"/>
            <a:pathLst>
              <a:path w="2834" h="2828">
                <a:moveTo>
                  <a:pt x="1236" y="2828"/>
                </a:moveTo>
                <a:lnTo>
                  <a:pt x="0" y="1228"/>
                </a:lnTo>
                <a:lnTo>
                  <a:pt x="1597" y="0"/>
                </a:lnTo>
                <a:lnTo>
                  <a:pt x="2834" y="1594"/>
                </a:lnTo>
                <a:lnTo>
                  <a:pt x="1236" y="2828"/>
                </a:lnTo>
                <a:close/>
              </a:path>
            </a:pathLst>
          </a:custGeom>
          <a:noFill/>
          <a:ln w="12668">
            <a:solidFill>
              <a:srgbClr val="EBEB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912654" y="1260690"/>
            <a:ext cx="4364037" cy="4362451"/>
          </a:xfrm>
          <a:custGeom>
            <a:rect l="l" t="t" r="r" b="b"/>
            <a:pathLst>
              <a:path w="2749" h="2748">
                <a:moveTo>
                  <a:pt x="1157" y="2748"/>
                </a:moveTo>
                <a:lnTo>
                  <a:pt x="0" y="1160"/>
                </a:lnTo>
                <a:lnTo>
                  <a:pt x="1592" y="0"/>
                </a:lnTo>
                <a:lnTo>
                  <a:pt x="2749" y="1594"/>
                </a:lnTo>
                <a:lnTo>
                  <a:pt x="1157" y="2748"/>
                </a:lnTo>
                <a:close/>
              </a:path>
            </a:pathLst>
          </a:custGeom>
          <a:noFill/>
          <a:ln w="12668">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3972979" y="1327366"/>
            <a:ext cx="4237037" cy="4229100"/>
          </a:xfrm>
          <a:custGeom>
            <a:rect l="l" t="t" r="r" b="b"/>
            <a:pathLst>
              <a:path w="2669" h="2664">
                <a:moveTo>
                  <a:pt x="1082" y="2664"/>
                </a:moveTo>
                <a:lnTo>
                  <a:pt x="0" y="1081"/>
                </a:lnTo>
                <a:lnTo>
                  <a:pt x="1591" y="0"/>
                </a:lnTo>
                <a:lnTo>
                  <a:pt x="2669" y="1589"/>
                </a:lnTo>
                <a:lnTo>
                  <a:pt x="1082" y="2664"/>
                </a:lnTo>
                <a:close/>
              </a:path>
            </a:pathLst>
          </a:custGeom>
          <a:no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039654" y="1395628"/>
            <a:ext cx="4110037" cy="4102100"/>
          </a:xfrm>
          <a:custGeom>
            <a:rect l="l" t="t" r="r" b="b"/>
            <a:pathLst>
              <a:path w="2589" h="2584">
                <a:moveTo>
                  <a:pt x="1003" y="2584"/>
                </a:moveTo>
                <a:lnTo>
                  <a:pt x="0" y="1001"/>
                </a:lnTo>
                <a:lnTo>
                  <a:pt x="1587" y="0"/>
                </a:lnTo>
                <a:lnTo>
                  <a:pt x="2589" y="1583"/>
                </a:lnTo>
                <a:lnTo>
                  <a:pt x="1003" y="2584"/>
                </a:lnTo>
                <a:close/>
              </a:path>
            </a:pathLst>
          </a:custGeom>
          <a:noFill/>
          <a:ln w="12668">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106329" y="1462303"/>
            <a:ext cx="3976687" cy="3968750"/>
          </a:xfrm>
          <a:custGeom>
            <a:rect l="l" t="t" r="r" b="b"/>
            <a:pathLst>
              <a:path w="2505" h="2500">
                <a:moveTo>
                  <a:pt x="924" y="2500"/>
                </a:moveTo>
                <a:lnTo>
                  <a:pt x="0" y="921"/>
                </a:lnTo>
                <a:lnTo>
                  <a:pt x="1582" y="0"/>
                </a:lnTo>
                <a:lnTo>
                  <a:pt x="2505" y="1573"/>
                </a:lnTo>
                <a:lnTo>
                  <a:pt x="924" y="2500"/>
                </a:lnTo>
                <a:close/>
              </a:path>
            </a:pathLst>
          </a:custGeom>
          <a:noFill/>
          <a:ln w="12668">
            <a:solidFill>
              <a:srgbClr val="E8E7E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166654" y="1521041"/>
            <a:ext cx="3849687" cy="3841750"/>
          </a:xfrm>
          <a:custGeom>
            <a:rect l="l" t="t" r="r" b="b"/>
            <a:pathLst>
              <a:path w="2425" h="2420">
                <a:moveTo>
                  <a:pt x="849" y="2420"/>
                </a:moveTo>
                <a:lnTo>
                  <a:pt x="0" y="847"/>
                </a:lnTo>
                <a:lnTo>
                  <a:pt x="1576" y="0"/>
                </a:lnTo>
                <a:lnTo>
                  <a:pt x="2425" y="1573"/>
                </a:lnTo>
                <a:lnTo>
                  <a:pt x="849" y="2420"/>
                </a:lnTo>
                <a:close/>
              </a:path>
            </a:pathLst>
          </a:custGeom>
          <a:noFill/>
          <a:ln w="12668">
            <a:solidFill>
              <a:srgbClr val="E7E6E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233329" y="1587716"/>
            <a:ext cx="3722687" cy="3716337"/>
          </a:xfrm>
          <a:custGeom>
            <a:rect l="l" t="t" r="r" b="b"/>
            <a:pathLst>
              <a:path w="2345" h="2341">
                <a:moveTo>
                  <a:pt x="769" y="2341"/>
                </a:moveTo>
                <a:lnTo>
                  <a:pt x="0" y="768"/>
                </a:lnTo>
                <a:lnTo>
                  <a:pt x="1571" y="0"/>
                </a:lnTo>
                <a:lnTo>
                  <a:pt x="2345" y="1568"/>
                </a:lnTo>
                <a:lnTo>
                  <a:pt x="769" y="2341"/>
                </a:lnTo>
                <a:close/>
              </a:path>
            </a:pathLst>
          </a:custGeom>
          <a:noFill/>
          <a:ln w="12668">
            <a:solidFill>
              <a:srgbClr val="E6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01591" y="1655978"/>
            <a:ext cx="3587750" cy="3581400"/>
          </a:xfrm>
          <a:custGeom>
            <a:rect l="l" t="t" r="r" b="b"/>
            <a:pathLst>
              <a:path w="2260" h="2256">
                <a:moveTo>
                  <a:pt x="695" y="2256"/>
                </a:moveTo>
                <a:lnTo>
                  <a:pt x="0" y="688"/>
                </a:lnTo>
                <a:lnTo>
                  <a:pt x="1565" y="0"/>
                </a:lnTo>
                <a:lnTo>
                  <a:pt x="2260" y="1562"/>
                </a:lnTo>
                <a:lnTo>
                  <a:pt x="695" y="2256"/>
                </a:lnTo>
                <a:close/>
              </a:path>
            </a:pathLst>
          </a:custGeom>
          <a:noFill/>
          <a:ln w="12668">
            <a:solidFill>
              <a:srgbClr val="E5E5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360329" y="1714716"/>
            <a:ext cx="3462337" cy="3454400"/>
          </a:xfrm>
          <a:custGeom>
            <a:rect l="l" t="t" r="r" b="b"/>
            <a:pathLst>
              <a:path w="2181" h="2176">
                <a:moveTo>
                  <a:pt x="621" y="2176"/>
                </a:moveTo>
                <a:lnTo>
                  <a:pt x="0" y="619"/>
                </a:lnTo>
                <a:lnTo>
                  <a:pt x="1565" y="0"/>
                </a:lnTo>
                <a:lnTo>
                  <a:pt x="2181" y="1562"/>
                </a:lnTo>
                <a:lnTo>
                  <a:pt x="621" y="2176"/>
                </a:lnTo>
                <a:close/>
              </a:path>
            </a:pathLst>
          </a:custGeom>
          <a:no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27004" y="1781391"/>
            <a:ext cx="3335337" cy="3328987"/>
          </a:xfrm>
          <a:custGeom>
            <a:rect l="l" t="t" r="r" b="b"/>
            <a:pathLst>
              <a:path w="2101" h="2097">
                <a:moveTo>
                  <a:pt x="541" y="2097"/>
                </a:moveTo>
                <a:lnTo>
                  <a:pt x="0" y="540"/>
                </a:lnTo>
                <a:lnTo>
                  <a:pt x="1560" y="0"/>
                </a:lnTo>
                <a:lnTo>
                  <a:pt x="2101" y="1557"/>
                </a:lnTo>
                <a:lnTo>
                  <a:pt x="541" y="2097"/>
                </a:lnTo>
                <a:close/>
              </a:path>
            </a:pathLst>
          </a:custGeom>
          <a:noFill/>
          <a:ln w="12668">
            <a:solidFill>
              <a:srgbClr val="E3E3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495266" y="1849653"/>
            <a:ext cx="3200400" cy="3194050"/>
          </a:xfrm>
          <a:custGeom>
            <a:rect l="l" t="t" r="r" b="b"/>
            <a:pathLst>
              <a:path w="2015" h="2011">
                <a:moveTo>
                  <a:pt x="461" y="2012"/>
                </a:moveTo>
                <a:lnTo>
                  <a:pt x="0" y="460"/>
                </a:lnTo>
                <a:lnTo>
                  <a:pt x="1554" y="0"/>
                </a:lnTo>
                <a:lnTo>
                  <a:pt x="2016" y="1551"/>
                </a:lnTo>
                <a:lnTo>
                  <a:pt x="461" y="2012"/>
                </a:lnTo>
                <a:close/>
              </a:path>
            </a:pathLst>
          </a:custGeom>
          <a:noFill/>
          <a:ln w="12668">
            <a:solidFill>
              <a:srgbClr val="E2E2E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54004" y="1908391"/>
            <a:ext cx="3073400" cy="3068637"/>
          </a:xfrm>
          <a:custGeom>
            <a:rect l="l" t="t" r="r" b="b"/>
            <a:pathLst>
              <a:path w="1935" h="1933">
                <a:moveTo>
                  <a:pt x="387" y="1933"/>
                </a:moveTo>
                <a:lnTo>
                  <a:pt x="0" y="386"/>
                </a:lnTo>
                <a:lnTo>
                  <a:pt x="1554" y="0"/>
                </a:lnTo>
                <a:lnTo>
                  <a:pt x="1936" y="1546"/>
                </a:lnTo>
                <a:lnTo>
                  <a:pt x="387" y="1933"/>
                </a:lnTo>
                <a:close/>
              </a:path>
            </a:pathLst>
          </a:custGeom>
          <a:noFill/>
          <a:ln w="12668">
            <a:solidFill>
              <a:srgbClr val="E1E1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0679" y="1975066"/>
            <a:ext cx="2947987" cy="2933700"/>
          </a:xfrm>
          <a:custGeom>
            <a:rect l="l" t="t" r="r" b="b"/>
            <a:pathLst>
              <a:path w="1857" h="1848">
                <a:moveTo>
                  <a:pt x="308" y="1848"/>
                </a:moveTo>
                <a:lnTo>
                  <a:pt x="0" y="307"/>
                </a:lnTo>
                <a:lnTo>
                  <a:pt x="1544" y="0"/>
                </a:lnTo>
                <a:lnTo>
                  <a:pt x="1857" y="1541"/>
                </a:lnTo>
                <a:lnTo>
                  <a:pt x="308" y="1848"/>
                </a:lnTo>
                <a:close/>
              </a:path>
            </a:pathLst>
          </a:custGeom>
          <a:noFill/>
          <a:ln w="12668">
            <a:solidFill>
              <a:srgbClr val="E1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4688941" y="2041741"/>
            <a:ext cx="2813050" cy="2808287"/>
          </a:xfrm>
          <a:custGeom>
            <a:rect l="l" t="t" r="r" b="b"/>
            <a:pathLst>
              <a:path w="1771" h="1769">
                <a:moveTo>
                  <a:pt x="228" y="1769"/>
                </a:moveTo>
                <a:lnTo>
                  <a:pt x="0" y="228"/>
                </a:lnTo>
                <a:lnTo>
                  <a:pt x="1538" y="0"/>
                </a:lnTo>
                <a:lnTo>
                  <a:pt x="1772" y="1536"/>
                </a:lnTo>
                <a:lnTo>
                  <a:pt x="228" y="1769"/>
                </a:lnTo>
                <a:close/>
              </a:path>
            </a:pathLst>
          </a:custGeom>
          <a:noFill/>
          <a:ln w="12668">
            <a:solidFill>
              <a:srgbClr val="E0DF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4755616" y="2100478"/>
            <a:ext cx="2678113" cy="2682875"/>
          </a:xfrm>
          <a:custGeom>
            <a:rect l="l" t="t" r="r" b="b"/>
            <a:pathLst>
              <a:path w="1687" h="1690">
                <a:moveTo>
                  <a:pt x="154" y="1690"/>
                </a:moveTo>
                <a:lnTo>
                  <a:pt x="0" y="154"/>
                </a:lnTo>
                <a:lnTo>
                  <a:pt x="1534" y="0"/>
                </a:lnTo>
                <a:lnTo>
                  <a:pt x="1687" y="1536"/>
                </a:lnTo>
                <a:lnTo>
                  <a:pt x="154" y="1690"/>
                </a:lnTo>
                <a:close/>
              </a:path>
            </a:pathLst>
          </a:custGeom>
          <a:noFill/>
          <a:ln w="12668">
            <a:solidFill>
              <a:srgbClr val="DF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4814354" y="2168741"/>
            <a:ext cx="2560637" cy="2546350"/>
          </a:xfrm>
          <a:custGeom>
            <a:rect l="l" t="t" r="r" b="b"/>
            <a:pathLst>
              <a:path w="1613" h="1604">
                <a:moveTo>
                  <a:pt x="80" y="1604"/>
                </a:moveTo>
                <a:lnTo>
                  <a:pt x="0" y="79"/>
                </a:lnTo>
                <a:lnTo>
                  <a:pt x="1534" y="0"/>
                </a:lnTo>
                <a:lnTo>
                  <a:pt x="1613" y="1530"/>
                </a:lnTo>
                <a:lnTo>
                  <a:pt x="80" y="1604"/>
                </a:lnTo>
                <a:close/>
              </a:path>
            </a:pathLst>
          </a:custGeom>
          <a:solidFill>
            <a:srgbClr val="04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rcRect l="11788" r="11788"/>
          <a:stretch>
            <a:fillRect/>
          </a:stretch>
        </p:blipFill>
        <p:spPr>
          <a:xfrm>
            <a:off x="4901338" y="2257609"/>
            <a:ext cx="2386669" cy="2355913"/>
          </a:xfrm>
          <a:prstGeom prst="rect">
            <a:avLst/>
          </a:prstGeom>
          <a:ln w="12668"/>
        </p:spPr>
      </p:pic>
      <p:sp>
        <p:nvSpPr>
          <p:cNvPr id="44" name="TextBox 44"/>
          <p:cNvSpPr txBox="1"/>
          <p:nvPr/>
        </p:nvSpPr>
        <p:spPr>
          <a:xfrm>
            <a:off x="653186" y="142854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评估患者病情</a:t>
            </a:r>
          </a:p>
        </p:txBody>
      </p:sp>
      <p:sp>
        <p:nvSpPr>
          <p:cNvPr id="45" name="TextBox 45"/>
          <p:cNvSpPr txBox="1"/>
          <p:nvPr/>
        </p:nvSpPr>
        <p:spPr>
          <a:xfrm>
            <a:off x="885016" y="1781107"/>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通过护理查房，全面了解患者的病情状况，包括眩晕程度、伴随症状、认知能力等。</a:t>
            </a:r>
          </a:p>
        </p:txBody>
      </p:sp>
      <p:sp>
        <p:nvSpPr>
          <p:cNvPr id="46" name="TextBox 46"/>
          <p:cNvSpPr txBox="1"/>
          <p:nvPr/>
        </p:nvSpPr>
        <p:spPr>
          <a:xfrm>
            <a:off x="653186" y="3877672"/>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提升护士专业水平</a:t>
            </a:r>
          </a:p>
        </p:txBody>
      </p:sp>
      <p:sp>
        <p:nvSpPr>
          <p:cNvPr id="47" name="TextBox 47"/>
          <p:cNvSpPr txBox="1"/>
          <p:nvPr/>
        </p:nvSpPr>
        <p:spPr>
          <a:xfrm>
            <a:off x="885016" y="4230233"/>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通过护理查房，使护士能够不断学习和掌握新的护理知识和技能，提高专业素养。</a:t>
            </a:r>
          </a:p>
        </p:txBody>
      </p:sp>
      <p:sp>
        <p:nvSpPr>
          <p:cNvPr id="48" name="TextBox 48"/>
          <p:cNvSpPr txBox="1"/>
          <p:nvPr/>
        </p:nvSpPr>
        <p:spPr>
          <a:xfrm>
            <a:off x="8276691" y="1360283"/>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提高护理质量</a:t>
            </a:r>
          </a:p>
        </p:txBody>
      </p:sp>
      <p:sp>
        <p:nvSpPr>
          <p:cNvPr id="49" name="TextBox 49"/>
          <p:cNvSpPr txBox="1"/>
          <p:nvPr/>
        </p:nvSpPr>
        <p:spPr>
          <a:xfrm>
            <a:off x="8508521" y="1712845"/>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通过查房过程中对护理措施的评估和反馈，不断优化护理方案，提高护理效果。</a:t>
            </a:r>
          </a:p>
        </p:txBody>
      </p:sp>
      <p:sp>
        <p:nvSpPr>
          <p:cNvPr id="50" name="TextBox 50"/>
          <p:cNvSpPr txBox="1"/>
          <p:nvPr/>
        </p:nvSpPr>
        <p:spPr>
          <a:xfrm>
            <a:off x="8276691" y="380941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chemeClr val="accent1">
                    <a:alpha val="100000"/>
                  </a:schemeClr>
                </a:solidFill>
                <a:latin typeface="Microsoft Yahei"/>
                <a:ea typeface="Microsoft Yahei"/>
                <a:cs typeface="Microsoft Yahei"/>
              </a:rPr>
              <a:t>促进医护沟通</a:t>
            </a:r>
          </a:p>
        </p:txBody>
      </p:sp>
      <p:sp>
        <p:nvSpPr>
          <p:cNvPr id="51" name="TextBox 51"/>
          <p:cNvSpPr txBox="1"/>
          <p:nvPr/>
        </p:nvSpPr>
        <p:spPr>
          <a:xfrm>
            <a:off x="8508521" y="4161971"/>
            <a:ext cx="2931336"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查房为医护人员提供了一个交流平台，有助于加强医护之间的沟通与协作。</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https://d.book118.com/776103021013010104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2024-09-29T15:10:41.151</cp:lastPrinted>
  <dcterms:created xsi:type="dcterms:W3CDTF">2024-09-29T07:10:41Z</dcterms:created>
  <dcterms:modified xsi:type="dcterms:W3CDTF">2024-09-29T07:10:43Z</dcterms:modified>
</cp:coreProperties>
</file>