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C5F3D-0ABE-4BE7-8D6D-A469B34A8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0E5C03-BC7A-4729-9038-EA3698437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CEEFF9-BA58-4FE1-922E-38809B711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0E0E90-B862-4BD0-97E0-59D5858B4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17429B-FCA0-4204-9B79-A633772A4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9CEDF1-46EF-49FB-8ECC-E67CA462A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449C00-5156-427F-9F11-11CF07574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F0A7F8-806E-4D0A-A87F-C1022ED5C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47A802-EA0E-4CD0-8806-0F2722BFC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B50FD2-6A02-43C3-9892-BC5D072D6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1C2371-0097-4D41-8D51-13664F705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797928"/>
            <a:ext cx="12192000" cy="30600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244569" y="3241423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255245" y="2277929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FF000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solidFill>
            <a:schemeClr val="accent1"/>
          </a:soli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93629" y="2206220"/>
            <a:ext cx="623510" cy="653096"/>
            <a:chOff x="234950" y="2943226"/>
            <a:chExt cx="1344613" cy="1320800"/>
          </a:xfrm>
          <a:solidFill>
            <a:schemeClr val="accent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33041" y="173352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8">
            <a:extLst>
              <a:ext uri="{FF2B5EF4-FFF2-40B4-BE49-F238E27FC236}">
                <a16:creationId xmlns:a16="http://schemas.microsoft.com/office/drawing/2014/main" id="{9DD5C14E-FFB7-2586-FD39-9D83112B2F3E}"/>
              </a:ext>
            </a:extLst>
          </p:cNvPr>
          <p:cNvGrpSpPr/>
          <p:nvPr/>
        </p:nvGrpSpPr>
        <p:grpSpPr>
          <a:xfrm>
            <a:off x="405801" y="1951388"/>
            <a:ext cx="3566760" cy="3618981"/>
            <a:chOff x="4740390" y="5946187"/>
            <a:chExt cx="305647" cy="305644"/>
          </a:xfrm>
        </p:grpSpPr>
        <p:grpSp>
          <p:nvGrpSpPr>
            <p:cNvPr id="15" name="组合 49">
              <a:extLst>
                <a:ext uri="{FF2B5EF4-FFF2-40B4-BE49-F238E27FC236}">
                  <a16:creationId xmlns:a16="http://schemas.microsoft.com/office/drawing/2014/main" id="{AE887321-E913-9410-3975-BA842A34D199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7" name="椭圆 51">
                <a:extLst>
                  <a:ext uri="{FF2B5EF4-FFF2-40B4-BE49-F238E27FC236}">
                    <a16:creationId xmlns:a16="http://schemas.microsoft.com/office/drawing/2014/main" id="{1EE8084E-5547-944A-BAC7-ECDE18631393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52">
                <a:extLst>
                  <a:ext uri="{FF2B5EF4-FFF2-40B4-BE49-F238E27FC236}">
                    <a16:creationId xmlns:a16="http://schemas.microsoft.com/office/drawing/2014/main" id="{539AA9EF-2E16-F3AC-9A5A-C937922C1DE6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9C59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57DA2219-A256-F0DB-1DDC-FF7F9A4884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57257" y="172375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113593"/>
            <a:ext cx="5040000" cy="634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1944547"/>
            <a:ext cx="5040000" cy="44688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113593"/>
            <a:ext cx="5040000" cy="634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1944547"/>
            <a:ext cx="5040000" cy="44688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57257" y="172375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113593"/>
            <a:ext cx="5040000" cy="634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1944547"/>
            <a:ext cx="5040000" cy="44688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113593"/>
            <a:ext cx="5040000" cy="634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1944547"/>
            <a:ext cx="5040000" cy="44688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310331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15839" y="164044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1115" y="1089696"/>
            <a:ext cx="6196382" cy="521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736569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081115" y="3944401"/>
            <a:ext cx="6235434" cy="521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" name="组合 43">
            <a:extLst>
              <a:ext uri="{FF2B5EF4-FFF2-40B4-BE49-F238E27FC236}">
                <a16:creationId xmlns:a16="http://schemas.microsoft.com/office/drawing/2014/main" id="{253693F1-8005-445B-6210-980EDEA4A4C1}"/>
              </a:ext>
            </a:extLst>
          </p:cNvPr>
          <p:cNvGrpSpPr/>
          <p:nvPr/>
        </p:nvGrpSpPr>
        <p:grpSpPr>
          <a:xfrm>
            <a:off x="7944419" y="1810135"/>
            <a:ext cx="3582151" cy="3688492"/>
            <a:chOff x="4299766" y="5946187"/>
            <a:chExt cx="305647" cy="305644"/>
          </a:xfrm>
        </p:grpSpPr>
        <p:grpSp>
          <p:nvGrpSpPr>
            <p:cNvPr id="19" name="组合 44">
              <a:extLst>
                <a:ext uri="{FF2B5EF4-FFF2-40B4-BE49-F238E27FC236}">
                  <a16:creationId xmlns:a16="http://schemas.microsoft.com/office/drawing/2014/main" id="{06B2FFA6-F007-E05C-BBB1-82C88224190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21" name="椭圆 46">
                <a:extLst>
                  <a:ext uri="{FF2B5EF4-FFF2-40B4-BE49-F238E27FC236}">
                    <a16:creationId xmlns:a16="http://schemas.microsoft.com/office/drawing/2014/main" id="{74470EFC-14AB-CC25-64B9-6C39C624BAC1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椭圆 47">
                <a:extLst>
                  <a:ext uri="{FF2B5EF4-FFF2-40B4-BE49-F238E27FC236}">
                    <a16:creationId xmlns:a16="http://schemas.microsoft.com/office/drawing/2014/main" id="{80E8596B-E2EA-E742-6486-BBC256A8A456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9C59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0" name="Freeform 45">
              <a:extLst>
                <a:ext uri="{FF2B5EF4-FFF2-40B4-BE49-F238E27FC236}">
                  <a16:creationId xmlns:a16="http://schemas.microsoft.com/office/drawing/2014/main" id="{DAC297BA-799A-6B00-A055-6BFD5FE1EB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52730" y="152602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C00000"/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solidFill>
                <a:srgbClr val="FF0000"/>
              </a:solidFill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C00000"/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22556" y="142380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chemeClr val="tx2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chemeClr val="tx2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7" name="组合 38">
            <a:extLst>
              <a:ext uri="{FF2B5EF4-FFF2-40B4-BE49-F238E27FC236}">
                <a16:creationId xmlns:a16="http://schemas.microsoft.com/office/drawing/2014/main" id="{75E6C4AD-3C77-CABB-C318-7F9838DEC54F}"/>
              </a:ext>
            </a:extLst>
          </p:cNvPr>
          <p:cNvGrpSpPr/>
          <p:nvPr/>
        </p:nvGrpSpPr>
        <p:grpSpPr>
          <a:xfrm>
            <a:off x="8028589" y="1976368"/>
            <a:ext cx="3582151" cy="3780722"/>
            <a:chOff x="5638883" y="5946187"/>
            <a:chExt cx="305647" cy="305644"/>
          </a:xfrm>
        </p:grpSpPr>
        <p:grpSp>
          <p:nvGrpSpPr>
            <p:cNvPr id="32" name="组合 39">
              <a:extLst>
                <a:ext uri="{FF2B5EF4-FFF2-40B4-BE49-F238E27FC236}">
                  <a16:creationId xmlns:a16="http://schemas.microsoft.com/office/drawing/2014/main" id="{6B807BF9-EF66-6912-C57F-50A96569D435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34" name="椭圆 41">
                <a:extLst>
                  <a:ext uri="{FF2B5EF4-FFF2-40B4-BE49-F238E27FC236}">
                    <a16:creationId xmlns:a16="http://schemas.microsoft.com/office/drawing/2014/main" id="{9CCECBE9-C763-61B7-8AD3-2689040061D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椭圆 42">
                <a:extLst>
                  <a:ext uri="{FF2B5EF4-FFF2-40B4-BE49-F238E27FC236}">
                    <a16:creationId xmlns:a16="http://schemas.microsoft.com/office/drawing/2014/main" id="{C722603E-5771-770B-3E40-E94C4487C43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9C59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7DF9A286-E7C7-E54C-8789-C20E6E282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34107" y="137650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113593"/>
            <a:ext cx="5040000" cy="634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1944547"/>
            <a:ext cx="5040000" cy="44688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113593"/>
            <a:ext cx="5040000" cy="634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1944547"/>
            <a:ext cx="5040000" cy="44688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968837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092441" y="147861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54">
            <a:extLst>
              <a:ext uri="{FF2B5EF4-FFF2-40B4-BE49-F238E27FC236}">
                <a16:creationId xmlns:a16="http://schemas.microsoft.com/office/drawing/2014/main" id="{151F8F60-E95A-D2A8-DEA0-C1D0DD95D115}"/>
              </a:ext>
            </a:extLst>
          </p:cNvPr>
          <p:cNvGrpSpPr/>
          <p:nvPr/>
        </p:nvGrpSpPr>
        <p:grpSpPr>
          <a:xfrm>
            <a:off x="298648" y="2018710"/>
            <a:ext cx="3582151" cy="3780722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F19B26AA-DD68-1EB3-502F-3A21573D5223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A03364F3-92D9-EB70-5C7D-BBA16ED39F2A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401C62E5-62A0-0733-4421-49C091146985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9C59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D28AE885-BF56-DF2A-135B-1A7434BE36B0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07681" y="156354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106796" y="14873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image" Target="../media/image1.jpe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858190-853D-2136-4F95-3C95A3D3E85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4B7BC523-0E05-3213-F6D3-60F221F4FF96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>
            <a:off x="136018" y="153192"/>
            <a:ext cx="771578" cy="673544"/>
          </a:xfrm>
          <a:custGeom>
            <a:rect l="l" t="t" r="r" b="b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 w="317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kern="0" cap="none" spc="0" normalizeH="0" baseline="0">
              <a:ln>
                <a:noFill/>
              </a:ln>
              <a:solidFill>
                <a:srgbClr val="F9F9F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0414005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形状 16">
            <a:extLst>
              <a:ext uri="{FF2B5EF4-FFF2-40B4-BE49-F238E27FC236}">
                <a16:creationId xmlns:a16="http://schemas.microsoft.com/office/drawing/2014/main" id="{FAD1671D-ED91-C617-3A80-33A9260EE036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rgbClr val="FF0000">
              <a:alpha val="9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4377"/>
            <a:endParaRPr lang="zh-CN" altLang="en-US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思源黑体" panose="020b05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30B6FA-C97C-9F3D-547F-7B269C3D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4" r="6845" b="89494"/>
          <a:stretch>
            <a:fillRect/>
          </a:stretch>
        </p:blipFill>
        <p:spPr>
          <a:xfrm>
            <a:off x="0" y="4328160"/>
            <a:ext cx="12192000" cy="252984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423211" y="2173359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紫外线消毒技术在水处理中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DBAC1-8C86-881E-E5FD-6169B89A8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133" y="3278698"/>
            <a:ext cx="3767655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任意形状 16">
            <a:extLst>
              <a:ext uri="{FF2B5EF4-FFF2-40B4-BE49-F238E27FC236}">
                <a16:creationId xmlns:a16="http://schemas.microsoft.com/office/drawing/2014/main" id="{FAFA4BED-13A1-E202-E384-9FEBF140026E}"/>
              </a:ext>
            </a:extLst>
          </p:cNvPr>
          <p:cNvSpPr/>
          <p:nvPr/>
        </p:nvSpPr>
        <p:spPr>
          <a:xfrm>
            <a:off x="0" y="2"/>
            <a:ext cx="12192000" cy="6846870"/>
          </a:xfrm>
          <a:custGeom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rgbClr val="FF0000">
              <a:alpha val="9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4377"/>
            <a:endParaRPr lang="zh-CN" altLang="en-US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紫外线消毒技术简介
 紫外线消毒原理
 紫外线消毒设备类型
 紫外线消毒技术应用场景
 紫外线消毒技术优势
 紫外线消毒技术局限性
 紫外线消毒技术发展趋势
 结论：紫外线消毒技术前景展望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紫外线消毒技术简介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紫外线消毒技术在水处理中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紫外线消毒技术简介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1.紫外线消毒技术是一种利用紫外线光波能量破坏微生物DNA或RNA结构，从而达到杀菌消毒目的的水处理技术。</a:t>
            </a:r>
          </a:p>
          <a:p>
            <a:r>
              <a:t>2.紫外线消毒技术具有高效、快速、无需添加化学药剂等优点，广泛应用于饮用水、废水处理等领域。</a:t>
            </a:r>
          </a:p>
          <a:p>
            <a:r>
              <a:t>3.随着技术的不断发展和创新，紫外线消毒技术不断提升其消毒效果和可靠性，成为水处理领域的重要消毒方式之一。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紫外线消毒技术原理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1.紫外线消毒技术主要是通过紫外线光子的能量作用于微生物的DNA或RNA，使其结构发生变化，从而破坏微生物的复制和繁殖能力。</a:t>
            </a:r>
          </a:p>
          <a:p>
            <a:r>
              <a:t>2.紫外线消毒技术对不同类型的微生物均有效，包括细菌、病毒、原生动物等。</a:t>
            </a:r>
          </a:p>
          <a:p>
            <a:r>
              <a:t>3.紫外线消毒技术的作用机制与其他消毒方式不同，不会产生副产物或残留物质，因此对环境和人体具有较高的安全性。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紫外线消毒技术优势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1.高效杀菌：紫外线消毒技术能够迅速杀灭水中的各种微生物，包括抗生素耐药性细菌和病毒。</a:t>
            </a:r>
          </a:p>
          <a:p>
            <a:r>
              <a:t>2.无化学残留：紫外线消毒技术不需要添加任何化学药剂，不会产生副产物或残留物质，对环境和人体无害。</a:t>
            </a:r>
          </a:p>
          <a:p>
            <a:r>
              <a:t>3.操作简便：紫外线消毒设备操作简单，维护方便，具有较高的自动化程度，降低了人工操作的成本和难度。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紫外线消毒技术应用范围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1.紫外线消毒技术广泛应用于饮用水、食品加工用水、医疗用水、游泳池水等领域的水处理中。</a:t>
            </a:r>
          </a:p>
          <a:p>
            <a:r>
              <a:t>2.紫外线消毒技术也可以用于废水处理中，对有机污染物和营养盐等具有较好的去除效果。</a:t>
            </a:r>
          </a:p>
          <a:p>
            <a:r>
              <a:t>3.随着技术的不断发展，紫外线消毒技术在海洋水处理、空气净化等领域也得到了应用。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紫外线消毒技术发展趋势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1.提高消毒效率：随着技术的不断进步，紫外线消毒技术的消毒效率不断提高，能够更好地满足各种水处理需求。</a:t>
            </a:r>
          </a:p>
          <a:p>
            <a:r>
              <a:t>2.加强技术研发：未来需要加强紫外线消毒技术的研发和创新，提高设备的可靠性和稳定性，降低维护成本。</a:t>
            </a:r>
          </a:p>
          <a:p>
            <a:r>
              <a:t>3.综合利用：紫外线消毒技术可以与其他水处理技术相结合，形成综合性的水处理系统，提高水处理的效率和增强水质的安全性。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紫外线消毒技术面临的挑战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1.水质影响：水中的悬浮物、浊度、pH值等因素都会对紫外线消毒效果产生影响，需要针对不同水质进行优化设计。</a:t>
            </a:r>
          </a:p>
          <a:p>
            <a:r>
              <a:t>2.设备成本：紫外线消毒设备的成本较高，需要进一步提高设备的可靠性和寿命，降低维护成本。</a:t>
            </a:r>
          </a:p>
          <a:p>
            <a:r>
              <a:t>3.技术规范：需要加强紫外线消毒技术的规范化管理，制定更加严格的技术标准和操作规范，确保水质安全和人体健康。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紫外线消毒技术在水处理中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紫外线消毒原理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1.紫外线消毒是通过破坏微生物的DNA和RNA结构，使其丧失复制和繁殖能力，从而达到杀菌消毒的效果。</a:t>
            </a:r>
          </a:p>
          <a:p>
            <a:r>
              <a:t>2.紫外线消毒技术具有高效、快速、无需添加化学药剂等优点，被广泛应用于水处理领域。</a:t>
            </a:r>
          </a:p>
          <a:p>
            <a:r>
              <a:t>3.紫外线消毒的效果受到多种因素的影响，如紫外线强度、照射时间、水温和水质等。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紫外线消毒技术的发展趋势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1.随着技术的不断进步，紫外线消毒技术将更加高效、可靠，并且能够更好地适应各种水质和处理需求。</a:t>
            </a:r>
          </a:p>
          <a:p>
            <a:r>
              <a:t>2.紫外线消毒技术与其他水处理技术的结合将更加紧密，形成更加完善的水处理系统。</a:t>
            </a:r>
          </a:p>
          <a:p>
            <a:r>
              <a:t>3.在未来，紫外线消毒技术有望成为水处理领域的主流消毒技术之一，得到更加广泛的应用。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紫外线消毒技术的优势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1.紫外线消毒技术具有较高的杀菌效率，可以杀灭多种病原微生物，包括病毒、细菌和原生动物等。</a:t>
            </a:r>
          </a:p>
          <a:p>
            <a:r>
              <a:t>2.紫外线消毒过程中不产生任何有害副产物，不会对水质造成二次污染。</a:t>
            </a:r>
          </a:p>
          <a:p>
            <a:r>
              <a:t>3.紫外线消毒技术对环境的适应性较强，可以在不同水质和条件下达到较好的消毒效果。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紫外线消毒技术的应用范围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1.紫外线消毒技术被广泛应用于饮用水、工业用水、污水处理等领域。</a:t>
            </a:r>
          </a:p>
          <a:p>
            <a:r>
              <a:t>2.在饮用水处理中，紫外线消毒技术可以有效杀灭水中的病原微生物，保证供水安全。</a:t>
            </a:r>
          </a:p>
          <a:p>
            <a:r>
              <a:t>3.在工业用水和污水处理中，紫外线消毒技术可以减少化学药剂的使用量，降低处理成本，并且不会对环境造成污染。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紫外线消毒设备类型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紫外线消毒技术在水处理中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紫外线消毒设备类型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紫外线消毒设备类型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1.设备种类多样化，根据水源和使用场景进行选择。</a:t>
            </a:r>
          </a:p>
          <a:p>
            <a:r>
              <a:t>2.设备应具有高效、可靠、自动化的消毒能力。</a:t>
            </a:r>
          </a:p>
          <a:p>
            <a:r>
              <a:t>3.设备的安全性、稳定性和耐用性非常重要。</a:t>
            </a:r>
          </a:p>
          <a:p>
            <a:r>
              <a:t>紫外线消毒设备在水处理中广泛应用，其设备类型也有很多种，根据不同的水源和使用场景，需要选择不同类型的紫外线消毒设备。以下是一些常见的紫外线消毒设备类型及其。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浸没式紫外线消毒器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1.适用于大型水处理系统，如游泳池、水上乐园等。</a:t>
            </a:r>
          </a:p>
          <a:p>
            <a:r>
              <a:t>2.紫外线灯管长度和功率较高，消毒效率高。</a:t>
            </a:r>
          </a:p>
          <a:p>
            <a:r>
              <a:t>3.需要定期更换灯管，维护成本较高。</a:t>
            </a:r>
          </a:p>
          <a:p>
            <a:r>
              <a:t>浸没式紫外线消毒器是将紫外线灯管直接浸没在水中的消毒设备，其优点是消毒效率高，可以杀灭水中的大部分细菌和病毒。但是需要定期更换灯管，维护成本较高。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紫外线消毒设备类型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流式紫外线消毒器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1.适用于小型水处理系统，如家庭净水器、小型游泳池等。</a:t>
            </a:r>
          </a:p>
          <a:p>
            <a:r>
              <a:t>2.紫外线灯管较短，功率较低，但消毒效果良好。</a:t>
            </a:r>
          </a:p>
          <a:p>
            <a:r>
              <a:t>3.维护成本较低，使用寿命较长。</a:t>
            </a:r>
          </a:p>
          <a:p>
            <a:r>
              <a:t>流式紫外线消毒器是将水流引导到紫外线灯管附近进行消毒的设备，其优点是结构简单，维护成本低，使用寿命较长。但是需要保证水流的均匀性和流量，以确保消毒效果。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封闭式紫外线消毒器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1.适用于需要防止二次污染的水处理系统。</a:t>
            </a:r>
          </a:p>
          <a:p>
            <a:r>
              <a:t>2.封闭式结构可以避免紫外线对操作人员的危害。</a:t>
            </a:r>
          </a:p>
          <a:p>
            <a:r>
              <a:t>3.需要定期清洗和维护设备，确保消毒效果。</a:t>
            </a:r>
          </a:p>
          <a:p>
            <a:r>
              <a:t>封闭式紫外线消毒器是将紫外线灯管封闭在消毒器内部的设备，其优点是可以避免紫外线对操作人员的危害，同时也可以防止二次污染。但是需要定期清洗和维护设备，以确保消毒效果。</a:t>
            </a:r>
          </a:p>
          <a:p>
            <a:r>
              <a:t>以上是一些常见的紫外线消毒设备类型及其，根据不同的水源和使用场景，需要选择不同类型的紫外线消毒设备，以确保水处理的效率和安全性。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紫外线消毒技术应用场景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紫外线消毒技术在水处理中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紫外线消毒技术应用场景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饮用水处理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1.紫外线消毒技术在饮用水处理中广泛应用，可有效杀灭水中的病毒、细菌和原生动物，提高水质安全性。</a:t>
            </a:r>
          </a:p>
          <a:p>
            <a:r>
              <a:t>2.相对于化学消毒方法，紫外线消毒不产生消毒副产物，不会对人体健康造成影响。</a:t>
            </a:r>
          </a:p>
          <a:p>
            <a:r>
              <a:t>3.紫外线消毒技术对水中的有机物和悬浮物有一定的要求，需要预处理保证消毒效果。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污水处理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1.在污水处理中，紫外线消毒技术可用于灭活病原体，提高污水处理的安全性。</a:t>
            </a:r>
          </a:p>
          <a:p>
            <a:r>
              <a:t>2.紫外线消毒对污水中的化学物质不产生影响，不会增加污水的毒性。</a:t>
            </a:r>
          </a:p>
          <a:p>
            <a:r>
              <a:t>3.需要注意污水中的悬浮物和氮磷等营养物质的含量，避免对紫外线消毒效果的影响。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紫外线消毒技术应用场景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工业水处理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1.在工业水处理中，紫外线消毒技术可用于冷却水、循环水等系统的消毒，防止设备腐蚀和微生物滋生。</a:t>
            </a:r>
          </a:p>
          <a:p>
            <a:r>
              <a:t>2.不同的工业水系统需要不同的紫外线消毒设备，需要根据具体情况进行选择和设计。</a:t>
            </a:r>
          </a:p>
          <a:p>
            <a:r>
              <a:t>3.需要注意工业水中的化学物质和悬浮物对紫外线消毒效果的影响，进行合理的预处理。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游泳池水处理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1.紫外线消毒技术可用于游泳池水的消毒，有效杀灭水中的细菌和病毒，保证游泳者的健康。</a:t>
            </a:r>
          </a:p>
          <a:p>
            <a:r>
              <a:t>2.紫外线消毒设备需要定期维护和保养，确保消毒效果和设备寿命。</a:t>
            </a:r>
          </a:p>
          <a:p>
            <a:r>
              <a:t>3.需要注意游泳池水中的化学物质和悬浮物对紫外线消毒效果的影响，进行合理的预处理。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紫外线消毒技术应用场景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1.紫外线消毒技术可用于海水处理，杀灭海水中的病原体和有害生物，保护海洋生态系统。</a:t>
            </a:r>
          </a:p>
          <a:p>
            <a:r>
              <a:t>2.紫外线消毒技术对海洋环境的影响较小，不会对海洋生态系统造成负面影响。</a:t>
            </a:r>
          </a:p>
          <a:p>
            <a:r>
              <a:t>3.需要根据不同的海水环境和处理要求，选择合适的紫外线消毒设备和技术参数。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疫情期间的应用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1.在疫情期间，紫外线消毒技术被广泛应用于医疗机构、交通工具、公共场所等场所的消毒，有效杀灭病毒，防止疫情传播。</a:t>
            </a:r>
          </a:p>
          <a:p>
            <a:r>
              <a:t>2.紫外线消毒技术需要与其他消毒方法配合使用，确保消毒效果和安全性。</a:t>
            </a:r>
          </a:p>
          <a:p>
            <a:r>
              <a:t>3.需要注意紫外线消毒设备的使用和维护，避免对人员和环境的影响。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海洋生物保护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https://d.book118.com/776104140054010035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思源黑体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紫外线消毒技术简介</vt:lpstr>
      <vt:lpstr> 紫外线消毒技术简介</vt:lpstr>
      <vt:lpstr> 紫外线消毒技术简介</vt:lpstr>
      <vt:lpstr> 紫外线消毒技术简介</vt:lpstr>
      <vt:lpstr> 紫外线消毒原理</vt:lpstr>
      <vt:lpstr> 紫外线消毒原理</vt:lpstr>
      <vt:lpstr> 紫外线消毒原理</vt:lpstr>
      <vt:lpstr> 紫外线消毒设备类型</vt:lpstr>
      <vt:lpstr> 紫外线消毒设备类型</vt:lpstr>
      <vt:lpstr> 紫外线消毒设备类型</vt:lpstr>
      <vt:lpstr> 紫外线消毒技术应用场景</vt:lpstr>
      <vt:lpstr> 紫外线消毒技术应用场景</vt:lpstr>
      <vt:lpstr> 紫外线消毒技术应用场景</vt:lpstr>
      <vt:lpstr> 紫外线消毒技术应用场景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2024-09-05T01:28:21.823</cp:lastPrinted>
  <dcterms:created xsi:type="dcterms:W3CDTF">2024-09-04T17:28:21Z</dcterms:created>
  <dcterms:modified xsi:type="dcterms:W3CDTF">2024-09-04T17:28:23Z</dcterms:modified>
</cp:coreProperties>
</file>