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4.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DEA2E0-0CE6-4E35-920D-1D55488CAD90}"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4CEFB9-597E-4DC4-92A8-2EEAA40A8D22}"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pPr eaLnBrk="1" hangingPunct="1">
              <a:spcBef>
                <a:spcPct val="0"/>
              </a:spcBef>
            </a:pPr>
            <a:endParaRPr lang="zh-CN" altLang="en-US" smtClean="0"/>
          </a:p>
        </p:txBody>
      </p:sp>
      <p:sp>
        <p:nvSpPr>
          <p:cNvPr id="4" name="灯片编号占位符 3"/>
          <p:cNvSpPr>
            <a:spLocks noGrp="1"/>
          </p:cNvSpPr>
          <p:nvPr>
            <p:ph type="sldNum" sz="quarter" idx="10"/>
          </p:nvPr>
        </p:nvSpPr>
        <p:spPr/>
        <p:txBody>
          <a:bodyPr/>
          <a:lstStyle/>
          <a:p>
            <a:fld id="{A54CEFB9-597E-4DC4-92A8-2EEAA40A8D22}"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pPr eaLnBrk="1" hangingPunct="1">
              <a:spcBef>
                <a:spcPct val="0"/>
              </a:spcBef>
            </a:pPr>
            <a:r>
              <a:rPr lang="zh-CN" altLang="en-US" smtClean="0"/>
              <a:t>首先非常荣幸能有这个机会来跟大家交流。我认真看了一下大家对问卷关心问题的反馈，准备的内容未必能完全涵盖大家所有的问题，我只是把主要的部分，大家困惑比较共性的部分挑了出来，主题是</a:t>
            </a:r>
            <a:r>
              <a:rPr lang="en-US" altLang="zh-CN" smtClean="0"/>
              <a:t>CFO</a:t>
            </a:r>
            <a:r>
              <a:rPr lang="zh-CN" altLang="en-US" smtClean="0"/>
              <a:t>在企业管理中的角色。也很抱歉，我没有太多时间去详细准备，我这人是属于比较临场发挥型的，所以大家有任何问题可以随时提出来，我平时也特别喜欢跟很多人交流，因为这个过程本身就能激发很多非常好的想法，也帮我去完善更好的思路</a:t>
            </a:r>
            <a:endParaRPr lang="zh-CN" altLang="en-US" smtClean="0"/>
          </a:p>
          <a:p>
            <a:pPr eaLnBrk="1" hangingPunct="1">
              <a:spcBef>
                <a:spcPct val="0"/>
              </a:spcBef>
            </a:pPr>
            <a:endParaRPr lang="zh-CN" altLang="en-US" smtClean="0"/>
          </a:p>
        </p:txBody>
      </p:sp>
      <p:sp>
        <p:nvSpPr>
          <p:cNvPr id="4" name="灯片编号占位符 3"/>
          <p:cNvSpPr>
            <a:spLocks noGrp="1"/>
          </p:cNvSpPr>
          <p:nvPr>
            <p:ph type="sldNum" sz="quarter" idx="10"/>
          </p:nvPr>
        </p:nvSpPr>
        <p:spPr/>
        <p:txBody>
          <a:bodyPr/>
          <a:lstStyle/>
          <a:p>
            <a:fld id="{A54CEFB9-597E-4DC4-92A8-2EEAA40A8D22}"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mtClean="0"/>
              <a:t>一会大家看到框架就知道我为什么讲这五个部分，当然，今天由于时间关系，我可能不能一一完全去细讲，有些内容可能会略微带过，而有些我会举一些实际例子和大家共同进行探讨</a:t>
            </a:r>
            <a:endParaRPr lang="zh-CN" altLang="en-US" smtClean="0"/>
          </a:p>
          <a:p>
            <a:endParaRPr lang="zh-CN" altLang="en-US"/>
          </a:p>
        </p:txBody>
      </p:sp>
      <p:sp>
        <p:nvSpPr>
          <p:cNvPr id="4" name="灯片编号占位符 3"/>
          <p:cNvSpPr>
            <a:spLocks noGrp="1"/>
          </p:cNvSpPr>
          <p:nvPr>
            <p:ph type="sldNum" sz="quarter" idx="10"/>
          </p:nvPr>
        </p:nvSpPr>
        <p:spPr/>
        <p:txBody>
          <a:bodyPr/>
          <a:lstStyle/>
          <a:p>
            <a:fld id="{A54CEFB9-597E-4DC4-92A8-2EEAA40A8D22}"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pPr eaLnBrk="1" hangingPunct="1">
              <a:lnSpc>
                <a:spcPct val="130000"/>
              </a:lnSpc>
              <a:spcBef>
                <a:spcPct val="0"/>
              </a:spcBef>
            </a:pPr>
            <a:r>
              <a:rPr lang="en-US" altLang="zh-CN" smtClean="0"/>
              <a:t>1</a:t>
            </a:r>
            <a:r>
              <a:rPr lang="zh-CN" altLang="en-US" smtClean="0"/>
              <a:t>，</a:t>
            </a:r>
            <a:r>
              <a:rPr lang="en-US" altLang="zh-CN" smtClean="0"/>
              <a:t>CEO</a:t>
            </a:r>
            <a:r>
              <a:rPr lang="zh-CN" altLang="en-US" smtClean="0"/>
              <a:t>：财务职能不清楚</a:t>
            </a:r>
            <a:endParaRPr lang="en-US" altLang="zh-CN" smtClean="0"/>
          </a:p>
          <a:p>
            <a:pPr eaLnBrk="1" hangingPunct="1">
              <a:lnSpc>
                <a:spcPct val="130000"/>
              </a:lnSpc>
              <a:spcBef>
                <a:spcPct val="0"/>
              </a:spcBef>
            </a:pPr>
            <a:r>
              <a:rPr lang="zh-CN" altLang="en-US" smtClean="0"/>
              <a:t>比如说，今天说盈利了，明天说又不盈利了。预提摊销，权责发生制配比</a:t>
            </a:r>
            <a:endParaRPr lang="en-US" altLang="zh-CN" smtClean="0"/>
          </a:p>
          <a:p>
            <a:pPr eaLnBrk="1" hangingPunct="1">
              <a:lnSpc>
                <a:spcPct val="130000"/>
              </a:lnSpc>
              <a:spcBef>
                <a:spcPct val="0"/>
              </a:spcBef>
            </a:pPr>
            <a:r>
              <a:rPr lang="zh-CN" altLang="en-US" smtClean="0"/>
              <a:t>总是用专业术语去面对业务</a:t>
            </a:r>
            <a:endParaRPr lang="zh-CN" altLang="en-US" smtClean="0"/>
          </a:p>
          <a:p>
            <a:endParaRPr lang="zh-CN" altLang="en-US"/>
          </a:p>
        </p:txBody>
      </p:sp>
      <p:sp>
        <p:nvSpPr>
          <p:cNvPr id="4" name="灯片编号占位符 3"/>
          <p:cNvSpPr>
            <a:spLocks noGrp="1"/>
          </p:cNvSpPr>
          <p:nvPr>
            <p:ph type="sldNum" sz="quarter" idx="10"/>
          </p:nvPr>
        </p:nvSpPr>
        <p:spPr/>
        <p:txBody>
          <a:bodyPr/>
          <a:lstStyle/>
          <a:p>
            <a:fld id="{A54CEFB9-597E-4DC4-92A8-2EEAA40A8D22}"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pPr eaLnBrk="1" hangingPunct="1">
              <a:lnSpc>
                <a:spcPct val="80000"/>
              </a:lnSpc>
              <a:spcBef>
                <a:spcPct val="0"/>
              </a:spcBef>
            </a:pPr>
            <a:r>
              <a:rPr lang="en-US" altLang="zh-CN" sz="800" smtClean="0"/>
              <a:t>1</a:t>
            </a:r>
            <a:r>
              <a:rPr lang="zh-CN" altLang="en-US" sz="800" smtClean="0"/>
              <a:t>，这里不重点谈战略规划，比如</a:t>
            </a:r>
            <a:r>
              <a:rPr lang="en-US" altLang="zh-CN" sz="800" smtClean="0"/>
              <a:t>HP</a:t>
            </a:r>
            <a:r>
              <a:rPr lang="zh-CN" altLang="en-US" sz="800" smtClean="0"/>
              <a:t>的十步法</a:t>
            </a:r>
            <a:endParaRPr lang="en-US" altLang="zh-CN" sz="800" smtClean="0"/>
          </a:p>
          <a:p>
            <a:pPr eaLnBrk="1" hangingPunct="1">
              <a:lnSpc>
                <a:spcPct val="80000"/>
              </a:lnSpc>
              <a:spcBef>
                <a:spcPct val="0"/>
              </a:spcBef>
            </a:pPr>
            <a:r>
              <a:rPr lang="zh-CN" altLang="en-US" sz="800" smtClean="0"/>
              <a:t>重点是这三驾马车要同时进行，缺一不可</a:t>
            </a:r>
            <a:endParaRPr lang="en-US" altLang="zh-CN" sz="800" smtClean="0"/>
          </a:p>
          <a:p>
            <a:pPr eaLnBrk="1" hangingPunct="1">
              <a:lnSpc>
                <a:spcPct val="80000"/>
              </a:lnSpc>
              <a:spcBef>
                <a:spcPct val="0"/>
              </a:spcBef>
            </a:pPr>
            <a:r>
              <a:rPr lang="zh-CN" altLang="en-US" sz="800" smtClean="0"/>
              <a:t>这里的每一个拿出来都可以是个单独的课题</a:t>
            </a:r>
            <a:endParaRPr lang="en-US" altLang="zh-CN" sz="800" smtClean="0"/>
          </a:p>
          <a:p>
            <a:pPr eaLnBrk="1" hangingPunct="1">
              <a:lnSpc>
                <a:spcPct val="80000"/>
              </a:lnSpc>
              <a:spcBef>
                <a:spcPct val="0"/>
              </a:spcBef>
            </a:pPr>
            <a:r>
              <a:rPr lang="en-US" altLang="zh-CN" sz="800" smtClean="0"/>
              <a:t>2</a:t>
            </a:r>
            <a:r>
              <a:rPr lang="zh-CN" altLang="en-US" sz="800" smtClean="0"/>
              <a:t>，如何制定有效的预算目标</a:t>
            </a:r>
            <a:endParaRPr lang="en-US" altLang="zh-CN" sz="800" smtClean="0"/>
          </a:p>
          <a:p>
            <a:pPr>
              <a:lnSpc>
                <a:spcPct val="150000"/>
              </a:lnSpc>
              <a:buFontTx/>
              <a:buChar char="•"/>
            </a:pPr>
            <a:r>
              <a:rPr lang="zh-CN" altLang="en-US" sz="1000" smtClean="0"/>
              <a:t>与战略导向匹配：</a:t>
            </a:r>
            <a:endParaRPr lang="zh-CN" altLang="en-US" sz="1000" smtClean="0"/>
          </a:p>
          <a:p>
            <a:pPr lvl="1">
              <a:lnSpc>
                <a:spcPct val="150000"/>
              </a:lnSpc>
              <a:buFontTx/>
              <a:buChar char="•"/>
            </a:pPr>
            <a:r>
              <a:rPr lang="zh-CN" altLang="en-US" sz="1000" smtClean="0"/>
              <a:t>有效分析市场和自身竞争能力：做什么，不做什么</a:t>
            </a:r>
            <a:endParaRPr lang="zh-CN" altLang="en-US" sz="1000" smtClean="0"/>
          </a:p>
          <a:p>
            <a:pPr lvl="1">
              <a:lnSpc>
                <a:spcPct val="150000"/>
              </a:lnSpc>
              <a:buFontTx/>
              <a:buChar char="•"/>
            </a:pPr>
            <a:r>
              <a:rPr lang="zh-CN" altLang="en-US" sz="1000" smtClean="0"/>
              <a:t>设定合理的增长，回报，资源需求。并且确保有扎实的业务行动计划匹配 </a:t>
            </a:r>
            <a:endParaRPr lang="zh-CN" altLang="en-US" sz="1000" smtClean="0"/>
          </a:p>
          <a:p>
            <a:pPr lvl="1">
              <a:lnSpc>
                <a:spcPct val="150000"/>
              </a:lnSpc>
              <a:buFontTx/>
              <a:buChar char="•"/>
            </a:pPr>
            <a:r>
              <a:rPr lang="zh-CN" altLang="en-US" sz="1000" smtClean="0"/>
              <a:t>平衡记分卡：财务</a:t>
            </a:r>
            <a:r>
              <a:rPr lang="en-US" altLang="zh-CN" sz="1000" smtClean="0"/>
              <a:t>/</a:t>
            </a:r>
            <a:r>
              <a:rPr lang="zh-CN" altLang="en-US" sz="1000" smtClean="0"/>
              <a:t>非财务，短期</a:t>
            </a:r>
            <a:r>
              <a:rPr lang="en-US" altLang="zh-CN" sz="1000" smtClean="0"/>
              <a:t>/</a:t>
            </a:r>
            <a:r>
              <a:rPr lang="zh-CN" altLang="en-US" sz="1000" smtClean="0"/>
              <a:t>长期</a:t>
            </a:r>
            <a:endParaRPr lang="zh-CN" altLang="en-US" sz="1000" smtClean="0"/>
          </a:p>
          <a:p>
            <a:pPr>
              <a:lnSpc>
                <a:spcPct val="150000"/>
              </a:lnSpc>
              <a:buFontTx/>
              <a:buChar char="•"/>
            </a:pPr>
            <a:r>
              <a:rPr lang="zh-CN" altLang="en-US" sz="1000" smtClean="0"/>
              <a:t>最好的目标：跳起来能够着的目标</a:t>
            </a:r>
            <a:endParaRPr lang="zh-CN" altLang="en-US" sz="1000" smtClean="0"/>
          </a:p>
          <a:p>
            <a:pPr>
              <a:lnSpc>
                <a:spcPct val="150000"/>
              </a:lnSpc>
              <a:buFontTx/>
              <a:buChar char="•"/>
            </a:pPr>
            <a:r>
              <a:rPr lang="zh-CN" altLang="en-US" sz="1000" smtClean="0"/>
              <a:t>预算框架：预算最小业绩单元，也是考核最小业绩单元</a:t>
            </a:r>
            <a:endParaRPr lang="zh-CN" altLang="en-US" sz="1000" smtClean="0"/>
          </a:p>
          <a:p>
            <a:pPr>
              <a:lnSpc>
                <a:spcPct val="150000"/>
              </a:lnSpc>
              <a:buFontTx/>
              <a:buChar char="•"/>
            </a:pPr>
            <a:r>
              <a:rPr lang="zh-CN" altLang="en-US" sz="1000" smtClean="0"/>
              <a:t>预算制定流程：</a:t>
            </a:r>
            <a:r>
              <a:rPr lang="en-US" altLang="zh-CN" sz="1000" smtClean="0"/>
              <a:t>X</a:t>
            </a:r>
            <a:r>
              <a:rPr lang="zh-CN" altLang="en-US" sz="1000" smtClean="0"/>
              <a:t>上</a:t>
            </a:r>
            <a:r>
              <a:rPr lang="en-US" altLang="zh-CN" sz="1000" smtClean="0"/>
              <a:t>X</a:t>
            </a:r>
            <a:r>
              <a:rPr lang="zh-CN" altLang="en-US" sz="1000" smtClean="0"/>
              <a:t>下</a:t>
            </a:r>
            <a:endParaRPr lang="zh-CN" altLang="en-US" sz="1000" smtClean="0"/>
          </a:p>
          <a:p>
            <a:pPr>
              <a:lnSpc>
                <a:spcPct val="150000"/>
              </a:lnSpc>
              <a:buFontTx/>
              <a:buChar char="•"/>
            </a:pPr>
            <a:r>
              <a:rPr lang="zh-CN" altLang="en-US" sz="1000" smtClean="0"/>
              <a:t>不同的</a:t>
            </a:r>
            <a:r>
              <a:rPr lang="en-US" altLang="zh-CN" sz="1000" smtClean="0"/>
              <a:t>scenario</a:t>
            </a:r>
            <a:r>
              <a:rPr lang="zh-CN" altLang="en-US" sz="1000" smtClean="0"/>
              <a:t>：充分考虑影响经营计划目标完成的主要风险，发生可能性，影响程度和防范举措</a:t>
            </a:r>
            <a:endParaRPr lang="zh-CN" altLang="en-US" sz="1000" smtClean="0"/>
          </a:p>
          <a:p>
            <a:endParaRPr lang="zh-CN" altLang="en-US"/>
          </a:p>
        </p:txBody>
      </p:sp>
      <p:sp>
        <p:nvSpPr>
          <p:cNvPr id="4" name="灯片编号占位符 3"/>
          <p:cNvSpPr>
            <a:spLocks noGrp="1"/>
          </p:cNvSpPr>
          <p:nvPr>
            <p:ph type="sldNum" sz="quarter" idx="10"/>
          </p:nvPr>
        </p:nvSpPr>
        <p:spPr/>
        <p:txBody>
          <a:bodyPr/>
          <a:lstStyle/>
          <a:p>
            <a:fld id="{A54CEFB9-597E-4DC4-92A8-2EEAA40A8D22}" type="slidenum">
              <a:rPr lang="zh-CN" altLang="en-US" smtClean="0"/>
              <a:t>7</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r>
              <a:rPr lang="en-US" altLang="zh-CN" smtClean="0"/>
              <a:t>1</a:t>
            </a:r>
            <a:r>
              <a:rPr lang="zh-CN" altLang="en-US" smtClean="0"/>
              <a:t>，这张图是要告诉大家，业务的人如何去看待业务。</a:t>
            </a:r>
            <a:endParaRPr lang="en-US" altLang="zh-CN" smtClean="0"/>
          </a:p>
          <a:p>
            <a:r>
              <a:rPr lang="zh-CN" altLang="en-US" smtClean="0"/>
              <a:t>比如收入，你可以告诉他总的收入是</a:t>
            </a:r>
            <a:r>
              <a:rPr lang="en-US" altLang="zh-CN" smtClean="0"/>
              <a:t>100</a:t>
            </a:r>
            <a:r>
              <a:rPr lang="zh-CN" altLang="en-US" smtClean="0"/>
              <a:t>万，他自然想知道这</a:t>
            </a:r>
            <a:r>
              <a:rPr lang="en-US" altLang="zh-CN" smtClean="0"/>
              <a:t>100</a:t>
            </a:r>
            <a:r>
              <a:rPr lang="zh-CN" altLang="en-US" smtClean="0"/>
              <a:t>万从哪里来的，从哪个客户，哪个产品上来的。跟预算比怎么样？跟去年比怎么样？跟同行比如何？（比如份额）</a:t>
            </a:r>
            <a:endParaRPr lang="en-US" altLang="zh-CN" smtClean="0"/>
          </a:p>
          <a:p>
            <a:r>
              <a:rPr lang="zh-CN" altLang="en-US" smtClean="0"/>
              <a:t>那这个维度谁画出来的呢？财务和业务一起画的，而且是财务为主画出来的</a:t>
            </a:r>
            <a:endParaRPr lang="en-US" altLang="zh-CN" smtClean="0"/>
          </a:p>
          <a:p>
            <a:r>
              <a:rPr lang="zh-CN" altLang="en-US" smtClean="0"/>
              <a:t>我再给大家看下面的图，一点点落实出来的</a:t>
            </a:r>
            <a:endParaRPr lang="en-US" altLang="zh-CN" smtClean="0"/>
          </a:p>
          <a:p>
            <a:r>
              <a:rPr lang="en-US" altLang="zh-CN" smtClean="0"/>
              <a:t>2</a:t>
            </a:r>
            <a:r>
              <a:rPr lang="zh-CN" altLang="en-US" smtClean="0"/>
              <a:t>，所有这些信息，我们都会放到订单上去。进入数据仓库，可以从各个维度去看</a:t>
            </a:r>
            <a:endParaRPr lang="zh-CN" altLang="en-US" smtClean="0"/>
          </a:p>
          <a:p>
            <a:endParaRPr lang="zh-CN" altLang="en-US"/>
          </a:p>
        </p:txBody>
      </p:sp>
      <p:sp>
        <p:nvSpPr>
          <p:cNvPr id="4" name="灯片编号占位符 3"/>
          <p:cNvSpPr>
            <a:spLocks noGrp="1"/>
          </p:cNvSpPr>
          <p:nvPr>
            <p:ph type="sldNum" sz="quarter" idx="10"/>
          </p:nvPr>
        </p:nvSpPr>
        <p:spPr/>
        <p:txBody>
          <a:bodyPr/>
          <a:lstStyle/>
          <a:p>
            <a:fld id="{A54CEFB9-597E-4DC4-92A8-2EEAA40A8D22}" type="slidenum">
              <a:rPr lang="zh-CN" altLang="en-US" smtClean="0"/>
              <a:t>9</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A54CEFB9-597E-4DC4-92A8-2EEAA40A8D22}" type="slidenum">
              <a:rPr lang="zh-CN" altLang="en-US" smtClean="0"/>
              <a:t>10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23D8E3-EE5A-4354-8D6F-1035D11C9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03AA69-975F-4BF4-BD3A-3C6502C73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914083-6940-4D15-9C81-B98B4A03C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7887FF-927C-4D7D-8AF0-5C0CD2540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CCD867-6E8F-47D4-ACBD-6645054BDD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5438EA-42BE-4F11-A197-B1075A08CF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1120C9-2186-4694-A1E5-AD56D8F6F1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703791-78A6-4276-93D4-09813DB0EC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329EE2-9571-42F8-8811-F1C322233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4999EF-263B-4ED5-B572-60C232130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A5782-7BAE-4CC4-AE45-5ACDF6106A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bwMode="gray">
      <p:bgPr>
        <a:blipFill dpi="0" rotWithShape="0">
          <a:blip r:embed="rId1"/>
          <a:stretch>
            <a:fillRect/>
          </a:stretch>
        </a:blipFill>
        <a:effectLst/>
      </p:bgPr>
    </p:bg>
    <p:spTree>
      <p:nvGrpSpPr>
        <p:cNvPr id="1" name=""/>
        <p:cNvGrpSpPr/>
        <p:nvPr/>
      </p:nvGrpSpPr>
      <p:grpSpPr>
        <a:xfrm>
          <a:off x="0" y="0"/>
          <a:ext cx="0" cy="0"/>
        </a:xfrm>
      </p:grpSpPr>
      <p:sp>
        <p:nvSpPr>
          <p:cNvPr id="3074" name="Rectangle 2"/>
          <p:cNvSpPr>
            <a:spLocks noGrp="1" noChangeArrowheads="1"/>
          </p:cNvSpPr>
          <p:nvPr>
            <p:ph type="ctrTitle"/>
          </p:nvPr>
        </p:nvSpPr>
        <p:spPr>
          <a:xfrm>
            <a:off x="1905000" y="5372100"/>
            <a:ext cx="6934200" cy="596900"/>
          </a:xfrm>
        </p:spPr>
        <p:txBody>
          <a:bodyPr/>
          <a:lstStyle>
            <a:lvl1pPr>
              <a:defRPr/>
            </a:lvl1pPr>
          </a:lstStyle>
          <a:p>
            <a:r>
              <a:rPr lang="zh-CN" altLang="en-US"/>
              <a:t>单击此处编辑母版标题样式</a:t>
            </a:r>
            <a:endParaRPr lang="zh-CN" altLang="en-US"/>
          </a:p>
        </p:txBody>
      </p:sp>
      <p:sp>
        <p:nvSpPr>
          <p:cNvPr id="3075" name="Rectangle 3"/>
          <p:cNvSpPr>
            <a:spLocks noGrp="1" noChangeArrowheads="1"/>
          </p:cNvSpPr>
          <p:nvPr>
            <p:ph type="subTitle" idx="1"/>
          </p:nvPr>
        </p:nvSpPr>
        <p:spPr>
          <a:xfrm>
            <a:off x="4876800" y="419100"/>
            <a:ext cx="2819400" cy="304800"/>
          </a:xfrm>
        </p:spPr>
        <p:txBody>
          <a:bodyPr/>
          <a:lstStyle>
            <a:lvl1pPr marL="0" indent="0" algn="r">
              <a:buFont typeface="Wingdings" panose="05000000000000000000" pitchFamily="2" charset="2"/>
              <a:buNone/>
              <a:defRPr sz="1200" b="0">
                <a:solidFill>
                  <a:schemeClr val="bg1"/>
                </a:solidFill>
              </a:defRPr>
            </a:lvl1pPr>
          </a:lstStyle>
          <a:p>
            <a:r>
              <a:rPr lang="zh-CN" altLang="en-US"/>
              <a:t>单击此处编辑母版副标题样式</a:t>
            </a:r>
            <a:endParaRPr lang="zh-CN" altLang="en-US"/>
          </a:p>
        </p:txBody>
      </p:sp>
      <p:sp>
        <p:nvSpPr>
          <p:cNvPr id="4" name="Rectangle 4"/>
          <p:cNvSpPr>
            <a:spLocks noGrp="1" noChangeArrowheads="1"/>
          </p:cNvSpPr>
          <p:nvPr>
            <p:ph type="dt" sz="half" idx="10"/>
          </p:nvPr>
        </p:nvSpPr>
        <p:spPr bwMode="gray">
          <a:xfrm>
            <a:off x="457200" y="6477000"/>
            <a:ext cx="2133600" cy="244475"/>
          </a:xfrm>
          <a:prstGeom prst="rect">
            <a:avLst/>
          </a:prstGeom>
          <a:ln>
            <a:miter lim="800000"/>
          </a:ln>
        </p:spPr>
        <p:txBody>
          <a:bodyPr vert="horz" wrap="square" lIns="91440" tIns="45720" rIns="91440" bIns="45720" numCol="1" anchor="t" anchorCtr="0" compatLnSpc="1"/>
          <a:lstStyle>
            <a:defPPr>
              <a:defRPr lang="en-US"/>
            </a:defPPr>
            <a:lvl1pPr algn="l" rtl="0" fontAlgn="base">
              <a:spcBef>
                <a:spcPct val="0"/>
              </a:spcBef>
              <a:spcAft>
                <a:spcPct val="0"/>
              </a:spcAft>
              <a:defRPr sz="1200" b="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en-US" altLang="zh-CN"/>
          </a:p>
        </p:txBody>
      </p:sp>
      <p:sp>
        <p:nvSpPr>
          <p:cNvPr id="5" name="Rectangle 5"/>
          <p:cNvSpPr>
            <a:spLocks noGrp="1" noChangeArrowheads="1"/>
          </p:cNvSpPr>
          <p:nvPr>
            <p:ph type="ftr" sz="quarter" idx="11"/>
          </p:nvPr>
        </p:nvSpPr>
        <p:spPr bwMode="gray">
          <a:xfrm>
            <a:off x="3124200" y="6477000"/>
            <a:ext cx="2895600" cy="244475"/>
          </a:xfrm>
          <a:prstGeom prst="rect">
            <a:avLst/>
          </a:prstGeom>
          <a:ln>
            <a:miter lim="800000"/>
          </a:ln>
        </p:spPr>
        <p:txBody>
          <a:bodyPr vert="horz" wrap="square" lIns="91440" tIns="45720" rIns="91440" bIns="45720" numCol="1" anchor="t" anchorCtr="0" compatLnSpc="1"/>
          <a:lstStyle>
            <a:defPPr>
              <a:defRPr lang="en-US"/>
            </a:defPPr>
            <a:lvl1pPr algn="ctr" rtl="0" fontAlgn="base">
              <a:spcBef>
                <a:spcPct val="0"/>
              </a:spcBef>
              <a:spcAft>
                <a:spcPct val="0"/>
              </a:spcAft>
              <a:defRPr sz="1200" b="0" i="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r>
              <a:rPr lang="en-US" altLang="zh-CN" smtClean="0"/>
              <a:t>1</a:t>
            </a:r>
            <a:endParaRPr lang="en-US" altLang="zh-CN"/>
          </a:p>
        </p:txBody>
      </p:sp>
      <p:sp>
        <p:nvSpPr>
          <p:cNvPr id="6" name="Rectangle 6"/>
          <p:cNvSpPr>
            <a:spLocks noGrp="1" noChangeArrowheads="1"/>
          </p:cNvSpPr>
          <p:nvPr>
            <p:ph type="sldNum" sz="quarter" idx="12"/>
          </p:nvPr>
        </p:nvSpPr>
        <p:spPr>
          <a:xfrm>
            <a:off x="6553200" y="6477000"/>
            <a:ext cx="2133600" cy="244475"/>
          </a:xfrm>
        </p:spPr>
        <p:txBody>
          <a:bodyPr/>
          <a:lstStyle>
            <a:lvl1pPr algn="ctr">
              <a:defRPr sz="1200">
                <a:latin typeface="Arial" pitchFamily="34" charset="0"/>
              </a:defRPr>
            </a:lvl1pPr>
          </a:lstStyle>
          <a:p>
            <a:pPr>
              <a:defRPr/>
            </a:pPr>
            <a:fld id="{97E4F13C-E13A-4B21-8FDE-938B655686E9}" type="slidenum">
              <a:rPr lang="zh-CN" altLang="en-US"/>
              <a:t/>
            </a:fld>
            <a:endParaRPr lang="en-US" alt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Rectangle 6"/>
          <p:cNvSpPr>
            <a:spLocks noGrp="1" noChangeArrowheads="1"/>
          </p:cNvSpPr>
          <p:nvPr>
            <p:ph type="sldNum" sz="quarter" idx="10"/>
          </p:nvPr>
        </p:nvSpPr>
        <p:spPr/>
        <p:txBody>
          <a:bodyPr/>
          <a:lstStyle>
            <a:lvl1pPr>
              <a:defRPr/>
            </a:lvl1pPr>
          </a:lstStyle>
          <a:p>
            <a:pPr>
              <a:defRPr/>
            </a:pPr>
            <a:fld id="{FDF594A2-E5C5-4971-AB6D-446671C2D12F}" type="slidenum">
              <a:rPr lang="zh-CN" altLang="en-US"/>
              <a:t/>
            </a:fld>
            <a:endParaRPr lang="en-US" altLang="zh-CN"/>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Rectangle 6"/>
          <p:cNvSpPr>
            <a:spLocks noGrp="1" noChangeArrowheads="1"/>
          </p:cNvSpPr>
          <p:nvPr>
            <p:ph type="sldNum" sz="quarter" idx="10"/>
          </p:nvPr>
        </p:nvSpPr>
        <p:spPr/>
        <p:txBody>
          <a:bodyPr/>
          <a:lstStyle>
            <a:lvl1pPr>
              <a:defRPr/>
            </a:lvl1pPr>
          </a:lstStyle>
          <a:p>
            <a:pPr>
              <a:defRPr/>
            </a:pPr>
            <a:fld id="{1D98E5E9-73F6-4A65-9272-EE11169016B9}" type="slidenum">
              <a:rPr lang="zh-CN" altLang="en-US"/>
              <a:t/>
            </a:fld>
            <a:endParaRPr lang="en-US" altLang="zh-CN"/>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81000" y="1447800"/>
            <a:ext cx="4038600" cy="4716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572000" y="1447800"/>
            <a:ext cx="4038600" cy="4716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Rectangle 6"/>
          <p:cNvSpPr>
            <a:spLocks noGrp="1" noChangeArrowheads="1"/>
          </p:cNvSpPr>
          <p:nvPr>
            <p:ph type="sldNum" sz="quarter" idx="10"/>
          </p:nvPr>
        </p:nvSpPr>
        <p:spPr/>
        <p:txBody>
          <a:bodyPr/>
          <a:lstStyle>
            <a:lvl1pPr>
              <a:defRPr/>
            </a:lvl1pPr>
          </a:lstStyle>
          <a:p>
            <a:pPr>
              <a:defRPr/>
            </a:pPr>
            <a:fld id="{48D60BD9-3B39-41B5-9B01-BDA7D77D2BB5}" type="slidenum">
              <a:rPr lang="zh-CN" altLang="en-US"/>
              <a:t/>
            </a:fld>
            <a:endParaRPr lang="en-US" altLang="zh-CN"/>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Rectangle 6"/>
          <p:cNvSpPr>
            <a:spLocks noGrp="1" noChangeArrowheads="1"/>
          </p:cNvSpPr>
          <p:nvPr>
            <p:ph type="sldNum" sz="quarter" idx="10"/>
          </p:nvPr>
        </p:nvSpPr>
        <p:spPr/>
        <p:txBody>
          <a:bodyPr/>
          <a:lstStyle>
            <a:lvl1pPr>
              <a:defRPr/>
            </a:lvl1pPr>
          </a:lstStyle>
          <a:p>
            <a:pPr>
              <a:defRPr/>
            </a:pPr>
            <a:fld id="{A3A8FF0E-FB30-4F26-BA70-0789DAE29FEB}" type="slidenum">
              <a:rPr lang="zh-CN" altLang="en-US"/>
              <a:t/>
            </a:fld>
            <a:endParaRPr lang="en-US" altLang="zh-CN"/>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6"/>
          <p:cNvSpPr>
            <a:spLocks noGrp="1" noChangeArrowheads="1"/>
          </p:cNvSpPr>
          <p:nvPr>
            <p:ph type="sldNum" sz="quarter" idx="10"/>
          </p:nvPr>
        </p:nvSpPr>
        <p:spPr/>
        <p:txBody>
          <a:bodyPr/>
          <a:lstStyle>
            <a:lvl1pPr>
              <a:defRPr/>
            </a:lvl1pPr>
          </a:lstStyle>
          <a:p>
            <a:pPr>
              <a:defRPr/>
            </a:pPr>
            <a:fld id="{1FB600E2-5D21-4409-AF70-6DE82D7047CE}" type="slidenum">
              <a:rPr lang="zh-CN" altLang="en-US"/>
              <a:t/>
            </a:fld>
            <a:endParaRPr lang="en-US" altLang="zh-CN"/>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6"/>
          <p:cNvSpPr>
            <a:spLocks noGrp="1" noChangeArrowheads="1"/>
          </p:cNvSpPr>
          <p:nvPr>
            <p:ph type="sldNum" sz="quarter" idx="10"/>
          </p:nvPr>
        </p:nvSpPr>
        <p:spPr/>
        <p:txBody>
          <a:bodyPr/>
          <a:lstStyle>
            <a:lvl1pPr>
              <a:defRPr/>
            </a:lvl1pPr>
          </a:lstStyle>
          <a:p>
            <a:pPr>
              <a:defRPr/>
            </a:pPr>
            <a:fld id="{954682C3-26FC-41D2-9BB4-834E27CC03CF}" type="slidenum">
              <a:rPr lang="zh-CN" altLang="en-US"/>
              <a:t/>
            </a:fld>
            <a:endParaRPr lang="en-US" altLang="zh-CN"/>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Rectangle 6"/>
          <p:cNvSpPr>
            <a:spLocks noGrp="1" noChangeArrowheads="1"/>
          </p:cNvSpPr>
          <p:nvPr>
            <p:ph type="sldNum" sz="quarter" idx="10"/>
          </p:nvPr>
        </p:nvSpPr>
        <p:spPr/>
        <p:txBody>
          <a:bodyPr/>
          <a:lstStyle>
            <a:lvl1pPr>
              <a:defRPr/>
            </a:lvl1pPr>
          </a:lstStyle>
          <a:p>
            <a:pPr>
              <a:defRPr/>
            </a:pPr>
            <a:fld id="{3D4285A9-AC67-4A8D-BA35-C4E7436EE260}" type="slidenum">
              <a:rPr lang="zh-CN" altLang="en-US"/>
              <a:t/>
            </a:fld>
            <a:endParaRPr lang="en-US" altLang="zh-CN"/>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Rectangle 6"/>
          <p:cNvSpPr>
            <a:spLocks noGrp="1" noChangeArrowheads="1"/>
          </p:cNvSpPr>
          <p:nvPr>
            <p:ph type="sldNum" sz="quarter" idx="10"/>
          </p:nvPr>
        </p:nvSpPr>
        <p:spPr/>
        <p:txBody>
          <a:bodyPr/>
          <a:lstStyle>
            <a:lvl1pPr>
              <a:defRPr/>
            </a:lvl1pPr>
          </a:lstStyle>
          <a:p>
            <a:pPr>
              <a:defRPr/>
            </a:pPr>
            <a:fld id="{AA93F542-5454-4DDA-94BB-5548F2C905F8}" type="slidenum">
              <a:rPr lang="zh-CN" altLang="en-US"/>
              <a:t/>
            </a:fld>
            <a:endParaRPr lang="en-US" altLang="zh-CN"/>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Rectangle 6"/>
          <p:cNvSpPr>
            <a:spLocks noGrp="1" noChangeArrowheads="1"/>
          </p:cNvSpPr>
          <p:nvPr>
            <p:ph type="sldNum" sz="quarter" idx="10"/>
          </p:nvPr>
        </p:nvSpPr>
        <p:spPr/>
        <p:txBody>
          <a:bodyPr/>
          <a:lstStyle>
            <a:lvl1pPr>
              <a:defRPr/>
            </a:lvl1pPr>
          </a:lstStyle>
          <a:p>
            <a:pPr>
              <a:defRPr/>
            </a:pPr>
            <a:fld id="{13D026A2-02BE-4889-BC9F-9F6B24B7C647}" type="slidenum">
              <a:rPr lang="zh-CN" altLang="en-US"/>
              <a:t/>
            </a:fld>
            <a:endParaRPr lang="en-US" altLang="zh-CN"/>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53200" y="533400"/>
            <a:ext cx="2057400" cy="5630863"/>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81000" y="533400"/>
            <a:ext cx="6019800" cy="5630863"/>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Rectangle 6"/>
          <p:cNvSpPr>
            <a:spLocks noGrp="1" noChangeArrowheads="1"/>
          </p:cNvSpPr>
          <p:nvPr>
            <p:ph type="sldNum" sz="quarter" idx="10"/>
          </p:nvPr>
        </p:nvSpPr>
        <p:spPr/>
        <p:txBody>
          <a:bodyPr/>
          <a:lstStyle>
            <a:lvl1pPr>
              <a:defRPr/>
            </a:lvl1pPr>
          </a:lstStyle>
          <a:p>
            <a:pPr>
              <a:defRPr/>
            </a:pPr>
            <a:fld id="{383AC225-4752-43C4-BD5B-B9A5308A2A80}" type="slidenum">
              <a:rPr lang="zh-CN" altLang="en-US"/>
              <a:t/>
            </a:fld>
            <a:endParaRPr lang="en-US" altLang="zh-CN"/>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a:xfrm>
            <a:off x="552450" y="533400"/>
            <a:ext cx="6838950" cy="563563"/>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381000" y="1447800"/>
            <a:ext cx="8229600" cy="4716463"/>
          </a:xfrm>
        </p:spPr>
        <p:txBody>
          <a:bodyPr/>
          <a:lstStyle/>
          <a:p>
            <a:pPr lvl="0"/>
            <a:endParaRPr lang="zh-CN" altLang="en-US" noProof="0" smtClean="0"/>
          </a:p>
        </p:txBody>
      </p:sp>
      <p:sp>
        <p:nvSpPr>
          <p:cNvPr id="4" name="Rectangle 6"/>
          <p:cNvSpPr>
            <a:spLocks noGrp="1" noChangeArrowheads="1"/>
          </p:cNvSpPr>
          <p:nvPr>
            <p:ph type="sldNum" sz="quarter" idx="10"/>
          </p:nvPr>
        </p:nvSpPr>
        <p:spPr/>
        <p:txBody>
          <a:bodyPr/>
          <a:lstStyle>
            <a:lvl1pPr>
              <a:defRPr/>
            </a:lvl1pPr>
          </a:lstStyle>
          <a:p>
            <a:pPr>
              <a:defRPr/>
            </a:pPr>
            <a:fld id="{7DF689B4-CF89-4A2B-B2D8-581B7280439C}" type="slidenum">
              <a:rPr lang="zh-CN" altLang="en-US"/>
              <a:t/>
            </a:fld>
            <a:endParaRPr lang="en-US" altLang="zh-CN"/>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chart" preserve="1">
  <p:cSld name="标题和图表">
    <p:spTree>
      <p:nvGrpSpPr>
        <p:cNvPr id="1" name=""/>
        <p:cNvGrpSpPr/>
        <p:nvPr/>
      </p:nvGrpSpPr>
      <p:grpSpPr>
        <a:xfrm>
          <a:off x="0" y="0"/>
          <a:ext cx="0" cy="0"/>
        </a:xfrm>
      </p:grpSpPr>
      <p:sp>
        <p:nvSpPr>
          <p:cNvPr id="2" name="标题 1"/>
          <p:cNvSpPr>
            <a:spLocks noGrp="1"/>
          </p:cNvSpPr>
          <p:nvPr>
            <p:ph type="title"/>
          </p:nvPr>
        </p:nvSpPr>
        <p:spPr>
          <a:xfrm>
            <a:off x="552450" y="533400"/>
            <a:ext cx="6838950" cy="563563"/>
          </a:xfrm>
        </p:spPr>
        <p:txBody>
          <a:bodyPr/>
          <a:lstStyle/>
          <a:p>
            <a:r>
              <a:rPr lang="zh-CN" altLang="en-US" smtClean="0"/>
              <a:t>单击此处编辑母版标题样式</a:t>
            </a:r>
            <a:endParaRPr lang="zh-CN" altLang="en-US"/>
          </a:p>
        </p:txBody>
      </p:sp>
      <p:sp>
        <p:nvSpPr>
          <p:cNvPr id="3" name="图表占位符 2"/>
          <p:cNvSpPr>
            <a:spLocks noGrp="1"/>
          </p:cNvSpPr>
          <p:nvPr>
            <p:ph type="chart" idx="1"/>
          </p:nvPr>
        </p:nvSpPr>
        <p:spPr>
          <a:xfrm>
            <a:off x="381000" y="1447800"/>
            <a:ext cx="8229600" cy="4716463"/>
          </a:xfrm>
        </p:spPr>
        <p:txBody>
          <a:bodyPr/>
          <a:lstStyle/>
          <a:p>
            <a:pPr lvl="0"/>
            <a:endParaRPr lang="zh-CN" altLang="en-US" noProof="0" smtClean="0"/>
          </a:p>
        </p:txBody>
      </p:sp>
      <p:sp>
        <p:nvSpPr>
          <p:cNvPr id="4" name="Rectangle 6"/>
          <p:cNvSpPr>
            <a:spLocks noGrp="1" noChangeArrowheads="1"/>
          </p:cNvSpPr>
          <p:nvPr>
            <p:ph type="sldNum" sz="quarter" idx="10"/>
          </p:nvPr>
        </p:nvSpPr>
        <p:spPr/>
        <p:txBody>
          <a:bodyPr/>
          <a:lstStyle>
            <a:lvl1pPr>
              <a:defRPr/>
            </a:lvl1pPr>
          </a:lstStyle>
          <a:p>
            <a:pPr>
              <a:defRPr/>
            </a:pPr>
            <a:fld id="{7E1A8BDE-C35C-46E3-B3C2-45F67BC95374}" type="slidenum">
              <a:rPr lang="zh-CN" altLang="en-US"/>
              <a:t/>
            </a:fld>
            <a:endParaRPr lang="en-US" alt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2.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gray">
      <p:bgPr>
        <a:blipFill dpi="0" rotWithShape="0">
          <a:blip r:embed="rId14"/>
          <a:stretch>
            <a:fillRect/>
          </a:stretch>
        </a:blipFill>
        <a:effectLst/>
      </p:bgPr>
    </p:bg>
    <p:spTree>
      <p:nvGrpSpPr>
        <p:cNvPr id="1" name=""/>
        <p:cNvGrpSpPr/>
        <p:nvPr/>
      </p:nvGrpSpPr>
      <p:grpSpPr>
        <a:xfrm>
          <a:off x="0" y="0"/>
          <a:ext cx="0" cy="0"/>
        </a:xfrm>
      </p:grpSpPr>
      <p:sp>
        <p:nvSpPr>
          <p:cNvPr id="1027" name="Rectangle 3"/>
          <p:cNvSpPr>
            <a:spLocks noGrp="1" noChangeArrowheads="1"/>
          </p:cNvSpPr>
          <p:nvPr>
            <p:ph type="body" idx="1"/>
          </p:nvPr>
        </p:nvSpPr>
        <p:spPr bwMode="gray">
          <a:xfrm>
            <a:off x="381000" y="1447800"/>
            <a:ext cx="8229600" cy="471646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smtClean="0"/>
          </a:p>
        </p:txBody>
      </p:sp>
      <p:sp>
        <p:nvSpPr>
          <p:cNvPr id="1030" name="Rectangle 6"/>
          <p:cNvSpPr>
            <a:spLocks noGrp="1" noChangeArrowheads="1"/>
          </p:cNvSpPr>
          <p:nvPr>
            <p:ph type="sldNum" sz="quarter" idx="4"/>
          </p:nvPr>
        </p:nvSpPr>
        <p:spPr bwMode="gray">
          <a:xfrm>
            <a:off x="381000" y="6308725"/>
            <a:ext cx="2133600" cy="244475"/>
          </a:xfrm>
          <a:prstGeom prst="rect">
            <a:avLst/>
          </a:prstGeom>
          <a:noFill/>
          <a:ln w="9525">
            <a:noFill/>
            <a:miter lim="800000"/>
          </a:ln>
          <a:effectLst/>
        </p:spPr>
        <p:txBody>
          <a:bodyPr vert="horz" wrap="square" lIns="91440" tIns="45720" rIns="91440" bIns="45720" numCol="1" anchor="t" anchorCtr="0" compatLnSpc="1"/>
          <a:lstStyle>
            <a:defPPr>
              <a:defRPr lang="en-US"/>
            </a:defPPr>
            <a:lvl1pPr algn="l" rtl="0" fontAlgn="base">
              <a:spcBef>
                <a:spcPct val="0"/>
              </a:spcBef>
              <a:spcAft>
                <a:spcPct val="0"/>
              </a:spcAft>
              <a:defRPr sz="1000" kern="1200">
                <a:solidFill>
                  <a:schemeClr val="tx1"/>
                </a:solidFill>
                <a:latin typeface="+mn-lt"/>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CCF9DD8B-2232-4AB6-AC0B-D8EF47E61181}" type="slidenum">
              <a:rPr lang="zh-CN" altLang="en-US"/>
              <a:t/>
            </a:fld>
            <a:endParaRPr lang="en-US" altLang="zh-CN"/>
          </a:p>
        </p:txBody>
      </p:sp>
      <p:sp>
        <p:nvSpPr>
          <p:cNvPr id="1031" name="Rectangle 2"/>
          <p:cNvSpPr>
            <a:spLocks noGrp="1" noChangeArrowheads="1"/>
          </p:cNvSpPr>
          <p:nvPr>
            <p:ph type="title"/>
          </p:nvPr>
        </p:nvSpPr>
        <p:spPr bwMode="gray">
          <a:xfrm>
            <a:off x="552450" y="533400"/>
            <a:ext cx="6838950" cy="563563"/>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hf hdr="0" dt="0"/>
  <p:txStyles>
    <p:titleStyle>
      <a:lvl1pPr algn="r" rtl="0" eaLnBrk="0" fontAlgn="base" hangingPunct="0">
        <a:spcBef>
          <a:spcPct val="0"/>
        </a:spcBef>
        <a:spcAft>
          <a:spcPct val="0"/>
        </a:spcAft>
        <a:defRPr sz="3200" b="1">
          <a:solidFill>
            <a:srgbClr val="000000"/>
          </a:solidFill>
          <a:latin typeface="+mj-lt"/>
          <a:ea typeface="+mj-ea"/>
          <a:cs typeface="+mj-cs"/>
        </a:defRPr>
      </a:lvl1pPr>
      <a:lvl2pPr algn="r" rtl="0" eaLnBrk="0" fontAlgn="base" hangingPunct="0">
        <a:spcBef>
          <a:spcPct val="0"/>
        </a:spcBef>
        <a:spcAft>
          <a:spcPct val="0"/>
        </a:spcAft>
        <a:defRPr sz="3200" b="1">
          <a:solidFill>
            <a:srgbClr val="000000"/>
          </a:solidFill>
          <a:latin typeface="Verdana" panose="020b0604030504040204" pitchFamily="34" charset="0"/>
        </a:defRPr>
      </a:lvl2pPr>
      <a:lvl3pPr algn="r" rtl="0" eaLnBrk="0" fontAlgn="base" hangingPunct="0">
        <a:spcBef>
          <a:spcPct val="0"/>
        </a:spcBef>
        <a:spcAft>
          <a:spcPct val="0"/>
        </a:spcAft>
        <a:defRPr sz="3200" b="1">
          <a:solidFill>
            <a:srgbClr val="000000"/>
          </a:solidFill>
          <a:latin typeface="Verdana" panose="020b0604030504040204" pitchFamily="34" charset="0"/>
        </a:defRPr>
      </a:lvl3pPr>
      <a:lvl4pPr algn="r" rtl="0" eaLnBrk="0" fontAlgn="base" hangingPunct="0">
        <a:spcBef>
          <a:spcPct val="0"/>
        </a:spcBef>
        <a:spcAft>
          <a:spcPct val="0"/>
        </a:spcAft>
        <a:defRPr sz="3200" b="1">
          <a:solidFill>
            <a:srgbClr val="000000"/>
          </a:solidFill>
          <a:latin typeface="Verdana" panose="020b0604030504040204" pitchFamily="34" charset="0"/>
        </a:defRPr>
      </a:lvl4pPr>
      <a:lvl5pPr algn="r" rtl="0" eaLnBrk="0" fontAlgn="base" hangingPunct="0">
        <a:spcBef>
          <a:spcPct val="0"/>
        </a:spcBef>
        <a:spcAft>
          <a:spcPct val="0"/>
        </a:spcAft>
        <a:defRPr sz="3200" b="1">
          <a:solidFill>
            <a:srgbClr val="000000"/>
          </a:solidFill>
          <a:latin typeface="Verdana" panose="020b0604030504040204" pitchFamily="34" charset="0"/>
        </a:defRPr>
      </a:lvl5pPr>
      <a:lvl6pPr marL="457200" algn="r" rtl="0" fontAlgn="base">
        <a:spcBef>
          <a:spcPct val="0"/>
        </a:spcBef>
        <a:spcAft>
          <a:spcPct val="0"/>
        </a:spcAft>
        <a:defRPr sz="3200" b="1">
          <a:solidFill>
            <a:srgbClr val="000000"/>
          </a:solidFill>
          <a:latin typeface="Verdana" panose="020b0604030504040204" pitchFamily="34" charset="0"/>
        </a:defRPr>
      </a:lvl6pPr>
      <a:lvl7pPr marL="914400" algn="r" rtl="0" fontAlgn="base">
        <a:spcBef>
          <a:spcPct val="0"/>
        </a:spcBef>
        <a:spcAft>
          <a:spcPct val="0"/>
        </a:spcAft>
        <a:defRPr sz="3200" b="1">
          <a:solidFill>
            <a:srgbClr val="000000"/>
          </a:solidFill>
          <a:latin typeface="Verdana" panose="020b0604030504040204" pitchFamily="34" charset="0"/>
        </a:defRPr>
      </a:lvl7pPr>
      <a:lvl8pPr marL="1371600" algn="r" rtl="0" fontAlgn="base">
        <a:spcBef>
          <a:spcPct val="0"/>
        </a:spcBef>
        <a:spcAft>
          <a:spcPct val="0"/>
        </a:spcAft>
        <a:defRPr sz="3200" b="1">
          <a:solidFill>
            <a:srgbClr val="000000"/>
          </a:solidFill>
          <a:latin typeface="Verdana" panose="020b0604030504040204" pitchFamily="34" charset="0"/>
        </a:defRPr>
      </a:lvl8pPr>
      <a:lvl9pPr marL="1828800" algn="r" rtl="0" fontAlgn="base">
        <a:spcBef>
          <a:spcPct val="0"/>
        </a:spcBef>
        <a:spcAft>
          <a:spcPct val="0"/>
        </a:spcAft>
        <a:defRPr sz="3200" b="1">
          <a:solidFill>
            <a:srgbClr val="000000"/>
          </a:solidFill>
          <a:latin typeface="Verdana" panose="020b0604030504040204" pitchFamily="34" charset="0"/>
        </a:defRPr>
      </a:lvl9pPr>
    </p:titleStyle>
    <p:bodyStyle>
      <a:lvl1pPr marL="342900" indent="-342900" algn="l" rtl="0" eaLnBrk="0" fontAlgn="base" hangingPunct="0">
        <a:spcBef>
          <a:spcPct val="20000"/>
        </a:spcBef>
        <a:spcAft>
          <a:spcPct val="0"/>
        </a:spcAft>
        <a:buClr>
          <a:schemeClr val="hlink"/>
        </a:buClr>
        <a:buFont typeface="Wingdings" panose="05000000000000000000" pitchFamily="2" charset="2"/>
        <a:buChar char="v"/>
        <a:defRPr sz="2800" b="1">
          <a:solidFill>
            <a:schemeClr val="hlink"/>
          </a:solidFill>
          <a:latin typeface="+mn-lt"/>
          <a:ea typeface="+mn-ea"/>
          <a:cs typeface="+mn-cs"/>
        </a:defRPr>
      </a:lvl1pPr>
      <a:lvl2pPr marL="742950" indent="-285750" algn="l" rtl="0" eaLnBrk="0" fontAlgn="base" hangingPunct="0">
        <a:spcBef>
          <a:spcPct val="20000"/>
        </a:spcBef>
        <a:spcAft>
          <a:spcPct val="0"/>
        </a:spcAft>
        <a:buClr>
          <a:schemeClr val="accent1"/>
        </a:buClr>
        <a:buFont typeface="Wingdings" panose="05000000000000000000" pitchFamily="2" charset="2"/>
        <a:buChar char="§"/>
        <a:defRPr sz="2800">
          <a:solidFill>
            <a:schemeClr val="tx1"/>
          </a:solidFill>
          <a:latin typeface="Arial" pitchFamily="34" charset="0"/>
        </a:defRPr>
      </a:lvl2pPr>
      <a:lvl3pPr marL="1143000" indent="-228600" algn="l" rtl="0" eaLnBrk="0" fontAlgn="base" hangingPunct="0">
        <a:spcBef>
          <a:spcPct val="20000"/>
        </a:spcBef>
        <a:spcAft>
          <a:spcPct val="0"/>
        </a:spcAft>
        <a:buClr>
          <a:schemeClr val="tx1"/>
        </a:buClr>
        <a:buChar char="•"/>
        <a:defRPr sz="2400">
          <a:solidFill>
            <a:schemeClr val="tx1"/>
          </a:solidFill>
          <a:latin typeface="Arial" pitchFamily="34" charset="0"/>
        </a:defRPr>
      </a:lvl3pPr>
      <a:lvl4pPr marL="1600200" indent="-228600" algn="l" rtl="0" eaLnBrk="0" fontAlgn="base" hangingPunct="0">
        <a:spcBef>
          <a:spcPct val="20000"/>
        </a:spcBef>
        <a:spcAft>
          <a:spcPct val="0"/>
        </a:spcAft>
        <a:buChar char="–"/>
        <a:defRPr sz="2000">
          <a:solidFill>
            <a:schemeClr val="tx1"/>
          </a:solidFill>
          <a:latin typeface="Arial" pitchFamily="34" charset="0"/>
        </a:defRPr>
      </a:lvl4pPr>
      <a:lvl5pPr marL="2057400" indent="-228600" algn="l" rtl="0" eaLnBrk="0" fontAlgn="base" hangingPunct="0">
        <a:spcBef>
          <a:spcPct val="20000"/>
        </a:spcBef>
        <a:spcAft>
          <a:spcPct val="0"/>
        </a:spcAft>
        <a:buChar char="»"/>
        <a:defRPr sz="2000">
          <a:solidFill>
            <a:schemeClr val="tx1"/>
          </a:solidFill>
          <a:latin typeface="Arial" pitchFamily="34" charset="0"/>
        </a:defRPr>
      </a:lvl5pPr>
      <a:lvl6pPr marL="2514600" indent="-228600" algn="l" rtl="0" fontAlgn="base">
        <a:spcBef>
          <a:spcPct val="20000"/>
        </a:spcBef>
        <a:spcAft>
          <a:spcPct val="0"/>
        </a:spcAft>
        <a:buChar char="»"/>
        <a:defRPr sz="2000">
          <a:solidFill>
            <a:schemeClr val="tx1"/>
          </a:solidFill>
          <a:latin typeface="Arial" pitchFamily="34" charset="0"/>
        </a:defRPr>
      </a:lvl6pPr>
      <a:lvl7pPr marL="2971800" indent="-228600" algn="l" rtl="0" fontAlgn="base">
        <a:spcBef>
          <a:spcPct val="20000"/>
        </a:spcBef>
        <a:spcAft>
          <a:spcPct val="0"/>
        </a:spcAft>
        <a:buChar char="»"/>
        <a:defRPr sz="2000">
          <a:solidFill>
            <a:schemeClr val="tx1"/>
          </a:solidFill>
          <a:latin typeface="Arial" pitchFamily="34" charset="0"/>
        </a:defRPr>
      </a:lvl7pPr>
      <a:lvl8pPr marL="3429000" indent="-228600" algn="l" rtl="0" fontAlgn="base">
        <a:spcBef>
          <a:spcPct val="20000"/>
        </a:spcBef>
        <a:spcAft>
          <a:spcPct val="0"/>
        </a:spcAft>
        <a:buChar char="»"/>
        <a:defRPr sz="2000">
          <a:solidFill>
            <a:schemeClr val="tx1"/>
          </a:solidFill>
          <a:latin typeface="Arial" pitchFamily="34" charset="0"/>
        </a:defRPr>
      </a:lvl8pPr>
      <a:lvl9pPr marL="3886200" indent="-228600" algn="l" rtl="0" fontAlgn="base">
        <a:spcBef>
          <a:spcPct val="20000"/>
        </a:spcBef>
        <a:spcAft>
          <a:spcPct val="0"/>
        </a:spcAft>
        <a:buChar char="»"/>
        <a:defRPr sz="2000">
          <a:solidFill>
            <a:schemeClr val="tx1"/>
          </a:solidFill>
          <a:latin typeface="Arial" pitchFamily="34" charset="0"/>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w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15.png" /><Relationship Id="rId7" Type="http://schemas.openxmlformats.org/officeDocument/2006/relationships/image" Target="../media/image16.png" /><Relationship Id="rId8" Type="http://schemas.openxmlformats.org/officeDocument/2006/relationships/image" Target="../media/image1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1223300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灯片编号占位符 5"/>
          <p:cNvSpPr>
            <a:spLocks noGrp="1"/>
          </p:cNvSpPr>
          <p:nvPr>
            <p:ph type="sldNum" sz="quarter" idx="10"/>
          </p:nvPr>
        </p:nvSpPr>
        <p:spPr/>
        <p:txBody>
          <a:bodyPr/>
          <a:lstStyle/>
          <a:p>
            <a:pPr>
              <a:defRPr/>
            </a:pPr>
            <a:fld id="{FDF594A2-E5C5-4971-AB6D-446671C2D12F}" type="slidenum">
              <a:rPr lang="zh-CN" altLang="en-US" smtClean="0"/>
              <a:t>1</a:t>
            </a:fld>
            <a:endParaRPr lang="en-US" altLang="zh-CN"/>
          </a:p>
        </p:txBody>
      </p:sp>
      <p:pic>
        <p:nvPicPr>
          <p:cNvPr id="1026" name="Picture 2" descr="_MG_0392_conew1"/>
          <p:cNvPicPr>
            <a:picLocks noChangeAspect="1" noChangeArrowheads="1"/>
          </p:cNvPicPr>
          <p:nvPr/>
        </p:nvPicPr>
        <p:blipFill>
          <a:blip r:embed="rId3"/>
          <a:srcRect l="8244" r="5243"/>
          <a:stretch>
            <a:fillRect/>
          </a:stretch>
        </p:blipFill>
        <p:spPr bwMode="auto">
          <a:xfrm>
            <a:off x="755576" y="260648"/>
            <a:ext cx="2376264" cy="27363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p:cNvSpPr txBox="1"/>
          <p:nvPr/>
        </p:nvSpPr>
        <p:spPr>
          <a:xfrm>
            <a:off x="395536" y="3212976"/>
            <a:ext cx="8424936" cy="3323987"/>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zh-CN" sz="1400" smtClean="0"/>
              <a:t>付军华，</a:t>
            </a:r>
            <a:r>
              <a:rPr lang="en-US" altLang="zh-CN" sz="1400" smtClean="0"/>
              <a:t>1999</a:t>
            </a:r>
            <a:r>
              <a:rPr lang="zh-CN" altLang="zh-CN" sz="1400" smtClean="0"/>
              <a:t>年毕业于中央财经大学投资经济专业，获经济学硕士学位，取得中国注册会计师</a:t>
            </a:r>
            <a:r>
              <a:rPr lang="en-US" altLang="zh-CN" sz="1400" smtClean="0"/>
              <a:t>CPA</a:t>
            </a:r>
            <a:r>
              <a:rPr lang="zh-CN" altLang="zh-CN" sz="1400" smtClean="0"/>
              <a:t>资格，全国律师资格。</a:t>
            </a:r>
            <a:endParaRPr lang="en-US" altLang="zh-CN" sz="1400" smtClean="0"/>
          </a:p>
          <a:p>
            <a:endParaRPr lang="zh-CN" altLang="zh-CN" sz="1400" smtClean="0"/>
          </a:p>
          <a:p>
            <a:r>
              <a:rPr lang="en-US" altLang="zh-CN" sz="1400" smtClean="0"/>
              <a:t>1999</a:t>
            </a:r>
            <a:r>
              <a:rPr lang="zh-CN" altLang="zh-CN" sz="1400" smtClean="0"/>
              <a:t>年加入联想，曾负责预算管理，资金管理，收购兼并以及合资公司管理，租赁业务，上市业绩发布等工作。现任联想集团副总裁，产品集团</a:t>
            </a:r>
            <a:r>
              <a:rPr lang="en-US" altLang="zh-CN" sz="1400" smtClean="0"/>
              <a:t>CFO</a:t>
            </a:r>
            <a:r>
              <a:rPr lang="zh-CN" altLang="zh-CN" sz="1400" smtClean="0"/>
              <a:t>。</a:t>
            </a:r>
            <a:endParaRPr lang="en-US" altLang="zh-CN" sz="1400" smtClean="0"/>
          </a:p>
          <a:p>
            <a:endParaRPr lang="zh-CN" altLang="zh-CN" sz="1400" smtClean="0"/>
          </a:p>
          <a:p>
            <a:r>
              <a:rPr lang="en-US" altLang="zh-CN" sz="1400" smtClean="0"/>
              <a:t>2004</a:t>
            </a:r>
            <a:r>
              <a:rPr lang="zh-CN" altLang="zh-CN" sz="1400" smtClean="0"/>
              <a:t>年作为财务小组负责人参与收购</a:t>
            </a:r>
            <a:r>
              <a:rPr lang="en-US" altLang="zh-CN" sz="1400" smtClean="0"/>
              <a:t>IBM PC</a:t>
            </a:r>
            <a:r>
              <a:rPr lang="zh-CN" altLang="zh-CN" sz="1400" smtClean="0"/>
              <a:t>业务的谈判工作，并在新公司成立后，外派美国三年负责新公司整合，全球预算管理，全球定价工作</a:t>
            </a:r>
            <a:endParaRPr lang="en-US" altLang="zh-CN" sz="1400" smtClean="0"/>
          </a:p>
          <a:p>
            <a:endParaRPr lang="zh-CN" altLang="zh-CN" sz="1400" smtClean="0"/>
          </a:p>
          <a:p>
            <a:r>
              <a:rPr lang="en-US" altLang="zh-CN" sz="1400" smtClean="0"/>
              <a:t>2007</a:t>
            </a:r>
            <a:r>
              <a:rPr lang="zh-CN" altLang="zh-CN" sz="1400" smtClean="0"/>
              <a:t>年加入联想</a:t>
            </a:r>
            <a:r>
              <a:rPr lang="en-US" altLang="zh-CN" sz="1400" smtClean="0"/>
              <a:t>IDEA</a:t>
            </a:r>
            <a:r>
              <a:rPr lang="zh-CN" altLang="zh-CN" sz="1400" smtClean="0"/>
              <a:t>产品集团任</a:t>
            </a:r>
            <a:r>
              <a:rPr lang="en-US" altLang="zh-CN" sz="1400" smtClean="0"/>
              <a:t>CFO</a:t>
            </a:r>
            <a:r>
              <a:rPr lang="zh-CN" altLang="zh-CN" sz="1400" smtClean="0"/>
              <a:t>，从无到有搭建</a:t>
            </a:r>
            <a:r>
              <a:rPr lang="en-US" altLang="zh-CN" sz="1400" smtClean="0"/>
              <a:t>IDEA</a:t>
            </a:r>
            <a:r>
              <a:rPr lang="zh-CN" altLang="zh-CN" sz="1400" smtClean="0"/>
              <a:t>集团财务体系，流程，业务模式。成功的组建了一支能打硬仗的消费财务团队，并在她的带领下，在全新独特的业务模式和税务模式下成功的实现了消费业务香港离岸模式。支持消费产品在美国，法国，波兰，土耳其，印度，拉美等</a:t>
            </a:r>
            <a:r>
              <a:rPr lang="en-US" altLang="zh-CN" sz="1400" smtClean="0"/>
              <a:t>100</a:t>
            </a:r>
            <a:r>
              <a:rPr lang="zh-CN" altLang="zh-CN" sz="1400" smtClean="0"/>
              <a:t>多个国家的发布。</a:t>
            </a:r>
            <a:endParaRPr lang="en-US" altLang="zh-CN" sz="1400" smtClean="0"/>
          </a:p>
          <a:p>
            <a:endParaRPr lang="zh-CN" altLang="zh-CN" sz="1400" smtClean="0"/>
          </a:p>
          <a:p>
            <a:r>
              <a:rPr lang="en-US" altLang="zh-CN" sz="1400" smtClean="0"/>
              <a:t>2009</a:t>
            </a:r>
            <a:r>
              <a:rPr lang="zh-CN" altLang="zh-CN" sz="1400" smtClean="0"/>
              <a:t>年获得联想最高荣誉“联想奖”。</a:t>
            </a:r>
            <a:r>
              <a:rPr lang="en-US" altLang="zh-CN" sz="1400" smtClean="0"/>
              <a:t>2010</a:t>
            </a:r>
            <a:r>
              <a:rPr lang="zh-CN" altLang="zh-CN" sz="1400" smtClean="0"/>
              <a:t>年完成</a:t>
            </a:r>
            <a:r>
              <a:rPr lang="en-US" altLang="zh-CN" sz="1400" smtClean="0"/>
              <a:t>IPG</a:t>
            </a:r>
            <a:r>
              <a:rPr lang="zh-CN" altLang="zh-CN" sz="1400" smtClean="0"/>
              <a:t>和</a:t>
            </a:r>
            <a:r>
              <a:rPr lang="en-US" altLang="zh-CN" sz="1400" smtClean="0"/>
              <a:t>TPG</a:t>
            </a:r>
            <a:r>
              <a:rPr lang="zh-CN" altLang="zh-CN" sz="1400" smtClean="0"/>
              <a:t>财务团队整合，跨文化有效实现和国际团队的无缝沟通。</a:t>
            </a:r>
            <a:endParaRPr lang="zh-CN" altLang="zh-CN" sz="1400" smtClean="0"/>
          </a:p>
        </p:txBody>
      </p:sp>
      <p:sp>
        <p:nvSpPr>
          <p:cNvPr id="1027" name="Rectangle 3"/>
          <p:cNvSpPr>
            <a:spLocks noChangeArrowheads="1"/>
          </p:cNvSpPr>
          <p:nvPr/>
        </p:nvSpPr>
        <p:spPr bwMode="auto">
          <a:xfrm>
            <a:off x="4211960" y="641594"/>
            <a:ext cx="3312368" cy="2062103"/>
          </a:xfrm>
          <a:prstGeom prst="rect">
            <a:avLst/>
          </a:prstGeom>
          <a:noFill/>
          <a:ln w="9525">
            <a:noFill/>
            <a:miter lim="800000"/>
          </a:ln>
          <a:effectLst/>
        </p:spPr>
        <p:txBody>
          <a:bodyPr vert="horz" wrap="square" lIns="91440" tIns="45720" rIns="91440" bIns="45720" numCol="1" anchor="ctr" anchorCtr="0" compatLnSpc="1">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lang="zh-CN" altLang="en-US" sz="3200" b="1" kern="0" smtClean="0">
                <a:solidFill>
                  <a:srgbClr val="F79646">
                    <a:lumMod val="50000"/>
                  </a:srgbClr>
                </a:solidFill>
                <a:latin typeface="华文楷体" panose="02010600040101010101" pitchFamily="2" charset="-122"/>
                <a:ea typeface="华文楷体" panose="02010600040101010101" pitchFamily="2" charset="-122"/>
              </a:rPr>
              <a:t>付军华</a:t>
            </a:r>
            <a:r>
              <a:rPr lang="en-US" altLang="zh-CN" sz="3200" b="1" kern="0" smtClean="0">
                <a:solidFill>
                  <a:srgbClr val="F79646">
                    <a:lumMod val="50000"/>
                  </a:srgbClr>
                </a:solidFill>
                <a:latin typeface="华文楷体" panose="02010600040101010101" pitchFamily="2" charset="-122"/>
                <a:ea typeface="华文楷体" panose="02010600040101010101" pitchFamily="2" charset="-122"/>
              </a:rPr>
              <a:t> </a:t>
            </a:r>
            <a:r>
              <a:rPr lang="zh-CN" altLang="en-US" sz="3200" b="1" kern="0" smtClean="0">
                <a:solidFill>
                  <a:srgbClr val="F79646">
                    <a:lumMod val="50000"/>
                  </a:srgbClr>
                </a:solidFill>
                <a:latin typeface="华文楷体" panose="02010600040101010101" pitchFamily="2" charset="-122"/>
                <a:ea typeface="华文楷体" panose="02010600040101010101" pitchFamily="2" charset="-122"/>
              </a:rPr>
              <a:t> </a:t>
            </a:r>
            <a:r>
              <a:rPr lang="en-US" altLang="zh-CN" sz="3200" b="1" kern="0" smtClean="0">
                <a:solidFill>
                  <a:srgbClr val="F79646">
                    <a:lumMod val="50000"/>
                  </a:srgbClr>
                </a:solidFill>
                <a:latin typeface="华文楷体" panose="02010600040101010101" pitchFamily="2" charset="-122"/>
                <a:ea typeface="华文楷体" panose="02010600040101010101" pitchFamily="2" charset="-122"/>
              </a:rPr>
              <a:t>Maggie</a:t>
            </a:r>
            <a:endParaRPr lang="en-US" altLang="zh-CN" sz="3200" b="1" kern="0" smtClean="0">
              <a:solidFill>
                <a:srgbClr val="F79646">
                  <a:lumMod val="50000"/>
                </a:srgbClr>
              </a:solidFill>
              <a:latin typeface="华文楷体" panose="02010600040101010101" pitchFamily="2" charset="-122"/>
              <a:ea typeface="华文楷体" panose="02010600040101010101" pitchFamily="2" charset="-122"/>
            </a:endParaRPr>
          </a:p>
          <a:p>
            <a:pPr marL="0" marR="0" lvl="0" indent="0" algn="l" defTabSz="914400" rtl="0" eaLnBrk="0" fontAlgn="base" latinLnBrk="0" hangingPunct="0">
              <a:lnSpc>
                <a:spcPct val="100000"/>
              </a:lnSpc>
              <a:spcBef>
                <a:spcPct val="0"/>
              </a:spcBef>
              <a:spcAft>
                <a:spcPct val="0"/>
              </a:spcAft>
              <a:buClrTx/>
              <a:buSzTx/>
              <a:buFontTx/>
              <a:buNone/>
            </a:pPr>
            <a:endParaRPr lang="en-US" altLang="zh-CN" sz="3200" b="1" kern="0" smtClean="0">
              <a:solidFill>
                <a:srgbClr val="F79646">
                  <a:lumMod val="50000"/>
                </a:srgbClr>
              </a:solidFill>
              <a:latin typeface="华文楷体" panose="02010600040101010101" pitchFamily="2" charset="-122"/>
              <a:ea typeface="华文楷体" panose="02010600040101010101"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lang="zh-CN" altLang="en-US" sz="3200" b="1" kern="0" smtClean="0">
                <a:solidFill>
                  <a:srgbClr val="F79646">
                    <a:lumMod val="50000"/>
                  </a:srgbClr>
                </a:solidFill>
                <a:latin typeface="华文楷体" panose="02010600040101010101" pitchFamily="2" charset="-122"/>
                <a:ea typeface="华文楷体" panose="02010600040101010101" pitchFamily="2" charset="-122"/>
              </a:rPr>
              <a:t>联想集团副总裁</a:t>
            </a:r>
            <a:endParaRPr lang="zh-CN" altLang="en-US" sz="3200" b="1" kern="0" smtClean="0">
              <a:solidFill>
                <a:srgbClr val="F79646">
                  <a:lumMod val="50000"/>
                </a:srgbClr>
              </a:solidFill>
              <a:latin typeface="华文楷体" panose="02010600040101010101" pitchFamily="2" charset="-122"/>
              <a:ea typeface="华文楷体" panose="02010600040101010101"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lang="zh-CN" altLang="en-US" sz="3200" b="1" kern="0" smtClean="0">
                <a:solidFill>
                  <a:srgbClr val="F79646">
                    <a:lumMod val="50000"/>
                  </a:srgbClr>
                </a:solidFill>
                <a:latin typeface="华文楷体" panose="02010600040101010101" pitchFamily="2" charset="-122"/>
                <a:ea typeface="华文楷体" panose="02010600040101010101" pitchFamily="2" charset="-122"/>
              </a:rPr>
              <a:t>产品集团</a:t>
            </a:r>
            <a:r>
              <a:rPr lang="en-US" altLang="zh-CN" sz="3200" b="1" kern="0" smtClean="0">
                <a:solidFill>
                  <a:srgbClr val="F79646">
                    <a:lumMod val="50000"/>
                  </a:srgbClr>
                </a:solidFill>
                <a:latin typeface="华文楷体" panose="02010600040101010101" pitchFamily="2" charset="-122"/>
                <a:ea typeface="华文楷体" panose="02010600040101010101" pitchFamily="2" charset="-122"/>
              </a:rPr>
              <a:t>,CFO</a:t>
            </a:r>
            <a:endParaRPr lang="en-US" altLang="zh-CN" sz="3200" b="1" kern="0" smtClean="0">
              <a:solidFill>
                <a:srgbClr val="F79646">
                  <a:lumMod val="50000"/>
                </a:srgbClr>
              </a:solidFill>
              <a:latin typeface="华文楷体" panose="02010600040101010101" pitchFamily="2" charset="-122"/>
              <a:ea typeface="华文楷体" panose="02010600040101010101" pitchFamily="2" charset="-122"/>
            </a:endParaRPr>
          </a:p>
        </p:txBody>
      </p:sp>
      <p:sp>
        <p:nvSpPr>
          <p:cNvPr id="1028" name="TextBox 1027"/>
          <p:cNvSpPr txBox="1"/>
          <p:nvPr/>
        </p:nvSpPr>
        <p:spPr>
          <a:xfrm>
            <a:off x="914400" y="914400"/>
            <a:ext cx="1371600" cy="320040"/>
          </a:xfrm>
          <a:prstGeom prst="rect">
            <a:avLst/>
          </a:prstGeom>
          <a:noFill/>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100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1000" fill="hold"/>
                                        <p:tgtEl>
                                          <p:spTgt spid="1026"/>
                                        </p:tgtEl>
                                        <p:attrNameLst>
                                          <p:attrName>ppt_x</p:attrName>
                                        </p:attrNameLst>
                                      </p:cBhvr>
                                      <p:tavLst>
                                        <p:tav tm="0">
                                          <p:val>
                                            <p:strVal val="0-#ppt_w/2"/>
                                          </p:val>
                                        </p:tav>
                                        <p:tav tm="100000">
                                          <p:val>
                                            <p:strVal val="#ppt_x"/>
                                          </p:val>
                                        </p:tav>
                                      </p:tavLst>
                                    </p:anim>
                                    <p:anim calcmode="lin" valueType="num">
                                      <p:cBhvr additive="base">
                                        <p:cTn id="8" dur="1000" fill="hold"/>
                                        <p:tgtEl>
                                          <p:spTgt spid="10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2" dur="1000" fill="hold" grpId="0" nodeType="clickEffect">
                                  <p:stCondLst>
                                    <p:cond delay="0"/>
                                  </p:stCondLst>
                                  <p:childTnLst>
                                    <p:set>
                                      <p:cBhvr>
                                        <p:cTn id="12" dur="1" fill="hold">
                                          <p:stCondLst>
                                            <p:cond delay="0"/>
                                          </p:stCondLst>
                                        </p:cTn>
                                        <p:tgtEl>
                                          <p:spTgt spid="1027"/>
                                        </p:tgtEl>
                                        <p:attrNameLst>
                                          <p:attrName>style.visibility</p:attrName>
                                        </p:attrNameLst>
                                      </p:cBhvr>
                                      <p:to>
                                        <p:strVal val="visible"/>
                                      </p:to>
                                    </p:set>
                                    <p:anim calcmode="lin" valueType="num">
                                      <p:cBhvr additive="base">
                                        <p:cTn id="13" dur="1000" fill="hold"/>
                                        <p:tgtEl>
                                          <p:spTgt spid="1027"/>
                                        </p:tgtEl>
                                        <p:attrNameLst>
                                          <p:attrName>ppt_x</p:attrName>
                                        </p:attrNameLst>
                                      </p:cBhvr>
                                      <p:tavLst>
                                        <p:tav tm="0">
                                          <p:val>
                                            <p:strVal val="1+#ppt_w/2"/>
                                          </p:val>
                                        </p:tav>
                                        <p:tav tm="100000">
                                          <p:val>
                                            <p:strVal val="#ppt_x"/>
                                          </p:val>
                                        </p:tav>
                                      </p:tavLst>
                                    </p:anim>
                                    <p:anim calcmode="lin" valueType="num">
                                      <p:cBhvr additive="base">
                                        <p:cTn id="14" dur="1000" fill="hold"/>
                                        <p:tgtEl>
                                          <p:spTgt spid="1027"/>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100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1000" fill="hold"/>
                                        <p:tgtEl>
                                          <p:spTgt spid="8"/>
                                        </p:tgtEl>
                                        <p:attrNameLst>
                                          <p:attrName>ppt_x</p:attrName>
                                        </p:attrNameLst>
                                      </p:cBhvr>
                                      <p:tavLst>
                                        <p:tav tm="0">
                                          <p:val>
                                            <p:strVal val="#ppt_x"/>
                                          </p:val>
                                        </p:tav>
                                        <p:tav tm="100000">
                                          <p:val>
                                            <p:strVal val="#ppt_x"/>
                                          </p:val>
                                        </p:tav>
                                      </p:tavLst>
                                    </p:anim>
                                    <p:anim calcmode="lin" valueType="num">
                                      <p:cBhvr additive="base">
                                        <p:cTn id="20"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27"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 name="TextBox 39"/>
          <p:cNvSpPr txBox="1">
            <a:spLocks noChangeArrowheads="1"/>
          </p:cNvSpPr>
          <p:nvPr/>
        </p:nvSpPr>
        <p:spPr bwMode="auto">
          <a:xfrm>
            <a:off x="1619672" y="2132856"/>
            <a:ext cx="6003925" cy="923330"/>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5400" b="1" i="0" strike="noStrike" kern="0" cap="none" spc="0" normalizeH="0" baseline="0" noProof="0">
                <a:ln>
                  <a:noFill/>
                </a:ln>
                <a:solidFill>
                  <a:srgbClr val="F79646">
                    <a:lumMod val="50000"/>
                  </a:srgbClr>
                </a:solidFill>
                <a:effectLst/>
                <a:uLnTx/>
                <a:uFillTx/>
                <a:latin typeface="微软雅黑" panose="020b0503020204020204" pitchFamily="34" charset="-122"/>
                <a:ea typeface="微软雅黑" panose="020b0503020204020204" pitchFamily="34" charset="-122"/>
              </a:rPr>
              <a:t>如何做经营分析</a:t>
            </a:r>
            <a:endParaRPr kumimoji="0" lang="en-US" altLang="zh-CN" sz="5400" b="1" i="0" strike="noStrike" kern="0" cap="none" spc="0" normalizeH="0" baseline="0" noProof="0">
              <a:ln>
                <a:noFill/>
              </a:ln>
              <a:solidFill>
                <a:srgbClr val="F79646">
                  <a:lumMod val="50000"/>
                </a:srgbClr>
              </a:solidFill>
              <a:effectLst/>
              <a:uLnTx/>
              <a:uFillTx/>
              <a:latin typeface="微软雅黑" panose="020b0503020204020204" pitchFamily="34" charset="-122"/>
              <a:ea typeface="微软雅黑" panose="020b0503020204020204" pitchFamily="34" charset="-122"/>
            </a:endParaRPr>
          </a:p>
        </p:txBody>
      </p:sp>
      <p:cxnSp>
        <p:nvCxnSpPr>
          <p:cNvPr id="41" name="直接连接符 40"/>
          <p:cNvCxnSpPr/>
          <p:nvPr/>
        </p:nvCxnSpPr>
        <p:spPr>
          <a:xfrm rot="10800000">
            <a:off x="1619672" y="3140968"/>
            <a:ext cx="6120679" cy="0"/>
          </a:xfrm>
          <a:prstGeom prst="line">
            <a:avLst/>
          </a:prstGeom>
          <a:ln w="57150">
            <a:solidFill>
              <a:srgbClr val="E78503"/>
            </a:solidFill>
          </a:ln>
        </p:spPr>
        <p:style>
          <a:lnRef idx="1">
            <a:schemeClr val="accent1"/>
          </a:lnRef>
          <a:fillRef idx="0">
            <a:schemeClr val="accent1"/>
          </a:fillRef>
          <a:effectRef idx="0">
            <a:schemeClr val="accent1"/>
          </a:effectRef>
          <a:fontRef idx="minor">
            <a:schemeClr val="tx1"/>
          </a:fontRef>
        </p:style>
      </p:cxnSp>
      <p:sp>
        <p:nvSpPr>
          <p:cNvPr id="42" name="矩形 41"/>
          <p:cNvSpPr>
            <a:spLocks noChangeArrowheads="1"/>
          </p:cNvSpPr>
          <p:nvPr/>
        </p:nvSpPr>
        <p:spPr bwMode="auto">
          <a:xfrm>
            <a:off x="5534322" y="3880470"/>
            <a:ext cx="3070126" cy="584775"/>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r>
              <a:rPr lang="zh-CN" altLang="en-US" sz="3200" b="1">
                <a:solidFill>
                  <a:schemeClr val="accent6">
                    <a:lumMod val="50000"/>
                  </a:schemeClr>
                </a:solidFill>
                <a:latin typeface="微软雅黑" panose="020b0503020204020204" pitchFamily="34" charset="-122"/>
                <a:ea typeface="微软雅黑" panose="020b0503020204020204" pitchFamily="34" charset="-122"/>
              </a:rPr>
              <a:t>付军华</a:t>
            </a:r>
            <a:endParaRPr lang="en-US" altLang="zh-CN" sz="3200" b="1">
              <a:solidFill>
                <a:schemeClr val="accent6">
                  <a:lumMod val="50000"/>
                </a:schemeClr>
              </a:solidFill>
              <a:latin typeface="微软雅黑" panose="020b0503020204020204" pitchFamily="34" charset="-122"/>
              <a:ea typeface="微软雅黑" panose="020b0503020204020204" pitchFamily="34" charset="-122"/>
            </a:endParaRPr>
          </a:p>
        </p:txBody>
      </p:sp>
      <p:sp>
        <p:nvSpPr>
          <p:cNvPr id="43" name="矩形 42"/>
          <p:cNvSpPr>
            <a:spLocks noChangeArrowheads="1"/>
          </p:cNvSpPr>
          <p:nvPr/>
        </p:nvSpPr>
        <p:spPr bwMode="auto">
          <a:xfrm>
            <a:off x="6012160" y="4509120"/>
            <a:ext cx="1527175" cy="523220"/>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r>
              <a:rPr lang="zh-CN" altLang="en-US" sz="1400">
                <a:solidFill>
                  <a:schemeClr val="accent6">
                    <a:lumMod val="50000"/>
                  </a:schemeClr>
                </a:solidFill>
                <a:latin typeface="微软雅黑" panose="020b0503020204020204" pitchFamily="34" charset="-122"/>
                <a:ea typeface="微软雅黑" panose="020b0503020204020204" pitchFamily="34" charset="-122"/>
              </a:rPr>
              <a:t>讨论材料</a:t>
            </a:r>
            <a:endParaRPr lang="en-US" altLang="zh-CN" sz="1400">
              <a:solidFill>
                <a:schemeClr val="accent6">
                  <a:lumMod val="50000"/>
                </a:schemeClr>
              </a:solidFill>
              <a:latin typeface="微软雅黑" panose="020b0503020204020204" pitchFamily="34" charset="-122"/>
              <a:ea typeface="微软雅黑" panose="020b0503020204020204" pitchFamily="34" charset="-122"/>
            </a:endParaRPr>
          </a:p>
          <a:p>
            <a:pPr>
              <a:defRPr/>
            </a:pPr>
            <a:r>
              <a:rPr lang="en-US" altLang="zh-CN" sz="1400">
                <a:solidFill>
                  <a:schemeClr val="accent6">
                    <a:lumMod val="50000"/>
                  </a:schemeClr>
                </a:solidFill>
                <a:latin typeface="微软雅黑" panose="020b0503020204020204" pitchFamily="34" charset="-122"/>
                <a:ea typeface="微软雅黑" panose="020b0503020204020204" pitchFamily="34" charset="-122"/>
              </a:rPr>
              <a:t>2011.11-12</a:t>
            </a:r>
            <a:endParaRPr lang="en-US" altLang="zh-CN" sz="1400">
              <a:solidFill>
                <a:schemeClr val="accent6">
                  <a:lumMod val="50000"/>
                </a:schemeClr>
              </a:solidFill>
              <a:latin typeface="微软雅黑" panose="020b0503020204020204" pitchFamily="34" charset="-122"/>
              <a:ea typeface="微软雅黑" panose="020b0503020204020204" pitchFamily="34" charset="-122"/>
            </a:endParaRPr>
          </a:p>
        </p:txBody>
      </p:sp>
      <p:sp>
        <p:nvSpPr>
          <p:cNvPr id="6" name="灯片编号占位符 5"/>
          <p:cNvSpPr>
            <a:spLocks noGrp="1"/>
          </p:cNvSpPr>
          <p:nvPr>
            <p:ph type="sldNum" sz="quarter" idx="10"/>
          </p:nvPr>
        </p:nvSpPr>
        <p:spPr/>
        <p:txBody>
          <a:bodyPr/>
          <a:lstStyle/>
          <a:p>
            <a:pPr>
              <a:defRPr/>
            </a:pPr>
            <a:fld id="{FDF594A2-E5C5-4971-AB6D-446671C2D12F}" type="slidenum">
              <a:rPr lang="zh-CN" altLang="en-US" smtClean="0"/>
              <a:t>2</a:t>
            </a:fld>
            <a:endParaRPr lang="en-US" altLang="zh-CN"/>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additive="base">
                                        <p:cTn id="7" dur="500" fill="hold"/>
                                        <p:tgtEl>
                                          <p:spTgt spid="40"/>
                                        </p:tgtEl>
                                        <p:attrNameLst>
                                          <p:attrName>ppt_x</p:attrName>
                                        </p:attrNameLst>
                                      </p:cBhvr>
                                      <p:tavLst>
                                        <p:tav tm="0">
                                          <p:val>
                                            <p:strVal val="0-#ppt_w/2"/>
                                          </p:val>
                                        </p:tav>
                                        <p:tav tm="100000">
                                          <p:val>
                                            <p:strVal val="#ppt_x"/>
                                          </p:val>
                                        </p:tav>
                                      </p:tavLst>
                                    </p:anim>
                                    <p:anim calcmode="lin" valueType="num">
                                      <p:cBhvr additive="base">
                                        <p:cTn id="8" dur="500" fill="hold"/>
                                        <p:tgtEl>
                                          <p:spTgt spid="40"/>
                                        </p:tgtEl>
                                        <p:attrNameLst>
                                          <p:attrName>ppt_y</p:attrName>
                                        </p:attrNameLst>
                                      </p:cBhvr>
                                      <p:tavLst>
                                        <p:tav tm="0">
                                          <p:val>
                                            <p:strVal val="#ppt_y"/>
                                          </p:val>
                                        </p:tav>
                                        <p:tav tm="100000">
                                          <p:val>
                                            <p:strVal val="#ppt_y"/>
                                          </p:val>
                                        </p:tav>
                                      </p:tavLst>
                                    </p:anim>
                                  </p:childTnLst>
                                </p:cTn>
                              </p:par>
                              <p:par>
                                <p:cTn id="9" presetID="23" presetClass="entr" presetSubtype="32" dur="500" fill="hold" nodeType="withEffect">
                                  <p:stCondLst>
                                    <p:cond delay="0"/>
                                  </p:stCondLst>
                                  <p:childTnLst>
                                    <p:set>
                                      <p:cBhvr>
                                        <p:cTn id="10" dur="1" fill="hold">
                                          <p:stCondLst>
                                            <p:cond delay="0"/>
                                          </p:stCondLst>
                                        </p:cTn>
                                        <p:tgtEl>
                                          <p:spTgt spid="41"/>
                                        </p:tgtEl>
                                        <p:attrNameLst>
                                          <p:attrName>style.visibility</p:attrName>
                                        </p:attrNameLst>
                                      </p:cBhvr>
                                      <p:to>
                                        <p:strVal val="visible"/>
                                      </p:to>
                                    </p:set>
                                    <p:anim calcmode="lin" valueType="num">
                                      <p:cBhvr>
                                        <p:cTn id="11" dur="500" fill="hold"/>
                                        <p:tgtEl>
                                          <p:spTgt spid="41"/>
                                        </p:tgtEl>
                                        <p:attrNameLst>
                                          <p:attrName>ppt_w</p:attrName>
                                        </p:attrNameLst>
                                      </p:cBhvr>
                                      <p:tavLst>
                                        <p:tav tm="0">
                                          <p:val>
                                            <p:strVal val="4*#ppt_w"/>
                                          </p:val>
                                        </p:tav>
                                        <p:tav tm="100000">
                                          <p:val>
                                            <p:strVal val="#ppt_w"/>
                                          </p:val>
                                        </p:tav>
                                      </p:tavLst>
                                    </p:anim>
                                    <p:anim calcmode="lin" valueType="num">
                                      <p:cBhvr>
                                        <p:cTn id="12" dur="500" fill="hold"/>
                                        <p:tgtEl>
                                          <p:spTgt spid="41"/>
                                        </p:tgtEl>
                                        <p:attrNameLst>
                                          <p:attrName>ppt_h</p:attrName>
                                        </p:attrNameLst>
                                      </p:cBhvr>
                                      <p:tavLst>
                                        <p:tav tm="0">
                                          <p:val>
                                            <p:strVal val="4*#ppt_h"/>
                                          </p:val>
                                        </p:tav>
                                        <p:tav tm="100000">
                                          <p:val>
                                            <p:strVal val="#ppt_h"/>
                                          </p:val>
                                        </p:tav>
                                      </p:tavLst>
                                    </p:anim>
                                  </p:childTnLst>
                                </p:cTn>
                              </p:par>
                              <p:par>
                                <p:cTn id="13" presetID="2" presetClass="entr" presetSubtype="2" dur="500" fill="hold" grpId="0" nodeType="withEffect">
                                  <p:stCondLst>
                                    <p:cond delay="0"/>
                                  </p:stCondLst>
                                  <p:childTnLst>
                                    <p:set>
                                      <p:cBhvr>
                                        <p:cTn id="14" dur="1" fill="hold">
                                          <p:stCondLst>
                                            <p:cond delay="0"/>
                                          </p:stCondLst>
                                        </p:cTn>
                                        <p:tgtEl>
                                          <p:spTgt spid="42"/>
                                        </p:tgtEl>
                                        <p:attrNameLst>
                                          <p:attrName>style.visibility</p:attrName>
                                        </p:attrNameLst>
                                      </p:cBhvr>
                                      <p:to>
                                        <p:strVal val="visible"/>
                                      </p:to>
                                    </p:set>
                                    <p:anim calcmode="lin" valueType="num">
                                      <p:cBhvr additive="base">
                                        <p:cTn id="15" dur="500" fill="hold"/>
                                        <p:tgtEl>
                                          <p:spTgt spid="42"/>
                                        </p:tgtEl>
                                        <p:attrNameLst>
                                          <p:attrName>ppt_x</p:attrName>
                                        </p:attrNameLst>
                                      </p:cBhvr>
                                      <p:tavLst>
                                        <p:tav tm="0">
                                          <p:val>
                                            <p:strVal val="1+#ppt_w/2"/>
                                          </p:val>
                                        </p:tav>
                                        <p:tav tm="100000">
                                          <p:val>
                                            <p:strVal val="#ppt_x"/>
                                          </p:val>
                                        </p:tav>
                                      </p:tavLst>
                                    </p:anim>
                                    <p:anim calcmode="lin" valueType="num">
                                      <p:cBhvr additive="base">
                                        <p:cTn id="16" dur="500" fill="hold"/>
                                        <p:tgtEl>
                                          <p:spTgt spid="42"/>
                                        </p:tgtEl>
                                        <p:attrNameLst>
                                          <p:attrName>ppt_y</p:attrName>
                                        </p:attrNameLst>
                                      </p:cBhvr>
                                      <p:tavLst>
                                        <p:tav tm="0">
                                          <p:val>
                                            <p:strVal val="#ppt_y"/>
                                          </p:val>
                                        </p:tav>
                                        <p:tav tm="100000">
                                          <p:val>
                                            <p:strVal val="#ppt_y"/>
                                          </p:val>
                                        </p:tav>
                                      </p:tavLst>
                                    </p:anim>
                                  </p:childTnLst>
                                </p:cTn>
                              </p:par>
                              <p:par>
                                <p:cTn id="17" presetID="2" presetClass="entr" presetSubtype="2" dur="500" fill="hold" grpId="0" nodeType="withEffect">
                                  <p:stCondLst>
                                    <p:cond delay="0"/>
                                  </p:stCondLst>
                                  <p:childTnLst>
                                    <p:set>
                                      <p:cBhvr>
                                        <p:cTn id="18" dur="1" fill="hold">
                                          <p:stCondLst>
                                            <p:cond delay="0"/>
                                          </p:stCondLst>
                                        </p:cTn>
                                        <p:tgtEl>
                                          <p:spTgt spid="43"/>
                                        </p:tgtEl>
                                        <p:attrNameLst>
                                          <p:attrName>style.visibility</p:attrName>
                                        </p:attrNameLst>
                                      </p:cBhvr>
                                      <p:to>
                                        <p:strVal val="visible"/>
                                      </p:to>
                                    </p:set>
                                    <p:anim calcmode="lin" valueType="num">
                                      <p:cBhvr additive="base">
                                        <p:cTn id="19" dur="500" fill="hold"/>
                                        <p:tgtEl>
                                          <p:spTgt spid="43"/>
                                        </p:tgtEl>
                                        <p:attrNameLst>
                                          <p:attrName>ppt_x</p:attrName>
                                        </p:attrNameLst>
                                      </p:cBhvr>
                                      <p:tavLst>
                                        <p:tav tm="0">
                                          <p:val>
                                            <p:strVal val="1+#ppt_w/2"/>
                                          </p:val>
                                        </p:tav>
                                        <p:tav tm="100000">
                                          <p:val>
                                            <p:strVal val="#ppt_x"/>
                                          </p:val>
                                        </p:tav>
                                      </p:tavLst>
                                    </p:anim>
                                    <p:anim calcmode="lin" valueType="num">
                                      <p:cBhvr additive="base">
                                        <p:cTn id="20" dur="500" fill="hold"/>
                                        <p:tgtEl>
                                          <p:spTgt spid="4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2" grpId="0"/>
      <p:bldP spid="4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7" name="Rectangle 2"/>
          <p:cNvSpPr>
            <a:spLocks noGrp="1" noChangeArrowheads="1"/>
          </p:cNvSpPr>
          <p:nvPr>
            <p:ph type="title"/>
          </p:nvPr>
        </p:nvSpPr>
        <p:spPr>
          <a:xfrm>
            <a:off x="552450" y="260648"/>
            <a:ext cx="6838950" cy="923330"/>
          </a:xfrm>
          <a:noFill/>
          <a:ln w="9525">
            <a:noFill/>
            <a:miter lim="800000"/>
          </a:ln>
        </p:spPr>
        <p:txBody>
          <a:bodyPr>
            <a:spAutoFit/>
          </a:bodyPr>
          <a:lstStyle/>
          <a:p>
            <a:pPr eaLnBrk="1" fontAlgn="auto" hangingPunct="1">
              <a:spcBef>
                <a:spcPct val="0"/>
              </a:spcBef>
              <a:spcAft>
                <a:spcPct val="0"/>
              </a:spcAft>
              <a:defRPr/>
            </a:pPr>
            <a:r>
              <a:rPr lang="en-US" altLang="zh-CN" sz="5400" smtClean="0">
                <a:solidFill>
                  <a:srgbClr val="F79646">
                    <a:lumMod val="50000"/>
                  </a:srgbClr>
                </a:solidFill>
                <a:latin typeface="微软雅黑" panose="020b0503020204020204" pitchFamily="34" charset="-122"/>
                <a:ea typeface="微软雅黑" panose="020b0503020204020204" pitchFamily="34" charset="-122"/>
                <a:cs typeface="+mn-cs"/>
              </a:rPr>
              <a:t>Agenda</a:t>
            </a:r>
            <a:endParaRPr lang="en-US" altLang="zh-CN" sz="5400" smtClean="0">
              <a:solidFill>
                <a:srgbClr val="F79646">
                  <a:lumMod val="50000"/>
                </a:srgbClr>
              </a:solidFill>
              <a:latin typeface="微软雅黑" panose="020b0503020204020204" pitchFamily="34" charset="-122"/>
              <a:ea typeface="微软雅黑" panose="020b0503020204020204" pitchFamily="34" charset="-122"/>
              <a:cs typeface="+mn-cs"/>
            </a:endParaRPr>
          </a:p>
        </p:txBody>
      </p:sp>
      <p:grpSp>
        <p:nvGrpSpPr>
          <p:cNvPr id="3" name="Group 3"/>
          <p:cNvGrpSpPr/>
          <p:nvPr/>
        </p:nvGrpSpPr>
        <p:grpSpPr>
          <a:xfrm>
            <a:off x="1259632" y="2060848"/>
            <a:ext cx="6912768" cy="910760"/>
            <a:chOff x="1152" y="1275"/>
            <a:chExt cx="3408" cy="419"/>
          </a:xfrm>
        </p:grpSpPr>
        <p:grpSp>
          <p:nvGrpSpPr>
            <p:cNvPr id="4" name="Group 4"/>
            <p:cNvGrpSpPr/>
            <p:nvPr/>
          </p:nvGrpSpPr>
          <p:grpSpPr>
            <a:xfrm>
              <a:off x="1152" y="1275"/>
              <a:ext cx="480" cy="419"/>
              <a:chOff x="1110" y="2656"/>
              <a:chExt cx="1549" cy="1351"/>
            </a:xfrm>
          </p:grpSpPr>
          <p:sp>
            <p:nvSpPr>
              <p:cNvPr id="21538" name="AutoShape 5"/>
              <p:cNvSpPr>
                <a:spLocks noChangeArrowheads="1"/>
              </p:cNvSpPr>
              <p:nvPr/>
            </p:nvSpPr>
            <p:spPr bwMode="gray">
              <a:xfrm>
                <a:off x="1123" y="2679"/>
                <a:ext cx="1536" cy="1328"/>
              </a:xfrm>
              <a:prstGeom prst="hexagon">
                <a:avLst>
                  <a:gd name="adj" fmla="val 28916"/>
                  <a:gd name="vf" fmla="val 115470"/>
                </a:avLst>
              </a:prstGeom>
              <a:solidFill>
                <a:srgbClr val="808080"/>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p>
            </p:txBody>
          </p:sp>
          <p:sp>
            <p:nvSpPr>
              <p:cNvPr id="21539" name="AutoShape 6"/>
              <p:cNvSpPr>
                <a:spLocks noChangeArrowheads="1"/>
              </p:cNvSpPr>
              <p:nvPr/>
            </p:nvSpPr>
            <p:spPr bwMode="gray">
              <a:xfrm>
                <a:off x="1110" y="2656"/>
                <a:ext cx="1536" cy="1328"/>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p>
            </p:txBody>
          </p:sp>
          <p:sp>
            <p:nvSpPr>
              <p:cNvPr id="248839" name="AutoShape 7"/>
              <p:cNvSpPr>
                <a:spLocks noChangeArrowheads="1"/>
              </p:cNvSpPr>
              <p:nvPr/>
            </p:nvSpPr>
            <p:spPr bwMode="gray">
              <a:xfrm>
                <a:off x="1200" y="2737"/>
                <a:ext cx="1349" cy="1167"/>
              </a:xfrm>
              <a:prstGeom prst="hexagon">
                <a:avLst>
                  <a:gd name="adj" fmla="val 28896"/>
                  <a:gd name="vf" fmla="val 115470"/>
                </a:avLst>
              </a:prstGeom>
            </p:spPr>
            <p:style>
              <a:lnRef idx="3">
                <a:schemeClr val="lt1"/>
              </a:lnRef>
              <a:fillRef idx="1">
                <a:schemeClr val="accent6"/>
              </a:fillRef>
              <a:effectRef idx="1">
                <a:schemeClr val="accent6"/>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ea typeface="宋体" panose="02010600030101010101" pitchFamily="2" charset="-122"/>
                </a:endParaRPr>
              </a:p>
            </p:txBody>
          </p:sp>
        </p:grpSp>
        <p:sp>
          <p:nvSpPr>
            <p:cNvPr id="21535" name="Line 8"/>
            <p:cNvSpPr>
              <a:spLocks noChangeShapeType="1"/>
            </p:cNvSpPr>
            <p:nvPr/>
          </p:nvSpPr>
          <p:spPr bwMode="auto">
            <a:xfrm>
              <a:off x="1536" y="1646"/>
              <a:ext cx="3024" cy="0"/>
            </a:xfrm>
            <a:prstGeom prst="line">
              <a:avLst/>
            </a:prstGeom>
            <a:noFill/>
            <a:ln w="25400">
              <a:solidFill>
                <a:schemeClr val="tx1"/>
              </a:solidFill>
              <a:prstDash val="sysDot"/>
              <a:round/>
              <a:tailEnd type="oval" w="med" len="me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536" name="Text Box 9"/>
            <p:cNvSpPr txBox="1">
              <a:spLocks noChangeArrowheads="1"/>
            </p:cNvSpPr>
            <p:nvPr/>
          </p:nvSpPr>
          <p:spPr bwMode="auto">
            <a:xfrm>
              <a:off x="2160" y="1323"/>
              <a:ext cx="1684" cy="297"/>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3600" b="1" smtClean="0">
                  <a:solidFill>
                    <a:srgbClr val="92D050"/>
                  </a:solidFill>
                  <a:latin typeface="微软雅黑" panose="020b0503020204020204" pitchFamily="34" charset="-122"/>
                  <a:ea typeface="微软雅黑" panose="020b0503020204020204" pitchFamily="34" charset="-122"/>
                </a:rPr>
                <a:t>经营分析的目的</a:t>
              </a:r>
              <a:endParaRPr lang="zh-CN" altLang="en-US" sz="3600" b="1">
                <a:solidFill>
                  <a:srgbClr val="92D050"/>
                </a:solidFill>
                <a:latin typeface="微软雅黑" panose="020b0503020204020204" pitchFamily="34" charset="-122"/>
                <a:ea typeface="微软雅黑" panose="020b0503020204020204" pitchFamily="34" charset="-122"/>
              </a:endParaRPr>
            </a:p>
          </p:txBody>
        </p:sp>
        <p:sp>
          <p:nvSpPr>
            <p:cNvPr id="21537" name="Text Box 10"/>
            <p:cNvSpPr txBox="1">
              <a:spLocks noChangeArrowheads="1"/>
            </p:cNvSpPr>
            <p:nvPr/>
          </p:nvSpPr>
          <p:spPr bwMode="gray">
            <a:xfrm>
              <a:off x="1279" y="1337"/>
              <a:ext cx="217" cy="297"/>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r>
                <a:rPr lang="en-US" altLang="zh-CN" sz="3600" b="1">
                  <a:solidFill>
                    <a:schemeClr val="bg1"/>
                  </a:solidFill>
                </a:rPr>
                <a:t>1</a:t>
              </a:r>
              <a:endParaRPr lang="en-US" altLang="zh-CN" sz="3600" b="1">
                <a:solidFill>
                  <a:schemeClr val="bg1"/>
                </a:solidFill>
              </a:endParaRPr>
            </a:p>
          </p:txBody>
        </p:sp>
      </p:grpSp>
      <p:grpSp>
        <p:nvGrpSpPr>
          <p:cNvPr id="5" name="Group 11"/>
          <p:cNvGrpSpPr/>
          <p:nvPr/>
        </p:nvGrpSpPr>
        <p:grpSpPr>
          <a:xfrm>
            <a:off x="1259632" y="3312872"/>
            <a:ext cx="6912768" cy="910760"/>
            <a:chOff x="1152" y="1851"/>
            <a:chExt cx="3408" cy="419"/>
          </a:xfrm>
        </p:grpSpPr>
        <p:grpSp>
          <p:nvGrpSpPr>
            <p:cNvPr id="6" name="Group 12"/>
            <p:cNvGrpSpPr/>
            <p:nvPr/>
          </p:nvGrpSpPr>
          <p:grpSpPr>
            <a:xfrm>
              <a:off x="1152" y="1851"/>
              <a:ext cx="480" cy="419"/>
              <a:chOff x="3174" y="2656"/>
              <a:chExt cx="1549" cy="1351"/>
            </a:xfrm>
          </p:grpSpPr>
          <p:sp>
            <p:nvSpPr>
              <p:cNvPr id="21531" name="AutoShape 13"/>
              <p:cNvSpPr>
                <a:spLocks noChangeArrowheads="1"/>
              </p:cNvSpPr>
              <p:nvPr/>
            </p:nvSpPr>
            <p:spPr bwMode="gray">
              <a:xfrm>
                <a:off x="3187" y="2679"/>
                <a:ext cx="1536" cy="1328"/>
              </a:xfrm>
              <a:prstGeom prst="hexagon">
                <a:avLst>
                  <a:gd name="adj" fmla="val 28916"/>
                  <a:gd name="vf" fmla="val 115470"/>
                </a:avLst>
              </a:prstGeom>
              <a:solidFill>
                <a:srgbClr val="808080"/>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p>
            </p:txBody>
          </p:sp>
          <p:sp>
            <p:nvSpPr>
              <p:cNvPr id="21532" name="AutoShape 14"/>
              <p:cNvSpPr>
                <a:spLocks noChangeArrowheads="1"/>
              </p:cNvSpPr>
              <p:nvPr/>
            </p:nvSpPr>
            <p:spPr bwMode="gray">
              <a:xfrm>
                <a:off x="3174" y="2656"/>
                <a:ext cx="1536" cy="1328"/>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p>
            </p:txBody>
          </p:sp>
          <p:sp>
            <p:nvSpPr>
              <p:cNvPr id="248847" name="AutoShape 15"/>
              <p:cNvSpPr>
                <a:spLocks noChangeArrowheads="1"/>
              </p:cNvSpPr>
              <p:nvPr/>
            </p:nvSpPr>
            <p:spPr bwMode="gray">
              <a:xfrm>
                <a:off x="3264" y="2737"/>
                <a:ext cx="1349" cy="1167"/>
              </a:xfrm>
              <a:prstGeom prst="hexagon">
                <a:avLst>
                  <a:gd name="adj" fmla="val 28896"/>
                  <a:gd name="vf" fmla="val 115470"/>
                </a:avLst>
              </a:prstGeom>
              <a:gradFill rotWithShape="1">
                <a:gsLst>
                  <a:gs pos="0">
                    <a:schemeClr val="accent1">
                      <a:gamma/>
                      <a:shade val="46275"/>
                      <a:invGamma/>
                    </a:schemeClr>
                  </a:gs>
                  <a:gs pos="100000">
                    <a:schemeClr val="accent1"/>
                  </a:gs>
                </a:gsLst>
                <a:lin ang="2700000" scaled="1"/>
              </a:gradFill>
              <a:ln w="9525">
                <a:solidFill>
                  <a:schemeClr val="tx1"/>
                </a:solid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ea typeface="宋体" panose="02010600030101010101" pitchFamily="2" charset="-122"/>
                </a:endParaRPr>
              </a:p>
            </p:txBody>
          </p:sp>
        </p:grpSp>
        <p:sp>
          <p:nvSpPr>
            <p:cNvPr id="21528" name="Line 16"/>
            <p:cNvSpPr>
              <a:spLocks noChangeShapeType="1"/>
            </p:cNvSpPr>
            <p:nvPr/>
          </p:nvSpPr>
          <p:spPr bwMode="auto">
            <a:xfrm>
              <a:off x="1536" y="2222"/>
              <a:ext cx="3024" cy="0"/>
            </a:xfrm>
            <a:prstGeom prst="line">
              <a:avLst/>
            </a:prstGeom>
            <a:noFill/>
            <a:ln w="25400">
              <a:solidFill>
                <a:schemeClr val="tx1"/>
              </a:solidFill>
              <a:prstDash val="sysDot"/>
              <a:round/>
              <a:tailEnd type="oval" w="med" len="me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529" name="Text Box 17"/>
            <p:cNvSpPr txBox="1">
              <a:spLocks noChangeArrowheads="1"/>
            </p:cNvSpPr>
            <p:nvPr/>
          </p:nvSpPr>
          <p:spPr bwMode="auto">
            <a:xfrm>
              <a:off x="2160" y="1899"/>
              <a:ext cx="1684" cy="297"/>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3600" b="1" smtClean="0">
                  <a:solidFill>
                    <a:srgbClr val="0070C0"/>
                  </a:solidFill>
                  <a:latin typeface="微软雅黑" panose="020b0503020204020204" pitchFamily="34" charset="-122"/>
                  <a:ea typeface="微软雅黑" panose="020b0503020204020204" pitchFamily="34" charset="-122"/>
                </a:rPr>
                <a:t>经营分析的步骤</a:t>
              </a:r>
              <a:endParaRPr lang="zh-CN" altLang="en-US" sz="3600" b="1">
                <a:solidFill>
                  <a:srgbClr val="0070C0"/>
                </a:solidFill>
                <a:latin typeface="微软雅黑" panose="020b0503020204020204" pitchFamily="34" charset="-122"/>
                <a:ea typeface="微软雅黑" panose="020b0503020204020204" pitchFamily="34" charset="-122"/>
              </a:endParaRPr>
            </a:p>
          </p:txBody>
        </p:sp>
        <p:sp>
          <p:nvSpPr>
            <p:cNvPr id="21530" name="Text Box 18"/>
            <p:cNvSpPr txBox="1">
              <a:spLocks noChangeArrowheads="1"/>
            </p:cNvSpPr>
            <p:nvPr/>
          </p:nvSpPr>
          <p:spPr bwMode="gray">
            <a:xfrm>
              <a:off x="1279" y="1913"/>
              <a:ext cx="217" cy="297"/>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r>
                <a:rPr lang="en-US" altLang="zh-CN" sz="3600" b="1">
                  <a:solidFill>
                    <a:schemeClr val="bg1"/>
                  </a:solidFill>
                </a:rPr>
                <a:t>2</a:t>
              </a:r>
              <a:endParaRPr lang="en-US" altLang="zh-CN" sz="3600" b="1">
                <a:solidFill>
                  <a:schemeClr val="bg1"/>
                </a:solidFill>
              </a:endParaRPr>
            </a:p>
          </p:txBody>
        </p:sp>
      </p:grpSp>
      <p:grpSp>
        <p:nvGrpSpPr>
          <p:cNvPr id="7" name="Group 19"/>
          <p:cNvGrpSpPr/>
          <p:nvPr/>
        </p:nvGrpSpPr>
        <p:grpSpPr>
          <a:xfrm>
            <a:off x="1259632" y="4534464"/>
            <a:ext cx="6912768" cy="910760"/>
            <a:chOff x="1152" y="2413"/>
            <a:chExt cx="3408" cy="419"/>
          </a:xfrm>
        </p:grpSpPr>
        <p:grpSp>
          <p:nvGrpSpPr>
            <p:cNvPr id="8" name="Group 20"/>
            <p:cNvGrpSpPr/>
            <p:nvPr/>
          </p:nvGrpSpPr>
          <p:grpSpPr>
            <a:xfrm>
              <a:off x="1152" y="2413"/>
              <a:ext cx="480" cy="419"/>
              <a:chOff x="1110" y="2656"/>
              <a:chExt cx="1549" cy="1351"/>
            </a:xfrm>
          </p:grpSpPr>
          <p:sp>
            <p:nvSpPr>
              <p:cNvPr id="21524" name="AutoShape 21"/>
              <p:cNvSpPr>
                <a:spLocks noChangeArrowheads="1"/>
              </p:cNvSpPr>
              <p:nvPr/>
            </p:nvSpPr>
            <p:spPr bwMode="gray">
              <a:xfrm>
                <a:off x="1123" y="2679"/>
                <a:ext cx="1536" cy="1328"/>
              </a:xfrm>
              <a:prstGeom prst="hexagon">
                <a:avLst>
                  <a:gd name="adj" fmla="val 28916"/>
                  <a:gd name="vf" fmla="val 115470"/>
                </a:avLst>
              </a:prstGeom>
              <a:solidFill>
                <a:srgbClr val="808080"/>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p>
            </p:txBody>
          </p:sp>
          <p:sp>
            <p:nvSpPr>
              <p:cNvPr id="21525" name="AutoShape 22"/>
              <p:cNvSpPr>
                <a:spLocks noChangeArrowheads="1"/>
              </p:cNvSpPr>
              <p:nvPr/>
            </p:nvSpPr>
            <p:spPr bwMode="gray">
              <a:xfrm>
                <a:off x="1110" y="2656"/>
                <a:ext cx="1536" cy="1328"/>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p>
            </p:txBody>
          </p:sp>
          <p:sp>
            <p:nvSpPr>
              <p:cNvPr id="248855" name="AutoShape 23"/>
              <p:cNvSpPr>
                <a:spLocks noChangeArrowheads="1"/>
              </p:cNvSpPr>
              <p:nvPr/>
            </p:nvSpPr>
            <p:spPr bwMode="gray">
              <a:xfrm>
                <a:off x="1200" y="2737"/>
                <a:ext cx="1349" cy="1167"/>
              </a:xfrm>
              <a:prstGeom prst="hexagon">
                <a:avLst>
                  <a:gd name="adj" fmla="val 28896"/>
                  <a:gd name="vf" fmla="val 115470"/>
                </a:avLst>
              </a:prstGeom>
            </p:spPr>
            <p:style>
              <a:lnRef idx="0">
                <a:schemeClr val="accent4"/>
              </a:lnRef>
              <a:fillRef idx="3">
                <a:schemeClr val="accent4"/>
              </a:fillRef>
              <a:effectRef idx="3">
                <a:schemeClr val="accent4"/>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ea typeface="宋体" panose="02010600030101010101" pitchFamily="2" charset="-122"/>
                </a:endParaRPr>
              </a:p>
            </p:txBody>
          </p:sp>
        </p:grpSp>
        <p:sp>
          <p:nvSpPr>
            <p:cNvPr id="21521" name="Line 24"/>
            <p:cNvSpPr>
              <a:spLocks noChangeShapeType="1"/>
            </p:cNvSpPr>
            <p:nvPr/>
          </p:nvSpPr>
          <p:spPr bwMode="auto">
            <a:xfrm>
              <a:off x="1536" y="2797"/>
              <a:ext cx="3024" cy="0"/>
            </a:xfrm>
            <a:prstGeom prst="line">
              <a:avLst/>
            </a:prstGeom>
            <a:noFill/>
            <a:ln w="25400">
              <a:solidFill>
                <a:schemeClr val="tx1"/>
              </a:solidFill>
              <a:prstDash val="sysDot"/>
              <a:round/>
              <a:tailEnd type="oval" w="med" len="me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522" name="Text Box 25"/>
            <p:cNvSpPr txBox="1">
              <a:spLocks noChangeArrowheads="1"/>
            </p:cNvSpPr>
            <p:nvPr/>
          </p:nvSpPr>
          <p:spPr bwMode="auto">
            <a:xfrm>
              <a:off x="2160" y="2461"/>
              <a:ext cx="1001" cy="297"/>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3600" b="1" smtClean="0">
                  <a:solidFill>
                    <a:schemeClr val="tx1">
                      <a:lumMod val="75000"/>
                    </a:schemeClr>
                  </a:solidFill>
                  <a:latin typeface="微软雅黑" panose="020b0503020204020204" pitchFamily="34" charset="-122"/>
                  <a:ea typeface="微软雅黑" panose="020b0503020204020204" pitchFamily="34" charset="-122"/>
                </a:rPr>
                <a:t>几点体会</a:t>
              </a:r>
              <a:endParaRPr lang="zh-CN" altLang="en-US" sz="3600" b="1">
                <a:solidFill>
                  <a:schemeClr val="tx1">
                    <a:lumMod val="75000"/>
                  </a:schemeClr>
                </a:solidFill>
                <a:latin typeface="微软雅黑" panose="020b0503020204020204" pitchFamily="34" charset="-122"/>
                <a:ea typeface="微软雅黑" panose="020b0503020204020204" pitchFamily="34" charset="-122"/>
              </a:endParaRPr>
            </a:p>
          </p:txBody>
        </p:sp>
        <p:sp>
          <p:nvSpPr>
            <p:cNvPr id="21523" name="Text Box 26"/>
            <p:cNvSpPr txBox="1">
              <a:spLocks noChangeArrowheads="1"/>
            </p:cNvSpPr>
            <p:nvPr/>
          </p:nvSpPr>
          <p:spPr bwMode="gray">
            <a:xfrm>
              <a:off x="1279" y="2475"/>
              <a:ext cx="217" cy="297"/>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r>
                <a:rPr lang="en-US" altLang="zh-CN" sz="3600" b="1">
                  <a:solidFill>
                    <a:schemeClr val="bg1"/>
                  </a:solidFill>
                </a:rPr>
                <a:t>3</a:t>
              </a:r>
              <a:endParaRPr lang="en-US" altLang="zh-CN" sz="3600" b="1">
                <a:solidFill>
                  <a:schemeClr val="bg1"/>
                </a:solidFill>
              </a:endParaRPr>
            </a:p>
          </p:txBody>
        </p:sp>
      </p:grpSp>
      <p:sp>
        <p:nvSpPr>
          <p:cNvPr id="21512" name="Text Box 35"/>
          <p:cNvSpPr txBox="1">
            <a:spLocks noChangeArrowheads="1"/>
          </p:cNvSpPr>
          <p:nvPr/>
        </p:nvSpPr>
        <p:spPr bwMode="auto">
          <a:xfrm>
            <a:off x="1660525" y="722313"/>
            <a:ext cx="184150" cy="366712"/>
          </a:xfrm>
          <a:prstGeom prst="rect">
            <a:avLst/>
          </a:prstGeom>
          <a:noFill/>
          <a:ln w="9525">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cxnSp>
        <p:nvCxnSpPr>
          <p:cNvPr id="29" name="直接连接符 28"/>
          <p:cNvCxnSpPr/>
          <p:nvPr/>
        </p:nvCxnSpPr>
        <p:spPr>
          <a:xfrm rot="10800000">
            <a:off x="4211960" y="1196752"/>
            <a:ext cx="3168352" cy="0"/>
          </a:xfrm>
          <a:prstGeom prst="line">
            <a:avLst/>
          </a:prstGeom>
          <a:ln w="57150">
            <a:solidFill>
              <a:srgbClr val="E78503"/>
            </a:solidFill>
          </a:ln>
        </p:spPr>
        <p:style>
          <a:lnRef idx="1">
            <a:schemeClr val="accent1"/>
          </a:lnRef>
          <a:fillRef idx="0">
            <a:schemeClr val="accent1"/>
          </a:fillRef>
          <a:effectRef idx="0">
            <a:schemeClr val="accent1"/>
          </a:effectRef>
          <a:fontRef idx="minor">
            <a:schemeClr val="tx1"/>
          </a:fontRef>
        </p:style>
      </p:cxnSp>
      <p:sp>
        <p:nvSpPr>
          <p:cNvPr id="30" name="灯片编号占位符 29"/>
          <p:cNvSpPr>
            <a:spLocks noGrp="1"/>
          </p:cNvSpPr>
          <p:nvPr>
            <p:ph type="sldNum" sz="quarter" idx="10"/>
          </p:nvPr>
        </p:nvSpPr>
        <p:spPr/>
        <p:txBody>
          <a:bodyPr/>
          <a:lstStyle/>
          <a:p>
            <a:pPr>
              <a:defRPr/>
            </a:pPr>
            <a:fld id="{FDF594A2-E5C5-4971-AB6D-446671C2D12F}" type="slidenum">
              <a:rPr lang="zh-CN" altLang="en-US" smtClean="0"/>
              <a:t>3</a:t>
            </a:fld>
            <a:endParaRPr lang="en-US" altLang="zh-CN"/>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10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ppt_x"/>
                                          </p:val>
                                        </p:tav>
                                        <p:tav tm="100000">
                                          <p:val>
                                            <p:strVal val="#ppt_x"/>
                                          </p:val>
                                        </p:tav>
                                      </p:tavLst>
                                    </p:anim>
                                    <p:anim calcmode="lin" valueType="num">
                                      <p:cBhvr additive="base">
                                        <p:cTn id="8" dur="10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100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ppt_x"/>
                                          </p:val>
                                        </p:tav>
                                        <p:tav tm="100000">
                                          <p:val>
                                            <p:strVal val="#ppt_x"/>
                                          </p:val>
                                        </p:tav>
                                      </p:tavLst>
                                    </p:anim>
                                    <p:anim calcmode="lin" valueType="num">
                                      <p:cBhvr additive="base">
                                        <p:cTn id="14"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100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1000" fill="hold"/>
                                        <p:tgtEl>
                                          <p:spTgt spid="7"/>
                                        </p:tgtEl>
                                        <p:attrNameLst>
                                          <p:attrName>ppt_x</p:attrName>
                                        </p:attrNameLst>
                                      </p:cBhvr>
                                      <p:tavLst>
                                        <p:tav tm="0">
                                          <p:val>
                                            <p:strVal val="#ppt_x"/>
                                          </p:val>
                                        </p:tav>
                                        <p:tav tm="100000">
                                          <p:val>
                                            <p:strVal val="#ppt_x"/>
                                          </p:val>
                                        </p:tav>
                                      </p:tavLst>
                                    </p:anim>
                                    <p:anim calcmode="lin" valueType="num">
                                      <p:cBhvr additive="base">
                                        <p:cTn id="20" dur="1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1" name="Rectangle 2"/>
          <p:cNvSpPr>
            <a:spLocks noGrp="1" noChangeArrowheads="1"/>
          </p:cNvSpPr>
          <p:nvPr>
            <p:ph type="title"/>
          </p:nvPr>
        </p:nvSpPr>
        <p:spPr>
          <a:xfrm>
            <a:off x="1691680" y="188640"/>
            <a:ext cx="6838950" cy="1323439"/>
          </a:xfrm>
          <a:noFill/>
          <a:ln w="9525">
            <a:noFill/>
            <a:miter lim="800000"/>
          </a:ln>
        </p:spPr>
        <p:txBody>
          <a:bodyPr vert="horz" wrap="square" lIns="91440" tIns="45720" rIns="91440" bIns="45720" numCol="1" anchor="ctr" anchorCtr="0" compatLnSpc="1">
            <a:spAutoFit/>
          </a:bodyPr>
          <a:lstStyle/>
          <a:p>
            <a:pPr eaLnBrk="1" fontAlgn="auto" hangingPunct="1">
              <a:spcBef>
                <a:spcPct val="0"/>
              </a:spcBef>
              <a:spcAft>
                <a:spcPct val="0"/>
              </a:spcAft>
              <a:defRPr/>
            </a:pPr>
            <a:r>
              <a:rPr lang="zh-CN" altLang="en-US" sz="4000" smtClean="0">
                <a:solidFill>
                  <a:srgbClr val="F79646">
                    <a:lumMod val="50000"/>
                  </a:srgbClr>
                </a:solidFill>
                <a:latin typeface="微软雅黑" panose="020b0503020204020204" pitchFamily="34" charset="-122"/>
                <a:ea typeface="微软雅黑" panose="020b0503020204020204" pitchFamily="34" charset="-122"/>
                <a:cs typeface="+mn-cs"/>
              </a:rPr>
              <a:t>财务管理常见问题</a:t>
            </a:r>
            <a:br>
              <a:rPr lang="zh-CN" altLang="en-US" sz="4000" smtClean="0">
                <a:solidFill>
                  <a:srgbClr val="F79646">
                    <a:lumMod val="50000"/>
                  </a:srgbClr>
                </a:solidFill>
                <a:latin typeface="微软雅黑" panose="020b0503020204020204" pitchFamily="34" charset="-122"/>
                <a:ea typeface="微软雅黑" panose="020b0503020204020204" pitchFamily="34" charset="-122"/>
                <a:cs typeface="+mn-cs"/>
              </a:rPr>
            </a:br>
            <a:endParaRPr lang="en-US" altLang="zh-CN" sz="4000" smtClean="0">
              <a:solidFill>
                <a:srgbClr val="F79646">
                  <a:lumMod val="50000"/>
                </a:srgbClr>
              </a:solidFill>
              <a:latin typeface="微软雅黑" panose="020b0503020204020204" pitchFamily="34" charset="-122"/>
              <a:ea typeface="微软雅黑" panose="020b0503020204020204" pitchFamily="34" charset="-122"/>
              <a:cs typeface="+mn-cs"/>
            </a:endParaRPr>
          </a:p>
        </p:txBody>
      </p:sp>
      <p:sp>
        <p:nvSpPr>
          <p:cNvPr id="27652" name="Rectangle 3"/>
          <p:cNvSpPr>
            <a:spLocks noGrp="1" noChangeArrowheads="1"/>
          </p:cNvSpPr>
          <p:nvPr>
            <p:ph type="body" idx="4294967295"/>
          </p:nvPr>
        </p:nvSpPr>
        <p:spPr>
          <a:xfrm>
            <a:off x="395536" y="908720"/>
            <a:ext cx="7623175" cy="2232248"/>
          </a:xfrm>
        </p:spPr>
        <p:txBody>
          <a:bodyPr/>
          <a:lstStyle/>
          <a:p>
            <a:pPr marL="0" indent="0" defTabSz="895350" eaLnBrk="1" hangingPunct="1">
              <a:lnSpc>
                <a:spcPct val="150000"/>
              </a:lnSpc>
              <a:spcBef>
                <a:spcPct val="0"/>
              </a:spcBef>
              <a:buClrTx/>
            </a:pPr>
            <a:r>
              <a:rPr lang="zh-CN" altLang="en-US" sz="2400" kern="1200" smtClean="0">
                <a:solidFill>
                  <a:schemeClr val="tx1"/>
                </a:solidFill>
                <a:latin typeface="微软雅黑" panose="020b0503020204020204" pitchFamily="34" charset="-122"/>
                <a:ea typeface="微软雅黑" panose="020b0503020204020204" pitchFamily="34" charset="-122"/>
              </a:rPr>
              <a:t>来自</a:t>
            </a:r>
            <a:r>
              <a:rPr lang="en-US" altLang="zh-CN" sz="2400" kern="1200" smtClean="0">
                <a:solidFill>
                  <a:schemeClr val="tx1"/>
                </a:solidFill>
                <a:latin typeface="微软雅黑" panose="020b0503020204020204" pitchFamily="34" charset="-122"/>
                <a:ea typeface="微软雅黑" panose="020b0503020204020204" pitchFamily="34" charset="-122"/>
              </a:rPr>
              <a:t>CEO</a:t>
            </a:r>
            <a:r>
              <a:rPr lang="zh-CN" altLang="en-US" sz="2400" kern="1200" smtClean="0">
                <a:solidFill>
                  <a:schemeClr val="tx1"/>
                </a:solidFill>
                <a:latin typeface="微软雅黑" panose="020b0503020204020204" pitchFamily="34" charset="-122"/>
                <a:ea typeface="微软雅黑" panose="020b0503020204020204" pitchFamily="34" charset="-122"/>
              </a:rPr>
              <a:t>和业务</a:t>
            </a:r>
            <a:endParaRPr lang="en-US" altLang="zh-CN" sz="2400" kern="1200" smtClean="0">
              <a:solidFill>
                <a:schemeClr val="tx1"/>
              </a:solidFill>
              <a:latin typeface="微软雅黑" panose="020b0503020204020204" pitchFamily="34" charset="-122"/>
              <a:ea typeface="微软雅黑" panose="020b0503020204020204" pitchFamily="34" charset="-122"/>
            </a:endParaRPr>
          </a:p>
          <a:p>
            <a:pPr marL="457200" lvl="1" indent="0" defTabSz="895350" eaLnBrk="1" hangingPunct="1">
              <a:lnSpc>
                <a:spcPct val="150000"/>
              </a:lnSpc>
              <a:spcBef>
                <a:spcPct val="0"/>
              </a:spcBef>
              <a:buClrTx/>
              <a:buNone/>
            </a:pPr>
            <a:r>
              <a:rPr lang="en-US" altLang="zh-CN" sz="1600" kern="1200" smtClean="0">
                <a:latin typeface="微软雅黑" panose="020b0503020204020204" pitchFamily="34" charset="-122"/>
                <a:ea typeface="微软雅黑" panose="020b0503020204020204" pitchFamily="34" charset="-122"/>
                <a:cs typeface="+mn-cs"/>
              </a:rPr>
              <a:t>1</a:t>
            </a:r>
            <a:r>
              <a:rPr lang="zh-CN" altLang="en-US" sz="1600" kern="1200" smtClean="0">
                <a:latin typeface="微软雅黑" panose="020b0503020204020204" pitchFamily="34" charset="-122"/>
                <a:ea typeface="微软雅黑" panose="020b0503020204020204" pitchFamily="34" charset="-122"/>
                <a:cs typeface="+mn-cs"/>
              </a:rPr>
              <a:t>，我知道财务重要，但财务能帮助我们什么？</a:t>
            </a:r>
            <a:endParaRPr lang="en-US" altLang="zh-CN" sz="1600" kern="1200" smtClean="0">
              <a:latin typeface="微软雅黑" panose="020b0503020204020204" pitchFamily="34" charset="-122"/>
              <a:ea typeface="微软雅黑" panose="020b0503020204020204" pitchFamily="34" charset="-122"/>
              <a:cs typeface="+mn-cs"/>
            </a:endParaRPr>
          </a:p>
          <a:p>
            <a:pPr marL="457200" lvl="1" indent="0" defTabSz="895350" eaLnBrk="1" hangingPunct="1">
              <a:lnSpc>
                <a:spcPct val="150000"/>
              </a:lnSpc>
              <a:spcBef>
                <a:spcPct val="0"/>
              </a:spcBef>
              <a:buClrTx/>
              <a:buNone/>
            </a:pPr>
            <a:r>
              <a:rPr lang="en-US" altLang="zh-CN" sz="1600" kern="1200" smtClean="0">
                <a:latin typeface="微软雅黑" panose="020b0503020204020204" pitchFamily="34" charset="-122"/>
                <a:ea typeface="微软雅黑" panose="020b0503020204020204" pitchFamily="34" charset="-122"/>
                <a:cs typeface="+mn-cs"/>
              </a:rPr>
              <a:t>2</a:t>
            </a:r>
            <a:r>
              <a:rPr lang="zh-CN" altLang="en-US" sz="1600" kern="1200" smtClean="0">
                <a:latin typeface="微软雅黑" panose="020b0503020204020204" pitchFamily="34" charset="-122"/>
                <a:ea typeface="微软雅黑" panose="020b0503020204020204" pitchFamily="34" charset="-122"/>
                <a:cs typeface="+mn-cs"/>
              </a:rPr>
              <a:t>，我的财务怎么总不能给我需要的数据，连帐都算不清楚</a:t>
            </a:r>
            <a:endParaRPr lang="en-US" altLang="zh-CN" sz="1600" kern="1200" smtClean="0">
              <a:latin typeface="微软雅黑" panose="020b0503020204020204" pitchFamily="34" charset="-122"/>
              <a:ea typeface="微软雅黑" panose="020b0503020204020204" pitchFamily="34" charset="-122"/>
              <a:cs typeface="+mn-cs"/>
            </a:endParaRPr>
          </a:p>
          <a:p>
            <a:pPr marL="457200" lvl="1" indent="0" defTabSz="895350" eaLnBrk="1" hangingPunct="1">
              <a:lnSpc>
                <a:spcPct val="150000"/>
              </a:lnSpc>
              <a:spcBef>
                <a:spcPct val="0"/>
              </a:spcBef>
              <a:buClrTx/>
              <a:buNone/>
            </a:pPr>
            <a:r>
              <a:rPr lang="en-US" altLang="zh-CN" sz="1600" kern="1200" smtClean="0">
                <a:latin typeface="微软雅黑" panose="020b0503020204020204" pitchFamily="34" charset="-122"/>
                <a:ea typeface="微软雅黑" panose="020b0503020204020204" pitchFamily="34" charset="-122"/>
                <a:cs typeface="+mn-cs"/>
              </a:rPr>
              <a:t>3</a:t>
            </a:r>
            <a:r>
              <a:rPr lang="zh-CN" altLang="en-US" sz="1600" kern="1200" smtClean="0">
                <a:latin typeface="微软雅黑" panose="020b0503020204020204" pitchFamily="34" charset="-122"/>
                <a:ea typeface="微软雅黑" panose="020b0503020204020204" pitchFamily="34" charset="-122"/>
                <a:cs typeface="+mn-cs"/>
              </a:rPr>
              <a:t>，财务那些东西太专业太神秘，听不懂</a:t>
            </a:r>
            <a:endParaRPr lang="en-US" altLang="zh-CN" sz="1600" kern="1200" smtClean="0">
              <a:latin typeface="微软雅黑" panose="020b0503020204020204" pitchFamily="34" charset="-122"/>
              <a:ea typeface="微软雅黑" panose="020b0503020204020204" pitchFamily="34" charset="-122"/>
              <a:cs typeface="+mn-cs"/>
            </a:endParaRPr>
          </a:p>
          <a:p>
            <a:pPr marL="457200" lvl="1" indent="0" defTabSz="895350" eaLnBrk="1" hangingPunct="1">
              <a:lnSpc>
                <a:spcPct val="150000"/>
              </a:lnSpc>
              <a:spcBef>
                <a:spcPct val="0"/>
              </a:spcBef>
              <a:buClrTx/>
              <a:buNone/>
            </a:pPr>
            <a:r>
              <a:rPr lang="en-US" altLang="zh-CN" sz="1400" kern="1200" smtClean="0">
                <a:latin typeface="微软雅黑" panose="020b0503020204020204" pitchFamily="34" charset="-122"/>
                <a:ea typeface="微软雅黑" panose="020b0503020204020204" pitchFamily="34" charset="-122"/>
                <a:cs typeface="+mn-cs"/>
              </a:rPr>
              <a:t>……</a:t>
            </a:r>
            <a:endParaRPr lang="en-US" altLang="zh-CN" sz="1800" smtClean="0">
              <a:solidFill>
                <a:schemeClr val="tx1"/>
              </a:solidFill>
              <a:latin typeface="微软雅黑" panose="020b0503020204020204" pitchFamily="34" charset="-122"/>
              <a:ea typeface="微软雅黑" panose="020b0503020204020204" pitchFamily="34" charset="-122"/>
            </a:endParaRPr>
          </a:p>
        </p:txBody>
      </p:sp>
      <p:pic>
        <p:nvPicPr>
          <p:cNvPr id="7" name="图片 4" descr="248.tif"/>
          <p:cNvPicPr>
            <a:picLocks noChangeAspect="1"/>
          </p:cNvPicPr>
          <p:nvPr/>
        </p:nvPicPr>
        <p:blipFill>
          <a:blip r:embed="rId3"/>
          <a:stretch>
            <a:fillRect/>
          </a:stretch>
        </p:blipFill>
        <p:spPr bwMode="auto">
          <a:xfrm>
            <a:off x="6148909" y="1196752"/>
            <a:ext cx="2664295" cy="2664296"/>
          </a:xfrm>
          <a:prstGeom prst="rect">
            <a:avLst/>
          </a:prstGeom>
          <a:noFill/>
          <a:ln w="9525">
            <a:noFill/>
            <a:miter lim="800000"/>
          </a:ln>
        </p:spPr>
      </p:pic>
      <p:sp>
        <p:nvSpPr>
          <p:cNvPr id="5" name="灯片编号占位符 4"/>
          <p:cNvSpPr>
            <a:spLocks noGrp="1"/>
          </p:cNvSpPr>
          <p:nvPr>
            <p:ph type="sldNum" sz="quarter" idx="10"/>
          </p:nvPr>
        </p:nvSpPr>
        <p:spPr/>
        <p:txBody>
          <a:bodyPr/>
          <a:lstStyle/>
          <a:p>
            <a:pPr>
              <a:defRPr/>
            </a:pPr>
            <a:fld id="{FDF594A2-E5C5-4971-AB6D-446671C2D12F}" type="slidenum">
              <a:rPr lang="zh-CN" altLang="en-US" smtClean="0"/>
              <a:t>4</a:t>
            </a:fld>
            <a:endParaRPr lang="en-US" altLang="zh-CN"/>
          </a:p>
        </p:txBody>
      </p:sp>
      <p:sp>
        <p:nvSpPr>
          <p:cNvPr id="6" name="矩形 5"/>
          <p:cNvSpPr/>
          <p:nvPr/>
        </p:nvSpPr>
        <p:spPr>
          <a:xfrm>
            <a:off x="395536" y="2996952"/>
            <a:ext cx="8748464" cy="3185487"/>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lvl="0" defTabSz="895350">
              <a:lnSpc>
                <a:spcPct val="150000"/>
              </a:lnSpc>
              <a:buFont typeface="Wingdings" panose="05000000000000000000" pitchFamily="2" charset="2"/>
              <a:buChar char="v"/>
            </a:pPr>
            <a:r>
              <a:rPr lang="zh-CN" altLang="en-US" sz="2400" b="1" smtClean="0">
                <a:solidFill>
                  <a:srgbClr val="003366"/>
                </a:solidFill>
                <a:latin typeface="微软雅黑" panose="020b0503020204020204" pitchFamily="34" charset="-122"/>
                <a:ea typeface="微软雅黑" panose="020b0503020204020204" pitchFamily="34" charset="-122"/>
              </a:rPr>
              <a:t>来自财务人员</a:t>
            </a:r>
            <a:endParaRPr lang="en-US" altLang="zh-CN" sz="2400" b="1" smtClean="0">
              <a:solidFill>
                <a:srgbClr val="003366"/>
              </a:solidFill>
              <a:latin typeface="微软雅黑" panose="020b0503020204020204" pitchFamily="34" charset="-122"/>
              <a:ea typeface="微软雅黑" panose="020b0503020204020204" pitchFamily="34" charset="-122"/>
            </a:endParaRPr>
          </a:p>
          <a:p>
            <a:pPr lvl="1" defTabSz="895350">
              <a:lnSpc>
                <a:spcPct val="150000"/>
              </a:lnSpc>
            </a:pPr>
            <a:r>
              <a:rPr lang="en-US" altLang="zh-CN" sz="1600" smtClean="0">
                <a:solidFill>
                  <a:srgbClr val="003366"/>
                </a:solidFill>
                <a:latin typeface="微软雅黑" panose="020b0503020204020204" pitchFamily="34" charset="-122"/>
                <a:ea typeface="微软雅黑" panose="020b0503020204020204" pitchFamily="34" charset="-122"/>
              </a:rPr>
              <a:t>1</a:t>
            </a:r>
            <a:r>
              <a:rPr lang="zh-CN" altLang="en-US" sz="1600" smtClean="0">
                <a:solidFill>
                  <a:srgbClr val="003366"/>
                </a:solidFill>
                <a:latin typeface="微软雅黑" panose="020b0503020204020204" pitchFamily="34" charset="-122"/>
                <a:ea typeface="微软雅黑" panose="020b0503020204020204" pitchFamily="34" charset="-122"/>
              </a:rPr>
              <a:t>，</a:t>
            </a:r>
            <a:r>
              <a:rPr lang="zh-CN" altLang="zh-CN" sz="1600" smtClean="0">
                <a:solidFill>
                  <a:srgbClr val="003366"/>
                </a:solidFill>
                <a:latin typeface="微软雅黑" panose="020b0503020204020204" pitchFamily="34" charset="-122"/>
                <a:ea typeface="微软雅黑" panose="020b0503020204020204" pitchFamily="34" charset="-122"/>
              </a:rPr>
              <a:t>财务管理应如何与企业管理相结合</a:t>
            </a:r>
            <a:r>
              <a:rPr lang="zh-CN" altLang="en-US" sz="1600" smtClean="0">
                <a:solidFill>
                  <a:srgbClr val="003366"/>
                </a:solidFill>
                <a:latin typeface="微软雅黑" panose="020b0503020204020204" pitchFamily="34" charset="-122"/>
                <a:ea typeface="微软雅黑" panose="020b0503020204020204" pitchFamily="34" charset="-122"/>
              </a:rPr>
              <a:t>，财务如何更好为业务发展服务？</a:t>
            </a:r>
            <a:endParaRPr lang="en-US" altLang="zh-CN" sz="1600" smtClean="0">
              <a:solidFill>
                <a:srgbClr val="003366"/>
              </a:solidFill>
              <a:latin typeface="微软雅黑" panose="020b0503020204020204" pitchFamily="34" charset="-122"/>
              <a:ea typeface="微软雅黑" panose="020b0503020204020204" pitchFamily="34" charset="-122"/>
            </a:endParaRPr>
          </a:p>
          <a:p>
            <a:pPr lvl="1" defTabSz="895350">
              <a:lnSpc>
                <a:spcPct val="150000"/>
              </a:lnSpc>
            </a:pPr>
            <a:r>
              <a:rPr lang="en-US" altLang="zh-CN" sz="1600" smtClean="0">
                <a:solidFill>
                  <a:srgbClr val="003366"/>
                </a:solidFill>
                <a:latin typeface="微软雅黑" panose="020b0503020204020204" pitchFamily="34" charset="-122"/>
                <a:ea typeface="微软雅黑" panose="020b0503020204020204" pitchFamily="34" charset="-122"/>
              </a:rPr>
              <a:t>2</a:t>
            </a:r>
            <a:r>
              <a:rPr lang="zh-CN" altLang="en-US" sz="1600" smtClean="0">
                <a:solidFill>
                  <a:srgbClr val="003366"/>
                </a:solidFill>
                <a:latin typeface="微软雅黑" panose="020b0503020204020204" pitchFamily="34" charset="-122"/>
                <a:ea typeface="微软雅黑" panose="020b0503020204020204" pitchFamily="34" charset="-122"/>
              </a:rPr>
              <a:t>，业务不重视财务，如何更好普及非财务人员的财务知识，如何和业务做好沟通</a:t>
            </a:r>
            <a:endParaRPr lang="en-US" altLang="zh-CN" sz="1600" smtClean="0">
              <a:solidFill>
                <a:srgbClr val="003366"/>
              </a:solidFill>
              <a:latin typeface="微软雅黑" panose="020b0503020204020204" pitchFamily="34" charset="-122"/>
              <a:ea typeface="微软雅黑" panose="020b0503020204020204" pitchFamily="34" charset="-122"/>
            </a:endParaRPr>
          </a:p>
          <a:p>
            <a:pPr lvl="1" defTabSz="895350">
              <a:lnSpc>
                <a:spcPct val="150000"/>
              </a:lnSpc>
            </a:pPr>
            <a:r>
              <a:rPr lang="en-US" altLang="zh-CN" sz="1600" smtClean="0">
                <a:solidFill>
                  <a:srgbClr val="003366"/>
                </a:solidFill>
                <a:latin typeface="微软雅黑" panose="020b0503020204020204" pitchFamily="34" charset="-122"/>
                <a:ea typeface="微软雅黑" panose="020b0503020204020204" pitchFamily="34" charset="-122"/>
              </a:rPr>
              <a:t>3</a:t>
            </a:r>
            <a:r>
              <a:rPr lang="zh-CN" altLang="en-US" sz="1600" smtClean="0">
                <a:solidFill>
                  <a:srgbClr val="003366"/>
                </a:solidFill>
                <a:latin typeface="微软雅黑" panose="020b0503020204020204" pitchFamily="34" charset="-122"/>
                <a:ea typeface="微软雅黑" panose="020b0503020204020204" pitchFamily="34" charset="-122"/>
              </a:rPr>
              <a:t>，</a:t>
            </a:r>
            <a:r>
              <a:rPr lang="zh-CN" altLang="zh-CN" sz="1600" smtClean="0">
                <a:solidFill>
                  <a:srgbClr val="003366"/>
                </a:solidFill>
                <a:latin typeface="微软雅黑" panose="020b0503020204020204" pitchFamily="34" charset="-122"/>
                <a:ea typeface="微软雅黑" panose="020b0503020204020204" pitchFamily="34" charset="-122"/>
              </a:rPr>
              <a:t>如何缩短企业管理现状与规范化理念间的差距，如何实施和推进。</a:t>
            </a:r>
            <a:endParaRPr lang="zh-CN" altLang="zh-CN" sz="1600" smtClean="0">
              <a:solidFill>
                <a:srgbClr val="003366"/>
              </a:solidFill>
              <a:latin typeface="微软雅黑" panose="020b0503020204020204" pitchFamily="34" charset="-122"/>
              <a:ea typeface="微软雅黑" panose="020b0503020204020204" pitchFamily="34" charset="-122"/>
            </a:endParaRPr>
          </a:p>
          <a:p>
            <a:pPr lvl="1" defTabSz="895350">
              <a:lnSpc>
                <a:spcPct val="150000"/>
              </a:lnSpc>
            </a:pPr>
            <a:r>
              <a:rPr lang="en-US" altLang="zh-CN" sz="1600" smtClean="0">
                <a:solidFill>
                  <a:srgbClr val="003366"/>
                </a:solidFill>
                <a:latin typeface="微软雅黑" panose="020b0503020204020204" pitchFamily="34" charset="-122"/>
                <a:ea typeface="微软雅黑" panose="020b0503020204020204" pitchFamily="34" charset="-122"/>
              </a:rPr>
              <a:t>4</a:t>
            </a:r>
            <a:r>
              <a:rPr lang="zh-CN" altLang="en-US" sz="1600" smtClean="0">
                <a:solidFill>
                  <a:srgbClr val="003366"/>
                </a:solidFill>
                <a:latin typeface="微软雅黑" panose="020b0503020204020204" pitchFamily="34" charset="-122"/>
                <a:ea typeface="微软雅黑" panose="020b0503020204020204" pitchFamily="34" charset="-122"/>
              </a:rPr>
              <a:t>，</a:t>
            </a:r>
            <a:r>
              <a:rPr lang="zh-CN" altLang="zh-CN" sz="1600" smtClean="0">
                <a:solidFill>
                  <a:srgbClr val="003366"/>
                </a:solidFill>
                <a:latin typeface="微软雅黑" panose="020b0503020204020204" pitchFamily="34" charset="-122"/>
                <a:ea typeface="微软雅黑" panose="020b0503020204020204" pitchFamily="34" charset="-122"/>
              </a:rPr>
              <a:t>如何把握好</a:t>
            </a:r>
            <a:r>
              <a:rPr lang="zh-CN" altLang="en-US" sz="1600" smtClean="0">
                <a:solidFill>
                  <a:srgbClr val="003366"/>
                </a:solidFill>
                <a:latin typeface="微软雅黑" panose="020b0503020204020204" pitchFamily="34" charset="-122"/>
                <a:ea typeface="微软雅黑" panose="020b0503020204020204" pitchFamily="34" charset="-122"/>
              </a:rPr>
              <a:t>财务支持业务</a:t>
            </a:r>
            <a:r>
              <a:rPr lang="zh-CN" altLang="zh-CN" sz="1600" smtClean="0">
                <a:solidFill>
                  <a:srgbClr val="003366"/>
                </a:solidFill>
                <a:latin typeface="微软雅黑" panose="020b0503020204020204" pitchFamily="34" charset="-122"/>
                <a:ea typeface="微软雅黑" panose="020b0503020204020204" pitchFamily="34" charset="-122"/>
              </a:rPr>
              <a:t>和管理监督的尺度和平衡点的问题。</a:t>
            </a:r>
            <a:endParaRPr lang="zh-CN" altLang="zh-CN" sz="1600" smtClean="0">
              <a:solidFill>
                <a:srgbClr val="003366"/>
              </a:solidFill>
              <a:latin typeface="微软雅黑" panose="020b0503020204020204" pitchFamily="34" charset="-122"/>
              <a:ea typeface="微软雅黑" panose="020b0503020204020204" pitchFamily="34" charset="-122"/>
            </a:endParaRPr>
          </a:p>
          <a:p>
            <a:pPr lvl="1" defTabSz="895350">
              <a:lnSpc>
                <a:spcPct val="150000"/>
              </a:lnSpc>
            </a:pPr>
            <a:r>
              <a:rPr lang="en-US" altLang="zh-CN" sz="1600" smtClean="0">
                <a:solidFill>
                  <a:srgbClr val="003366"/>
                </a:solidFill>
                <a:latin typeface="微软雅黑" panose="020b0503020204020204" pitchFamily="34" charset="-122"/>
                <a:ea typeface="微软雅黑" panose="020b0503020204020204" pitchFamily="34" charset="-122"/>
              </a:rPr>
              <a:t>5</a:t>
            </a:r>
            <a:r>
              <a:rPr lang="zh-CN" altLang="en-US" sz="1600" smtClean="0">
                <a:solidFill>
                  <a:srgbClr val="003366"/>
                </a:solidFill>
                <a:latin typeface="微软雅黑" panose="020b0503020204020204" pitchFamily="34" charset="-122"/>
                <a:ea typeface="微软雅黑" panose="020b0503020204020204" pitchFamily="34" charset="-122"/>
              </a:rPr>
              <a:t>，如何建立</a:t>
            </a:r>
            <a:r>
              <a:rPr lang="zh-CN" altLang="zh-CN" sz="1600" smtClean="0">
                <a:solidFill>
                  <a:srgbClr val="003366"/>
                </a:solidFill>
                <a:latin typeface="微软雅黑" panose="020b0503020204020204" pitchFamily="34" charset="-122"/>
                <a:ea typeface="微软雅黑" panose="020b0503020204020204" pitchFamily="34" charset="-122"/>
              </a:rPr>
              <a:t>较好的财务系统，及时快捷掌控必要的财务信息。</a:t>
            </a:r>
            <a:endParaRPr lang="en-US" altLang="zh-CN" sz="1600" smtClean="0">
              <a:solidFill>
                <a:srgbClr val="003366"/>
              </a:solidFill>
              <a:latin typeface="微软雅黑" panose="020b0503020204020204" pitchFamily="34" charset="-122"/>
              <a:ea typeface="微软雅黑" panose="020b0503020204020204" pitchFamily="34" charset="-122"/>
            </a:endParaRPr>
          </a:p>
          <a:p>
            <a:pPr lvl="1" defTabSz="895350">
              <a:lnSpc>
                <a:spcPct val="150000"/>
              </a:lnSpc>
            </a:pPr>
            <a:r>
              <a:rPr lang="en-US" altLang="zh-CN" sz="1600" smtClean="0">
                <a:solidFill>
                  <a:srgbClr val="003366"/>
                </a:solidFill>
                <a:latin typeface="微软雅黑" panose="020b0503020204020204" pitchFamily="34" charset="-122"/>
                <a:ea typeface="微软雅黑" panose="020b0503020204020204" pitchFamily="34" charset="-122"/>
              </a:rPr>
              <a:t>6</a:t>
            </a:r>
            <a:r>
              <a:rPr lang="zh-CN" altLang="en-US" sz="1600" smtClean="0">
                <a:solidFill>
                  <a:srgbClr val="003366"/>
                </a:solidFill>
                <a:latin typeface="微软雅黑" panose="020b0503020204020204" pitchFamily="34" charset="-122"/>
                <a:ea typeface="微软雅黑" panose="020b0503020204020204" pitchFamily="34" charset="-122"/>
              </a:rPr>
              <a:t>，如何使预算管理做到行之有效，对业务有指导意义</a:t>
            </a:r>
            <a:endParaRPr lang="en-US" altLang="zh-CN" sz="1600" smtClean="0">
              <a:solidFill>
                <a:srgbClr val="003366"/>
              </a:solidFill>
              <a:latin typeface="微软雅黑" panose="020b0503020204020204" pitchFamily="34" charset="-122"/>
              <a:ea typeface="微软雅黑" panose="020b0503020204020204" pitchFamily="34" charset="-122"/>
            </a:endParaRPr>
          </a:p>
          <a:p>
            <a:pPr lvl="1" defTabSz="895350">
              <a:lnSpc>
                <a:spcPct val="150000"/>
              </a:lnSpc>
            </a:pPr>
            <a:r>
              <a:rPr lang="en-US" altLang="zh-CN" sz="1400" smtClean="0">
                <a:solidFill>
                  <a:srgbClr val="003366"/>
                </a:solidFill>
                <a:latin typeface="微软雅黑" panose="020b0503020204020204" pitchFamily="34" charset="-122"/>
                <a:ea typeface="微软雅黑" panose="020b0503020204020204" pitchFamily="34" charset="-122"/>
              </a:rPr>
              <a:t>……</a:t>
            </a:r>
            <a:endParaRPr lang="zh-CN" altLang="zh-CN" sz="1400" smtClean="0">
              <a:solidFill>
                <a:srgbClr val="003366"/>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27652">
                                            <p:txEl>
                                              <p:pRg st="1" end="1"/>
                                            </p:txEl>
                                          </p:spTgt>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27652">
                                            <p:txEl>
                                              <p:pRg st="2" end="2"/>
                                            </p:txEl>
                                          </p:spTgt>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27652">
                                            <p:txEl>
                                              <p:pRg st="3" end="3"/>
                                            </p:txEl>
                                          </p:spTgt>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2765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uiExpand="1" build="p"/>
      <p:bldP spid="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787" name="Rectangle 2"/>
          <p:cNvSpPr>
            <a:spLocks noGrp="1" noChangeArrowheads="1"/>
          </p:cNvSpPr>
          <p:nvPr>
            <p:ph type="title"/>
          </p:nvPr>
        </p:nvSpPr>
        <p:spPr>
          <a:xfrm>
            <a:off x="1403648" y="548680"/>
            <a:ext cx="6838950" cy="563563"/>
          </a:xfrm>
        </p:spPr>
        <p:txBody>
          <a:bodyPr/>
          <a:lstStyle/>
          <a:p>
            <a:pPr lvl="0"/>
            <a:r>
              <a:rPr lang="zh-CN" altLang="en-US" sz="4000" kern="1200" smtClean="0">
                <a:solidFill>
                  <a:srgbClr val="C00000"/>
                </a:solidFill>
                <a:latin typeface="微软雅黑" panose="020b0503020204020204" pitchFamily="34" charset="-122"/>
                <a:ea typeface="微软雅黑" panose="020b0503020204020204" pitchFamily="34" charset="-122"/>
                <a:cs typeface="+mn-cs"/>
              </a:rPr>
              <a:t>经营分析的目的</a:t>
            </a:r>
            <a:endParaRPr lang="zh-CN" altLang="en-US" sz="4000" kern="1200">
              <a:solidFill>
                <a:srgbClr val="C00000"/>
              </a:solidFill>
              <a:latin typeface="微软雅黑" panose="020b0503020204020204" pitchFamily="34" charset="-122"/>
              <a:ea typeface="微软雅黑" panose="020b0503020204020204" pitchFamily="34" charset="-122"/>
              <a:cs typeface="+mn-cs"/>
            </a:endParaRPr>
          </a:p>
        </p:txBody>
      </p:sp>
      <p:grpSp>
        <p:nvGrpSpPr>
          <p:cNvPr id="91" name="组合 90"/>
          <p:cNvGrpSpPr/>
          <p:nvPr/>
        </p:nvGrpSpPr>
        <p:grpSpPr>
          <a:xfrm>
            <a:off x="2088306" y="1630586"/>
            <a:ext cx="3779838" cy="3792538"/>
            <a:chOff x="2088306" y="1630586"/>
            <a:chExt cx="3779838" cy="3792538"/>
          </a:xfrm>
        </p:grpSpPr>
        <p:sp>
          <p:nvSpPr>
            <p:cNvPr id="106501" name="AutoShape 3"/>
            <p:cNvSpPr>
              <a:spLocks noChangeArrowheads="1"/>
            </p:cNvSpPr>
            <p:nvPr/>
          </p:nvSpPr>
          <p:spPr bwMode="gray">
            <a:xfrm rot="-5400000">
              <a:off x="2057350" y="1661542"/>
              <a:ext cx="3792538" cy="3730625"/>
            </a:xfrm>
            <a:custGeom>
              <a:gdLst>
                <a:gd name="T0" fmla="*/ 1896269 w 21600"/>
                <a:gd name="T1" fmla="*/ 0 h 21600"/>
                <a:gd name="T2" fmla="*/ 252309 w 21600"/>
                <a:gd name="T3" fmla="*/ 1864967 h 21600"/>
                <a:gd name="T4" fmla="*/ 1896269 w 21600"/>
                <a:gd name="T5" fmla="*/ 496553 h 21600"/>
                <a:gd name="T6" fmla="*/ 3540229 w 21600"/>
                <a:gd name="T7" fmla="*/ 1864967 h 21600"/>
                <a:gd name="T8" fmla="*/ 0 60000 65536"/>
                <a:gd name="T9" fmla="*/ 0 60000 65536"/>
                <a:gd name="T10" fmla="*/ 0 60000 65536"/>
                <a:gd name="T11" fmla="*/ 0 60000 65536"/>
                <a:gd name="T12" fmla="*/ 450 w 21600"/>
                <a:gd name="T13" fmla="*/ 0 h 21600"/>
                <a:gd name="T14" fmla="*/ 21150 w 21600"/>
                <a:gd name="T15" fmla="*/ 13064 h 21600"/>
              </a:gdLst>
              <a:cxnLst>
                <a:cxn ang="T8">
                  <a:pos x="T0" y="T1"/>
                </a:cxn>
                <a:cxn ang="T9">
                  <a:pos x="T2" y="T3"/>
                </a:cxn>
                <a:cxn ang="T10">
                  <a:pos x="T4" y="T5"/>
                </a:cxn>
                <a:cxn ang="T11">
                  <a:pos x="T6" y="T7"/>
                </a:cxn>
              </a:cxnLst>
              <a:rect l="T12" t="T13" r="T14" b="T15"/>
              <a:pathLst>
                <a:path w="21600" h="21600">
                  <a:moveTo>
                    <a:pt x="2875" y="10799"/>
                  </a:moveTo>
                  <a:cubicBezTo>
                    <a:pt x="2875" y="6422"/>
                    <a:pt x="6423" y="2874"/>
                    <a:pt x="10800" y="2875"/>
                  </a:cubicBezTo>
                  <a:cubicBezTo>
                    <a:pt x="15176" y="2875"/>
                    <a:pt x="18724" y="6422"/>
                    <a:pt x="18724" y="10799"/>
                  </a:cubicBezTo>
                  <a:lnTo>
                    <a:pt x="21599" y="10798"/>
                  </a:lnTo>
                  <a:cubicBezTo>
                    <a:pt x="21599" y="4834"/>
                    <a:pt x="16764" y="-1"/>
                    <a:pt x="10799" y="0"/>
                  </a:cubicBezTo>
                  <a:cubicBezTo>
                    <a:pt x="4835" y="0"/>
                    <a:pt x="0" y="4834"/>
                    <a:pt x="0" y="10798"/>
                  </a:cubicBezTo>
                  <a:lnTo>
                    <a:pt x="2875" y="10799"/>
                  </a:lnTo>
                  <a:close/>
                </a:path>
              </a:pathLst>
            </a:custGeom>
            <a:gradFill rotWithShape="1">
              <a:gsLst>
                <a:gs pos="0">
                  <a:srgbClr val="CBD852"/>
                </a:gs>
                <a:gs pos="50000">
                  <a:srgbClr val="EBF0BB"/>
                </a:gs>
                <a:gs pos="100000">
                  <a:srgbClr val="CBD852"/>
                </a:gs>
              </a:gsLst>
              <a:lin ang="0" scaled="1"/>
            </a:gradFill>
            <a:ln w="38100" algn="ctr">
              <a:solidFill>
                <a:srgbClr val="FFFFFF"/>
              </a:solidFill>
              <a:miter lim="800000"/>
            </a:ln>
            <a:effectLst>
              <a:outerShdw dist="107763" dir="2700000" algn="ctr" rotWithShape="0">
                <a:srgbClr val="003366">
                  <a:alpha val="50000"/>
                </a:srgbClr>
              </a:outerShdw>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b="1">
                <a:latin typeface="微软雅黑" panose="020b0503020204020204" pitchFamily="34" charset="-122"/>
                <a:ea typeface="微软雅黑" panose="020b0503020204020204" pitchFamily="34" charset="-122"/>
              </a:endParaRPr>
            </a:p>
          </p:txBody>
        </p:sp>
        <p:sp>
          <p:nvSpPr>
            <p:cNvPr id="118789" name="AutoShape 4"/>
            <p:cNvSpPr>
              <a:spLocks noChangeArrowheads="1"/>
            </p:cNvSpPr>
            <p:nvPr/>
          </p:nvSpPr>
          <p:spPr bwMode="gray">
            <a:xfrm rot="-5400000">
              <a:off x="2194496" y="2134096"/>
              <a:ext cx="3281363" cy="2990850"/>
            </a:xfrm>
            <a:custGeom>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103 w 21600"/>
                <a:gd name="T13" fmla="*/ 0 h 21600"/>
                <a:gd name="T14" fmla="*/ 21497 w 21600"/>
                <a:gd name="T15" fmla="*/ 12153 h 21600"/>
              </a:gdLst>
              <a:cxnLst>
                <a:cxn ang="T8">
                  <a:pos x="T0" y="T1"/>
                </a:cxn>
                <a:cxn ang="T9">
                  <a:pos x="T2" y="T3"/>
                </a:cxn>
                <a:cxn ang="T10">
                  <a:pos x="T4" y="T5"/>
                </a:cxn>
                <a:cxn ang="T11">
                  <a:pos x="T6" y="T7"/>
                </a:cxn>
              </a:cxnLst>
              <a:rect l="T12" t="T13" r="T14" b="T15"/>
              <a:pathLst>
                <a:path w="21600" h="21600">
                  <a:moveTo>
                    <a:pt x="1072" y="9440"/>
                  </a:moveTo>
                  <a:cubicBezTo>
                    <a:pt x="1750" y="4588"/>
                    <a:pt x="5900" y="977"/>
                    <a:pt x="10800" y="978"/>
                  </a:cubicBezTo>
                  <a:cubicBezTo>
                    <a:pt x="15699" y="978"/>
                    <a:pt x="19849" y="4588"/>
                    <a:pt x="20527" y="9440"/>
                  </a:cubicBezTo>
                  <a:lnTo>
                    <a:pt x="21495" y="9304"/>
                  </a:lnTo>
                  <a:cubicBezTo>
                    <a:pt x="20750" y="3969"/>
                    <a:pt x="16186" y="-1"/>
                    <a:pt x="10799" y="0"/>
                  </a:cubicBezTo>
                  <a:cubicBezTo>
                    <a:pt x="5413" y="0"/>
                    <a:pt x="849" y="3969"/>
                    <a:pt x="104" y="9304"/>
                  </a:cubicBezTo>
                  <a:lnTo>
                    <a:pt x="1072" y="9440"/>
                  </a:lnTo>
                  <a:close/>
                </a:path>
              </a:pathLst>
            </a:custGeom>
            <a:gradFill rotWithShape="1">
              <a:gsLst>
                <a:gs pos="0">
                  <a:srgbClr val="808000"/>
                </a:gs>
                <a:gs pos="50000">
                  <a:srgbClr val="B6B66C"/>
                </a:gs>
                <a:gs pos="100000">
                  <a:srgbClr val="808000"/>
                </a:gs>
              </a:gsLst>
              <a:lin ang="0" scaled="1"/>
            </a:gradFill>
            <a:ln w="9525" algn="ctr">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sp>
          <p:nvSpPr>
            <p:cNvPr id="118792" name="Line 39"/>
            <p:cNvSpPr>
              <a:spLocks noChangeShapeType="1"/>
            </p:cNvSpPr>
            <p:nvPr/>
          </p:nvSpPr>
          <p:spPr bwMode="auto">
            <a:xfrm>
              <a:off x="4696569" y="2148111"/>
              <a:ext cx="1152525" cy="566738"/>
            </a:xfrm>
            <a:prstGeom prst="line">
              <a:avLst/>
            </a:prstGeom>
            <a:noFill/>
            <a:ln w="76200" cap="rnd">
              <a:solidFill>
                <a:schemeClr val="tx2"/>
              </a:solidFill>
              <a:prstDash val="sysDot"/>
              <a:round/>
              <a:tailEnd type="triangle" w="med" len="me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sp>
          <p:nvSpPr>
            <p:cNvPr id="118793" name="Line 40"/>
            <p:cNvSpPr>
              <a:spLocks noChangeShapeType="1"/>
            </p:cNvSpPr>
            <p:nvPr/>
          </p:nvSpPr>
          <p:spPr bwMode="auto">
            <a:xfrm>
              <a:off x="4037756" y="3519711"/>
              <a:ext cx="1563688" cy="1588"/>
            </a:xfrm>
            <a:prstGeom prst="line">
              <a:avLst/>
            </a:prstGeom>
            <a:noFill/>
            <a:ln w="76200" cap="rnd">
              <a:solidFill>
                <a:schemeClr val="tx2"/>
              </a:solidFill>
              <a:prstDash val="sysDot"/>
              <a:round/>
              <a:tailEnd type="triangle" w="med" len="me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sp>
          <p:nvSpPr>
            <p:cNvPr id="118794" name="Line 41"/>
            <p:cNvSpPr>
              <a:spLocks noChangeShapeType="1"/>
            </p:cNvSpPr>
            <p:nvPr/>
          </p:nvSpPr>
          <p:spPr bwMode="auto">
            <a:xfrm flipV="1">
              <a:off x="4666406" y="4472211"/>
              <a:ext cx="1201738" cy="482600"/>
            </a:xfrm>
            <a:prstGeom prst="line">
              <a:avLst/>
            </a:prstGeom>
            <a:noFill/>
            <a:ln w="76200" cap="rnd">
              <a:solidFill>
                <a:schemeClr val="tx2"/>
              </a:solidFill>
              <a:prstDash val="sysDot"/>
              <a:round/>
              <a:tailEnd type="triangle" w="med" len="me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grpSp>
      <p:grpSp>
        <p:nvGrpSpPr>
          <p:cNvPr id="90" name="组合 89"/>
          <p:cNvGrpSpPr/>
          <p:nvPr/>
        </p:nvGrpSpPr>
        <p:grpSpPr>
          <a:xfrm>
            <a:off x="1083419" y="2652936"/>
            <a:ext cx="1651000" cy="1717675"/>
            <a:chOff x="1083419" y="2652936"/>
            <a:chExt cx="1651000" cy="1717675"/>
          </a:xfrm>
        </p:grpSpPr>
        <p:grpSp>
          <p:nvGrpSpPr>
            <p:cNvPr id="87" name="组合 86"/>
            <p:cNvGrpSpPr/>
            <p:nvPr/>
          </p:nvGrpSpPr>
          <p:grpSpPr>
            <a:xfrm>
              <a:off x="1083419" y="2652936"/>
              <a:ext cx="1651000" cy="1717675"/>
              <a:chOff x="1083419" y="2652936"/>
              <a:chExt cx="1651000" cy="1717675"/>
            </a:xfrm>
          </p:grpSpPr>
          <p:sp>
            <p:nvSpPr>
              <p:cNvPr id="118823" name="Oval 23"/>
              <p:cNvSpPr>
                <a:spLocks noChangeArrowheads="1"/>
              </p:cNvSpPr>
              <p:nvPr/>
            </p:nvSpPr>
            <p:spPr bwMode="gray">
              <a:xfrm>
                <a:off x="1083419" y="2652936"/>
                <a:ext cx="1651000" cy="1717675"/>
              </a:xfrm>
              <a:prstGeom prst="ellipse">
                <a:avLst/>
              </a:prstGeom>
              <a:gradFill rotWithShape="1">
                <a:gsLst>
                  <a:gs pos="0">
                    <a:srgbClr val="B2B2B2"/>
                  </a:gs>
                  <a:gs pos="100000">
                    <a:srgbClr val="FFFFFF"/>
                  </a:gs>
                </a:gsLst>
                <a:lin ang="5400000" scaled="1"/>
              </a:gradFill>
              <a:ln w="19050" algn="ctr">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24" name="Oval 24"/>
              <p:cNvSpPr>
                <a:spLocks noChangeArrowheads="1"/>
              </p:cNvSpPr>
              <p:nvPr/>
            </p:nvSpPr>
            <p:spPr bwMode="gray">
              <a:xfrm>
                <a:off x="1152211" y="2731388"/>
                <a:ext cx="1509289" cy="1569030"/>
              </a:xfrm>
              <a:prstGeom prst="ellipse">
                <a:avLst/>
              </a:prstGeom>
              <a:gradFill rotWithShape="1">
                <a:gsLst>
                  <a:gs pos="0">
                    <a:srgbClr val="DDDDDD"/>
                  </a:gs>
                  <a:gs pos="50000">
                    <a:srgbClr val="F6F6F6"/>
                  </a:gs>
                  <a:gs pos="100000">
                    <a:srgbClr val="DDDDDD"/>
                  </a:gs>
                </a:gsLst>
                <a:lin ang="5400000" scaled="1"/>
              </a:gradFill>
              <a:ln w="19050" algn="ctr">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pic>
            <p:nvPicPr>
              <p:cNvPr id="118825" name="Picture 25" descr="circuler_1"/>
              <p:cNvPicPr>
                <a:picLocks noChangeAspect="1" noChangeArrowheads="1"/>
              </p:cNvPicPr>
              <p:nvPr/>
            </p:nvPicPr>
            <p:blipFill>
              <a:blip r:embed="rId2"/>
              <a:stretch>
                <a:fillRect/>
              </a:stretch>
            </p:blipFill>
            <p:spPr bwMode="gray">
              <a:xfrm>
                <a:off x="1207244" y="2787818"/>
                <a:ext cx="1408853" cy="1443783"/>
              </a:xfrm>
              <a:prstGeom prst="rect">
                <a:avLst/>
              </a:prstGeom>
              <a:noFill/>
              <a:ln w="9525">
                <a:noFill/>
                <a:miter lim="800000"/>
              </a:ln>
            </p:spPr>
          </p:pic>
          <p:sp>
            <p:nvSpPr>
              <p:cNvPr id="182298" name="Oval 26"/>
              <p:cNvSpPr>
                <a:spLocks noChangeArrowheads="1"/>
              </p:cNvSpPr>
              <p:nvPr/>
            </p:nvSpPr>
            <p:spPr bwMode="gray">
              <a:xfrm>
                <a:off x="1207244" y="2787818"/>
                <a:ext cx="1399223" cy="1447912"/>
              </a:xfrm>
              <a:prstGeom prst="ellipse">
                <a:avLst/>
              </a:prstGeom>
              <a:gradFill rotWithShape="1">
                <a:gsLst>
                  <a:gs pos="0">
                    <a:srgbClr val="99FFCC">
                      <a:gamma/>
                      <a:shade val="26275"/>
                      <a:invGamma/>
                      <a:alpha val="89999"/>
                    </a:srgbClr>
                  </a:gs>
                  <a:gs pos="50000">
                    <a:srgbClr val="99FFCC">
                      <a:alpha val="45000"/>
                    </a:srgbClr>
                  </a:gs>
                  <a:gs pos="100000">
                    <a:srgbClr val="99FFCC">
                      <a:gamma/>
                      <a:shade val="26275"/>
                      <a:invGamma/>
                      <a:alpha val="89999"/>
                    </a:srgb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b="1">
                  <a:latin typeface="微软雅黑" panose="020b0503020204020204" pitchFamily="34" charset="-122"/>
                  <a:ea typeface="微软雅黑" panose="020b0503020204020204" pitchFamily="34" charset="-122"/>
                </a:endParaRPr>
              </a:p>
            </p:txBody>
          </p:sp>
          <p:sp>
            <p:nvSpPr>
              <p:cNvPr id="118829" name="Freeform 27"/>
              <p:cNvSpPr/>
              <p:nvPr/>
            </p:nvSpPr>
            <p:spPr bwMode="gray">
              <a:xfrm>
                <a:off x="1351707" y="2816721"/>
                <a:ext cx="1099291" cy="503741"/>
              </a:xfrm>
              <a:custGeom>
                <a:gdLst>
                  <a:gd name="T0" fmla="*/ 15 w 1321"/>
                  <a:gd name="T1" fmla="*/ 1 h 712"/>
                  <a:gd name="T2" fmla="*/ 15 w 1321"/>
                  <a:gd name="T3" fmla="*/ 1 h 712"/>
                  <a:gd name="T4" fmla="*/ 15 w 1321"/>
                  <a:gd name="T5" fmla="*/ 2 h 712"/>
                  <a:gd name="T6" fmla="*/ 15 w 1321"/>
                  <a:gd name="T7" fmla="*/ 2 h 712"/>
                  <a:gd name="T8" fmla="*/ 15 w 1321"/>
                  <a:gd name="T9" fmla="*/ 2 h 712"/>
                  <a:gd name="T10" fmla="*/ 14 w 1321"/>
                  <a:gd name="T11" fmla="*/ 2 h 712"/>
                  <a:gd name="T12" fmla="*/ 13 w 1321"/>
                  <a:gd name="T13" fmla="*/ 2 h 712"/>
                  <a:gd name="T14" fmla="*/ 13 w 1321"/>
                  <a:gd name="T15" fmla="*/ 2 h 712"/>
                  <a:gd name="T16" fmla="*/ 13 w 1321"/>
                  <a:gd name="T17" fmla="*/ 2 h 712"/>
                  <a:gd name="T18" fmla="*/ 11 w 1321"/>
                  <a:gd name="T19" fmla="*/ 2 h 712"/>
                  <a:gd name="T20" fmla="*/ 11 w 1321"/>
                  <a:gd name="T21" fmla="*/ 2 h 712"/>
                  <a:gd name="T22" fmla="*/ 10 w 1321"/>
                  <a:gd name="T23" fmla="*/ 2 h 712"/>
                  <a:gd name="T24" fmla="*/ 10 w 1321"/>
                  <a:gd name="T25" fmla="*/ 2 h 712"/>
                  <a:gd name="T26" fmla="*/ 9 w 1321"/>
                  <a:gd name="T27" fmla="*/ 2 h 712"/>
                  <a:gd name="T28" fmla="*/ 9 w 1321"/>
                  <a:gd name="T29" fmla="*/ 2 h 712"/>
                  <a:gd name="T30" fmla="*/ 5 w 1321"/>
                  <a:gd name="T31" fmla="*/ 2 h 712"/>
                  <a:gd name="T32" fmla="*/ 5 w 1321"/>
                  <a:gd name="T33" fmla="*/ 2 h 712"/>
                  <a:gd name="T34" fmla="*/ 4 w 1321"/>
                  <a:gd name="T35" fmla="*/ 2 h 712"/>
                  <a:gd name="T36" fmla="*/ 4 w 1321"/>
                  <a:gd name="T37" fmla="*/ 2 h 712"/>
                  <a:gd name="T38" fmla="*/ 3 w 1321"/>
                  <a:gd name="T39" fmla="*/ 2 h 712"/>
                  <a:gd name="T40" fmla="*/ 2 w 1321"/>
                  <a:gd name="T41" fmla="*/ 2 h 712"/>
                  <a:gd name="T42" fmla="*/ 2 w 1321"/>
                  <a:gd name="T43" fmla="*/ 2 h 712"/>
                  <a:gd name="T44" fmla="*/ 1 w 1321"/>
                  <a:gd name="T45" fmla="*/ 2 h 712"/>
                  <a:gd name="T46" fmla="*/ 1 w 1321"/>
                  <a:gd name="T47" fmla="*/ 2 h 712"/>
                  <a:gd name="T48" fmla="*/ 1 w 1321"/>
                  <a:gd name="T49" fmla="*/ 2 h 712"/>
                  <a:gd name="T50" fmla="*/ 1 w 1321"/>
                  <a:gd name="T51" fmla="*/ 2 h 712"/>
                  <a:gd name="T52" fmla="*/ 1 w 1321"/>
                  <a:gd name="T53" fmla="*/ 2 h 712"/>
                  <a:gd name="T54" fmla="*/ 1 w 1321"/>
                  <a:gd name="T55" fmla="*/ 2 h 712"/>
                  <a:gd name="T56" fmla="*/ 0 w 1321"/>
                  <a:gd name="T57" fmla="*/ 2 h 712"/>
                  <a:gd name="T58" fmla="*/ 0 w 1321"/>
                  <a:gd name="T59" fmla="*/ 2 h 712"/>
                  <a:gd name="T60" fmla="*/ 1 w 1321"/>
                  <a:gd name="T61" fmla="*/ 2 h 712"/>
                  <a:gd name="T62" fmla="*/ 1 w 1321"/>
                  <a:gd name="T63" fmla="*/ 1 h 712"/>
                  <a:gd name="T64" fmla="*/ 1 w 1321"/>
                  <a:gd name="T65" fmla="*/ 1 h 712"/>
                  <a:gd name="T66" fmla="*/ 1 w 1321"/>
                  <a:gd name="T67" fmla="*/ 1 h 712"/>
                  <a:gd name="T68" fmla="*/ 1 w 1321"/>
                  <a:gd name="T69" fmla="*/ 1 h 712"/>
                  <a:gd name="T70" fmla="*/ 2 w 1321"/>
                  <a:gd name="T71" fmla="*/ 1 h 712"/>
                  <a:gd name="T72" fmla="*/ 3 w 1321"/>
                  <a:gd name="T73" fmla="*/ 1 h 712"/>
                  <a:gd name="T74" fmla="*/ 4 w 1321"/>
                  <a:gd name="T75" fmla="*/ 1 h 712"/>
                  <a:gd name="T76" fmla="*/ 5 w 1321"/>
                  <a:gd name="T77" fmla="*/ 1 h 712"/>
                  <a:gd name="T78" fmla="*/ 5 w 1321"/>
                  <a:gd name="T79" fmla="*/ 1 h 712"/>
                  <a:gd name="T80" fmla="*/ 6 w 1321"/>
                  <a:gd name="T81" fmla="*/ 1 h 712"/>
                  <a:gd name="T82" fmla="*/ 7 w 1321"/>
                  <a:gd name="T83" fmla="*/ 0 h 712"/>
                  <a:gd name="T84" fmla="*/ 7 w 1321"/>
                  <a:gd name="T85" fmla="*/ 0 h 712"/>
                  <a:gd name="T86" fmla="*/ 8 w 1321"/>
                  <a:gd name="T87" fmla="*/ 1 h 712"/>
                  <a:gd name="T88" fmla="*/ 9 w 1321"/>
                  <a:gd name="T89" fmla="*/ 1 h 712"/>
                  <a:gd name="T90" fmla="*/ 10 w 1321"/>
                  <a:gd name="T91" fmla="*/ 1 h 712"/>
                  <a:gd name="T92" fmla="*/ 11 w 1321"/>
                  <a:gd name="T93" fmla="*/ 1 h 712"/>
                  <a:gd name="T94" fmla="*/ 11 w 1321"/>
                  <a:gd name="T95" fmla="*/ 1 h 712"/>
                  <a:gd name="T96" fmla="*/ 13 w 1321"/>
                  <a:gd name="T97" fmla="*/ 1 h 712"/>
                  <a:gd name="T98" fmla="*/ 13 w 1321"/>
                  <a:gd name="T99" fmla="*/ 1 h 712"/>
                  <a:gd name="T100" fmla="*/ 14 w 1321"/>
                  <a:gd name="T101" fmla="*/ 1 h 712"/>
                  <a:gd name="T102" fmla="*/ 15 w 1321"/>
                  <a:gd name="T103" fmla="*/ 1 h 712"/>
                  <a:gd name="T104" fmla="*/ 15 w 1321"/>
                  <a:gd name="T105" fmla="*/ 1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99FFCC">
                      <a:alpha val="17998"/>
                    </a:srgbClr>
                  </a:gs>
                </a:gsLst>
                <a:lin ang="5400000" scaled="1"/>
              </a:gradFill>
              <a:ln w="0">
                <a:noFill/>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grpSp>
            <p:nvGrpSpPr>
              <p:cNvPr id="7" name="Group 28"/>
              <p:cNvGrpSpPr/>
              <p:nvPr/>
            </p:nvGrpSpPr>
            <p:grpSpPr>
              <a:xfrm rot="20302577" flipH="1" flipV="1">
                <a:off x="1314559" y="3917794"/>
                <a:ext cx="1221740" cy="306924"/>
                <a:chOff x="2532" y="1051"/>
                <a:chExt cx="893" cy="246"/>
              </a:xfrm>
            </p:grpSpPr>
            <p:grpSp>
              <p:nvGrpSpPr>
                <p:cNvPr id="8" name="Group 29"/>
                <p:cNvGrpSpPr/>
                <p:nvPr/>
              </p:nvGrpSpPr>
              <p:grpSpPr>
                <a:xfrm>
                  <a:off x="2532" y="1051"/>
                  <a:ext cx="743" cy="185"/>
                  <a:chOff x="1565" y="2568"/>
                  <a:chExt cx="1118" cy="279"/>
                </a:xfrm>
              </p:grpSpPr>
              <p:sp>
                <p:nvSpPr>
                  <p:cNvPr id="118837" name="AutoShape 30"/>
                  <p:cNvSpPr>
                    <a:spLocks noChangeArrowheads="1"/>
                  </p:cNvSpPr>
                  <p:nvPr/>
                </p:nvSpPr>
                <p:spPr bwMode="white">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38" name="AutoShape 31"/>
                  <p:cNvSpPr>
                    <a:spLocks noChangeArrowheads="1"/>
                  </p:cNvSpPr>
                  <p:nvPr/>
                </p:nvSpPr>
                <p:spPr bwMode="white">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39" name="AutoShape 32"/>
                  <p:cNvSpPr>
                    <a:spLocks noChangeArrowheads="1"/>
                  </p:cNvSpPr>
                  <p:nvPr/>
                </p:nvSpPr>
                <p:spPr bwMode="white">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40" name="AutoShape 33"/>
                  <p:cNvSpPr>
                    <a:spLocks noChangeArrowheads="1"/>
                  </p:cNvSpPr>
                  <p:nvPr/>
                </p:nvSpPr>
                <p:spPr bwMode="white">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grpSp>
            <p:grpSp>
              <p:nvGrpSpPr>
                <p:cNvPr id="9" name="Group 34"/>
                <p:cNvGrpSpPr/>
                <p:nvPr/>
              </p:nvGrpSpPr>
              <p:grpSpPr>
                <a:xfrm rot="1353540">
                  <a:off x="2682" y="1111"/>
                  <a:ext cx="743" cy="186"/>
                  <a:chOff x="1565" y="2568"/>
                  <a:chExt cx="1118" cy="279"/>
                </a:xfrm>
              </p:grpSpPr>
              <p:sp>
                <p:nvSpPr>
                  <p:cNvPr id="118833" name="AutoShape 35"/>
                  <p:cNvSpPr>
                    <a:spLocks noChangeArrowheads="1"/>
                  </p:cNvSpPr>
                  <p:nvPr/>
                </p:nvSpPr>
                <p:spPr bwMode="white">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34" name="AutoShape 36"/>
                  <p:cNvSpPr>
                    <a:spLocks noChangeArrowheads="1"/>
                  </p:cNvSpPr>
                  <p:nvPr/>
                </p:nvSpPr>
                <p:spPr bwMode="white">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35" name="AutoShape 37"/>
                  <p:cNvSpPr>
                    <a:spLocks noChangeArrowheads="1"/>
                  </p:cNvSpPr>
                  <p:nvPr/>
                </p:nvSpPr>
                <p:spPr bwMode="white">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36" name="AutoShape 38"/>
                  <p:cNvSpPr>
                    <a:spLocks noChangeArrowheads="1"/>
                  </p:cNvSpPr>
                  <p:nvPr/>
                </p:nvSpPr>
                <p:spPr bwMode="white">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grpSp>
          </p:grpSp>
        </p:grpSp>
        <p:sp>
          <p:nvSpPr>
            <p:cNvPr id="106513" name="Text Box 47"/>
            <p:cNvSpPr txBox="1">
              <a:spLocks noChangeArrowheads="1"/>
            </p:cNvSpPr>
            <p:nvPr/>
          </p:nvSpPr>
          <p:spPr bwMode="auto">
            <a:xfrm>
              <a:off x="1218034" y="2986003"/>
              <a:ext cx="1443037" cy="1015663"/>
            </a:xfrm>
            <a:prstGeom prst="rect">
              <a:avLst/>
            </a:prstGeom>
            <a:noFill/>
            <a:ln w="9525">
              <a:noFill/>
              <a:miter lim="800000"/>
            </a:ln>
            <a:effectLst>
              <a:outerShdw dist="17961" dir="2700000" algn="ctr" rotWithShape="0">
                <a:srgbClr val="FFFFFF">
                  <a:alpha val="50000"/>
                </a:srgbClr>
              </a:outerShdw>
            </a:effectLst>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zh-CN" altLang="en-US" sz="2000" b="1" smtClean="0">
                  <a:latin typeface="微软雅黑" panose="020b0503020204020204" pitchFamily="34" charset="-122"/>
                  <a:ea typeface="微软雅黑" panose="020b0503020204020204" pitchFamily="34" charset="-122"/>
                </a:rPr>
                <a:t>衡量现在的财务状况</a:t>
              </a:r>
              <a:endParaRPr lang="en-US" altLang="zh-CN" sz="2000" b="1">
                <a:solidFill>
                  <a:srgbClr val="333333"/>
                </a:solidFill>
                <a:latin typeface="微软雅黑" panose="020b0503020204020204" pitchFamily="34" charset="-122"/>
                <a:ea typeface="微软雅黑" panose="020b0503020204020204" pitchFamily="34" charset="-122"/>
              </a:endParaRPr>
            </a:p>
          </p:txBody>
        </p:sp>
      </p:grpSp>
      <p:grpSp>
        <p:nvGrpSpPr>
          <p:cNvPr id="89" name="组合 88"/>
          <p:cNvGrpSpPr/>
          <p:nvPr/>
        </p:nvGrpSpPr>
        <p:grpSpPr>
          <a:xfrm>
            <a:off x="2691556" y="4557936"/>
            <a:ext cx="1698625" cy="1647825"/>
            <a:chOff x="2691556" y="4557936"/>
            <a:chExt cx="1698625" cy="1647825"/>
          </a:xfrm>
        </p:grpSpPr>
        <p:grpSp>
          <p:nvGrpSpPr>
            <p:cNvPr id="88" name="组合 87"/>
            <p:cNvGrpSpPr/>
            <p:nvPr/>
          </p:nvGrpSpPr>
          <p:grpSpPr>
            <a:xfrm>
              <a:off x="2691556" y="4557936"/>
              <a:ext cx="1698625" cy="1647825"/>
              <a:chOff x="2691556" y="4557936"/>
              <a:chExt cx="1698625" cy="1647825"/>
            </a:xfrm>
          </p:grpSpPr>
          <p:sp>
            <p:nvSpPr>
              <p:cNvPr id="118841" name="Oval 6"/>
              <p:cNvSpPr>
                <a:spLocks noChangeArrowheads="1"/>
              </p:cNvSpPr>
              <p:nvPr/>
            </p:nvSpPr>
            <p:spPr bwMode="gray">
              <a:xfrm>
                <a:off x="2691556" y="4557936"/>
                <a:ext cx="1698625" cy="1647825"/>
              </a:xfrm>
              <a:prstGeom prst="ellipse">
                <a:avLst/>
              </a:prstGeom>
              <a:gradFill rotWithShape="1">
                <a:gsLst>
                  <a:gs pos="0">
                    <a:srgbClr val="B2B2B2"/>
                  </a:gs>
                  <a:gs pos="100000">
                    <a:srgbClr val="FFFFFF"/>
                  </a:gs>
                </a:gsLst>
                <a:lin ang="5400000" scaled="1"/>
              </a:gradFill>
              <a:ln w="19050" algn="ctr">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42" name="Oval 7"/>
              <p:cNvSpPr>
                <a:spLocks noChangeArrowheads="1"/>
              </p:cNvSpPr>
              <p:nvPr/>
            </p:nvSpPr>
            <p:spPr bwMode="gray">
              <a:xfrm>
                <a:off x="2763077" y="4633587"/>
                <a:ext cx="1551457" cy="1504775"/>
              </a:xfrm>
              <a:prstGeom prst="ellipse">
                <a:avLst/>
              </a:prstGeom>
              <a:gradFill rotWithShape="1">
                <a:gsLst>
                  <a:gs pos="0">
                    <a:srgbClr val="DDDDDD"/>
                  </a:gs>
                  <a:gs pos="50000">
                    <a:srgbClr val="F6F6F6"/>
                  </a:gs>
                  <a:gs pos="100000">
                    <a:srgbClr val="DDDDDD"/>
                  </a:gs>
                </a:gsLst>
                <a:lin ang="5400000" scaled="1"/>
              </a:gradFill>
              <a:ln w="19050" algn="ctr">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pic>
            <p:nvPicPr>
              <p:cNvPr id="118843" name="Picture 8" descr="circuler_1"/>
              <p:cNvPicPr>
                <a:picLocks noChangeAspect="1" noChangeArrowheads="1"/>
              </p:cNvPicPr>
              <p:nvPr/>
            </p:nvPicPr>
            <p:blipFill>
              <a:blip r:embed="rId3"/>
              <a:stretch>
                <a:fillRect/>
              </a:stretch>
            </p:blipFill>
            <p:spPr bwMode="gray">
              <a:xfrm>
                <a:off x="2819469" y="4687231"/>
                <a:ext cx="1448301" cy="1385108"/>
              </a:xfrm>
              <a:prstGeom prst="rect">
                <a:avLst/>
              </a:prstGeom>
              <a:noFill/>
              <a:ln w="9525">
                <a:noFill/>
                <a:miter lim="800000"/>
              </a:ln>
            </p:spPr>
          </p:pic>
          <p:sp>
            <p:nvSpPr>
              <p:cNvPr id="182281" name="Oval 9"/>
              <p:cNvSpPr>
                <a:spLocks noChangeArrowheads="1"/>
              </p:cNvSpPr>
              <p:nvPr/>
            </p:nvSpPr>
            <p:spPr bwMode="gray">
              <a:xfrm>
                <a:off x="2819469" y="4687231"/>
                <a:ext cx="1440049" cy="1389235"/>
              </a:xfrm>
              <a:prstGeom prst="ellipse">
                <a:avLst/>
              </a:prstGeom>
              <a:gradFill rotWithShape="1">
                <a:gsLst>
                  <a:gs pos="0">
                    <a:srgbClr val="CCCCFF">
                      <a:gamma/>
                      <a:shade val="26275"/>
                      <a:invGamma/>
                      <a:alpha val="89999"/>
                    </a:srgbClr>
                  </a:gs>
                  <a:gs pos="50000">
                    <a:srgbClr val="CCCCFF">
                      <a:alpha val="45000"/>
                    </a:srgbClr>
                  </a:gs>
                  <a:gs pos="100000">
                    <a:srgbClr val="CCCCFF">
                      <a:gamma/>
                      <a:shade val="26275"/>
                      <a:invGamma/>
                      <a:alpha val="89999"/>
                    </a:srgb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b="1">
                  <a:latin typeface="微软雅黑" panose="020b0503020204020204" pitchFamily="34" charset="-122"/>
                  <a:ea typeface="微软雅黑" panose="020b0503020204020204" pitchFamily="34" charset="-122"/>
                </a:endParaRPr>
              </a:p>
            </p:txBody>
          </p:sp>
          <p:sp>
            <p:nvSpPr>
              <p:cNvPr id="118847" name="Freeform 10"/>
              <p:cNvSpPr/>
              <p:nvPr/>
            </p:nvSpPr>
            <p:spPr bwMode="gray">
              <a:xfrm>
                <a:off x="2968012" y="4714741"/>
                <a:ext cx="1130583" cy="482793"/>
              </a:xfrm>
              <a:custGeom>
                <a:gdLst>
                  <a:gd name="T0" fmla="*/ 18 w 1321"/>
                  <a:gd name="T1" fmla="*/ 0 h 712"/>
                  <a:gd name="T2" fmla="*/ 19 w 1321"/>
                  <a:gd name="T3" fmla="*/ 0 h 712"/>
                  <a:gd name="T4" fmla="*/ 19 w 1321"/>
                  <a:gd name="T5" fmla="*/ 0 h 712"/>
                  <a:gd name="T6" fmla="*/ 19 w 1321"/>
                  <a:gd name="T7" fmla="*/ 0 h 712"/>
                  <a:gd name="T8" fmla="*/ 18 w 1321"/>
                  <a:gd name="T9" fmla="*/ 1 h 712"/>
                  <a:gd name="T10" fmla="*/ 18 w 1321"/>
                  <a:gd name="T11" fmla="*/ 1 h 712"/>
                  <a:gd name="T12" fmla="*/ 17 w 1321"/>
                  <a:gd name="T13" fmla="*/ 1 h 712"/>
                  <a:gd name="T14" fmla="*/ 17 w 1321"/>
                  <a:gd name="T15" fmla="*/ 1 h 712"/>
                  <a:gd name="T16" fmla="*/ 16 w 1321"/>
                  <a:gd name="T17" fmla="*/ 1 h 712"/>
                  <a:gd name="T18" fmla="*/ 15 w 1321"/>
                  <a:gd name="T19" fmla="*/ 1 h 712"/>
                  <a:gd name="T20" fmla="*/ 14 w 1321"/>
                  <a:gd name="T21" fmla="*/ 1 h 712"/>
                  <a:gd name="T22" fmla="*/ 14 w 1321"/>
                  <a:gd name="T23" fmla="*/ 1 h 712"/>
                  <a:gd name="T24" fmla="*/ 12 w 1321"/>
                  <a:gd name="T25" fmla="*/ 1 h 712"/>
                  <a:gd name="T26" fmla="*/ 12 w 1321"/>
                  <a:gd name="T27" fmla="*/ 1 h 712"/>
                  <a:gd name="T28" fmla="*/ 11 w 1321"/>
                  <a:gd name="T29" fmla="*/ 1 h 712"/>
                  <a:gd name="T30" fmla="*/ 7 w 1321"/>
                  <a:gd name="T31" fmla="*/ 1 h 712"/>
                  <a:gd name="T32" fmla="*/ 7 w 1321"/>
                  <a:gd name="T33" fmla="*/ 1 h 712"/>
                  <a:gd name="T34" fmla="*/ 6 w 1321"/>
                  <a:gd name="T35" fmla="*/ 1 h 712"/>
                  <a:gd name="T36" fmla="*/ 4 w 1321"/>
                  <a:gd name="T37" fmla="*/ 1 h 712"/>
                  <a:gd name="T38" fmla="*/ 4 w 1321"/>
                  <a:gd name="T39" fmla="*/ 1 h 712"/>
                  <a:gd name="T40" fmla="*/ 4 w 1321"/>
                  <a:gd name="T41" fmla="*/ 1 h 712"/>
                  <a:gd name="T42" fmla="*/ 2 w 1321"/>
                  <a:gd name="T43" fmla="*/ 1 h 712"/>
                  <a:gd name="T44" fmla="*/ 2 w 1321"/>
                  <a:gd name="T45" fmla="*/ 1 h 712"/>
                  <a:gd name="T46" fmla="*/ 1 w 1321"/>
                  <a:gd name="T47" fmla="*/ 1 h 712"/>
                  <a:gd name="T48" fmla="*/ 1 w 1321"/>
                  <a:gd name="T49" fmla="*/ 1 h 712"/>
                  <a:gd name="T50" fmla="*/ 1 w 1321"/>
                  <a:gd name="T51" fmla="*/ 1 h 712"/>
                  <a:gd name="T52" fmla="*/ 1 w 1321"/>
                  <a:gd name="T53" fmla="*/ 1 h 712"/>
                  <a:gd name="T54" fmla="*/ 1 w 1321"/>
                  <a:gd name="T55" fmla="*/ 1 h 712"/>
                  <a:gd name="T56" fmla="*/ 0 w 1321"/>
                  <a:gd name="T57" fmla="*/ 0 h 712"/>
                  <a:gd name="T58" fmla="*/ 0 w 1321"/>
                  <a:gd name="T59" fmla="*/ 0 h 712"/>
                  <a:gd name="T60" fmla="*/ 1 w 1321"/>
                  <a:gd name="T61" fmla="*/ 0 h 712"/>
                  <a:gd name="T62" fmla="*/ 1 w 1321"/>
                  <a:gd name="T63" fmla="*/ 0 h 712"/>
                  <a:gd name="T64" fmla="*/ 1 w 1321"/>
                  <a:gd name="T65" fmla="*/ 0 h 712"/>
                  <a:gd name="T66" fmla="*/ 1 w 1321"/>
                  <a:gd name="T67" fmla="*/ 0 h 712"/>
                  <a:gd name="T68" fmla="*/ 2 w 1321"/>
                  <a:gd name="T69" fmla="*/ 0 h 712"/>
                  <a:gd name="T70" fmla="*/ 2 w 1321"/>
                  <a:gd name="T71" fmla="*/ 0 h 712"/>
                  <a:gd name="T72" fmla="*/ 4 w 1321"/>
                  <a:gd name="T73" fmla="*/ 0 h 712"/>
                  <a:gd name="T74" fmla="*/ 4 w 1321"/>
                  <a:gd name="T75" fmla="*/ 0 h 712"/>
                  <a:gd name="T76" fmla="*/ 6 w 1321"/>
                  <a:gd name="T77" fmla="*/ 0 h 712"/>
                  <a:gd name="T78" fmla="*/ 7 w 1321"/>
                  <a:gd name="T79" fmla="*/ 0 h 712"/>
                  <a:gd name="T80" fmla="*/ 8 w 1321"/>
                  <a:gd name="T81" fmla="*/ 0 h 712"/>
                  <a:gd name="T82" fmla="*/ 9 w 1321"/>
                  <a:gd name="T83" fmla="*/ 0 h 712"/>
                  <a:gd name="T84" fmla="*/ 9 w 1321"/>
                  <a:gd name="T85" fmla="*/ 0 h 712"/>
                  <a:gd name="T86" fmla="*/ 11 w 1321"/>
                  <a:gd name="T87" fmla="*/ 0 h 712"/>
                  <a:gd name="T88" fmla="*/ 12 w 1321"/>
                  <a:gd name="T89" fmla="*/ 0 h 712"/>
                  <a:gd name="T90" fmla="*/ 13 w 1321"/>
                  <a:gd name="T91" fmla="*/ 0 h 712"/>
                  <a:gd name="T92" fmla="*/ 14 w 1321"/>
                  <a:gd name="T93" fmla="*/ 0 h 712"/>
                  <a:gd name="T94" fmla="*/ 15 w 1321"/>
                  <a:gd name="T95" fmla="*/ 0 h 712"/>
                  <a:gd name="T96" fmla="*/ 16 w 1321"/>
                  <a:gd name="T97" fmla="*/ 0 h 712"/>
                  <a:gd name="T98" fmla="*/ 17 w 1321"/>
                  <a:gd name="T99" fmla="*/ 0 h 712"/>
                  <a:gd name="T100" fmla="*/ 17 w 1321"/>
                  <a:gd name="T101" fmla="*/ 0 h 712"/>
                  <a:gd name="T102" fmla="*/ 18 w 1321"/>
                  <a:gd name="T103" fmla="*/ 0 h 712"/>
                  <a:gd name="T104" fmla="*/ 18 w 1321"/>
                  <a:gd name="T105" fmla="*/ 0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CCCCFF">
                      <a:alpha val="17998"/>
                    </a:srgbClr>
                  </a:gs>
                </a:gsLst>
                <a:lin ang="5400000" scaled="1"/>
              </a:gradFill>
              <a:ln w="0">
                <a:noFill/>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grpSp>
            <p:nvGrpSpPr>
              <p:cNvPr id="3" name="Group 11"/>
              <p:cNvGrpSpPr/>
              <p:nvPr/>
            </p:nvGrpSpPr>
            <p:grpSpPr>
              <a:xfrm rot="20302577" flipH="1" flipV="1">
                <a:off x="2929501" y="5771109"/>
                <a:ext cx="1257120" cy="294353"/>
                <a:chOff x="2532" y="1051"/>
                <a:chExt cx="893" cy="246"/>
              </a:xfrm>
            </p:grpSpPr>
            <p:grpSp>
              <p:nvGrpSpPr>
                <p:cNvPr id="4" name="Group 12"/>
                <p:cNvGrpSpPr/>
                <p:nvPr/>
              </p:nvGrpSpPr>
              <p:grpSpPr>
                <a:xfrm>
                  <a:off x="2532" y="1051"/>
                  <a:ext cx="743" cy="185"/>
                  <a:chOff x="1565" y="2568"/>
                  <a:chExt cx="1118" cy="279"/>
                </a:xfrm>
              </p:grpSpPr>
              <p:sp>
                <p:nvSpPr>
                  <p:cNvPr id="118855" name="AutoShape 13"/>
                  <p:cNvSpPr>
                    <a:spLocks noChangeArrowheads="1"/>
                  </p:cNvSpPr>
                  <p:nvPr/>
                </p:nvSpPr>
                <p:spPr bwMode="white">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56" name="AutoShape 14"/>
                  <p:cNvSpPr>
                    <a:spLocks noChangeArrowheads="1"/>
                  </p:cNvSpPr>
                  <p:nvPr/>
                </p:nvSpPr>
                <p:spPr bwMode="white">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57" name="AutoShape 15"/>
                  <p:cNvSpPr>
                    <a:spLocks noChangeArrowheads="1"/>
                  </p:cNvSpPr>
                  <p:nvPr/>
                </p:nvSpPr>
                <p:spPr bwMode="white">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58" name="AutoShape 16"/>
                  <p:cNvSpPr>
                    <a:spLocks noChangeArrowheads="1"/>
                  </p:cNvSpPr>
                  <p:nvPr/>
                </p:nvSpPr>
                <p:spPr bwMode="white">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grpSp>
            <p:grpSp>
              <p:nvGrpSpPr>
                <p:cNvPr id="5" name="Group 17"/>
                <p:cNvGrpSpPr/>
                <p:nvPr/>
              </p:nvGrpSpPr>
              <p:grpSpPr>
                <a:xfrm rot="1353540">
                  <a:off x="2682" y="1111"/>
                  <a:ext cx="743" cy="186"/>
                  <a:chOff x="1565" y="2568"/>
                  <a:chExt cx="1118" cy="279"/>
                </a:xfrm>
              </p:grpSpPr>
              <p:sp>
                <p:nvSpPr>
                  <p:cNvPr id="118851" name="AutoShape 18"/>
                  <p:cNvSpPr>
                    <a:spLocks noChangeArrowheads="1"/>
                  </p:cNvSpPr>
                  <p:nvPr/>
                </p:nvSpPr>
                <p:spPr bwMode="white">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52" name="AutoShape 19"/>
                  <p:cNvSpPr>
                    <a:spLocks noChangeArrowheads="1"/>
                  </p:cNvSpPr>
                  <p:nvPr/>
                </p:nvSpPr>
                <p:spPr bwMode="white">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53" name="AutoShape 20"/>
                  <p:cNvSpPr>
                    <a:spLocks noChangeArrowheads="1"/>
                  </p:cNvSpPr>
                  <p:nvPr/>
                </p:nvSpPr>
                <p:spPr bwMode="white">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54" name="AutoShape 21"/>
                  <p:cNvSpPr>
                    <a:spLocks noChangeArrowheads="1"/>
                  </p:cNvSpPr>
                  <p:nvPr/>
                </p:nvSpPr>
                <p:spPr bwMode="white">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grpSp>
          </p:grpSp>
        </p:grpSp>
        <p:sp>
          <p:nvSpPr>
            <p:cNvPr id="106514" name="Text Box 48"/>
            <p:cNvSpPr txBox="1">
              <a:spLocks noChangeArrowheads="1"/>
            </p:cNvSpPr>
            <p:nvPr/>
          </p:nvSpPr>
          <p:spPr bwMode="auto">
            <a:xfrm>
              <a:off x="2874218" y="4930219"/>
              <a:ext cx="1296144" cy="1015663"/>
            </a:xfrm>
            <a:prstGeom prst="rect">
              <a:avLst/>
            </a:prstGeom>
            <a:noFill/>
            <a:ln w="9525">
              <a:noFill/>
              <a:miter lim="800000"/>
            </a:ln>
            <a:effectLst>
              <a:outerShdw dist="17961" dir="2700000" algn="ctr" rotWithShape="0">
                <a:srgbClr val="FFFFFF">
                  <a:alpha val="50000"/>
                </a:srgbClr>
              </a:outerShdw>
            </a:effectLst>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zh-CN" altLang="en-US" sz="2000" b="1" smtClean="0">
                  <a:latin typeface="微软雅黑" panose="020b0503020204020204" pitchFamily="34" charset="-122"/>
                  <a:ea typeface="微软雅黑" panose="020b0503020204020204" pitchFamily="34" charset="-122"/>
                </a:rPr>
                <a:t>预测未来的发展趋势</a:t>
              </a:r>
              <a:endParaRPr lang="en-US" altLang="zh-CN" sz="2000" b="1">
                <a:solidFill>
                  <a:srgbClr val="333333"/>
                </a:solidFill>
                <a:latin typeface="微软雅黑" panose="020b0503020204020204" pitchFamily="34" charset="-122"/>
                <a:ea typeface="微软雅黑" panose="020b0503020204020204" pitchFamily="34" charset="-122"/>
              </a:endParaRPr>
            </a:p>
          </p:txBody>
        </p:sp>
      </p:grpSp>
      <p:grpSp>
        <p:nvGrpSpPr>
          <p:cNvPr id="92" name="组合 91"/>
          <p:cNvGrpSpPr/>
          <p:nvPr/>
        </p:nvGrpSpPr>
        <p:grpSpPr>
          <a:xfrm>
            <a:off x="5796136" y="1988840"/>
            <a:ext cx="3036887" cy="2930525"/>
            <a:chOff x="5711577" y="2110011"/>
            <a:chExt cx="3036887" cy="2930525"/>
          </a:xfrm>
        </p:grpSpPr>
        <p:sp>
          <p:nvSpPr>
            <p:cNvPr id="118796" name="AutoShape 43"/>
            <p:cNvSpPr>
              <a:spLocks noChangeArrowheads="1"/>
            </p:cNvSpPr>
            <p:nvPr/>
          </p:nvSpPr>
          <p:spPr bwMode="gray">
            <a:xfrm>
              <a:off x="5711577" y="2110011"/>
              <a:ext cx="3036887" cy="2930525"/>
            </a:xfrm>
            <a:custGeom>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gradFill rotWithShape="0">
              <a:gsLst>
                <a:gs pos="0">
                  <a:srgbClr val="FFFFFF"/>
                </a:gs>
                <a:gs pos="50000">
                  <a:srgbClr val="6D82A9"/>
                </a:gs>
                <a:gs pos="100000">
                  <a:srgbClr val="FFFFFF"/>
                </a:gs>
              </a:gsLst>
              <a:lin ang="0" scaled="1"/>
            </a:gradFill>
            <a:ln w="9525">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sp>
          <p:nvSpPr>
            <p:cNvPr id="118797" name="AutoShape 44"/>
            <p:cNvSpPr>
              <a:spLocks noChangeArrowheads="1"/>
            </p:cNvSpPr>
            <p:nvPr/>
          </p:nvSpPr>
          <p:spPr bwMode="gray">
            <a:xfrm>
              <a:off x="5847655" y="2346549"/>
              <a:ext cx="2586038" cy="2466975"/>
            </a:xfrm>
            <a:custGeom>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816" y="10800"/>
                  </a:moveTo>
                  <a:cubicBezTo>
                    <a:pt x="2816" y="15209"/>
                    <a:pt x="6391" y="18784"/>
                    <a:pt x="10800" y="18784"/>
                  </a:cubicBezTo>
                  <a:cubicBezTo>
                    <a:pt x="15209" y="18784"/>
                    <a:pt x="18784" y="15209"/>
                    <a:pt x="18784" y="10800"/>
                  </a:cubicBezTo>
                  <a:cubicBezTo>
                    <a:pt x="18784" y="6391"/>
                    <a:pt x="15209" y="2816"/>
                    <a:pt x="10800" y="2816"/>
                  </a:cubicBezTo>
                  <a:cubicBezTo>
                    <a:pt x="6391" y="2816"/>
                    <a:pt x="2816" y="6391"/>
                    <a:pt x="2816" y="10800"/>
                  </a:cubicBezTo>
                  <a:close/>
                </a:path>
              </a:pathLst>
            </a:custGeom>
            <a:gradFill rotWithShape="0">
              <a:gsLst>
                <a:gs pos="0">
                  <a:srgbClr val="FFFFFF"/>
                </a:gs>
                <a:gs pos="50000">
                  <a:srgbClr val="6D82A9"/>
                </a:gs>
                <a:gs pos="100000">
                  <a:srgbClr val="FFFFFF"/>
                </a:gs>
              </a:gsLst>
              <a:lin ang="5400000" scaled="1"/>
            </a:gradFill>
            <a:ln w="9525">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sp>
          <p:nvSpPr>
            <p:cNvPr id="118798" name="Oval 45"/>
            <p:cNvSpPr>
              <a:spLocks noChangeArrowheads="1"/>
            </p:cNvSpPr>
            <p:nvPr/>
          </p:nvSpPr>
          <p:spPr bwMode="gray">
            <a:xfrm>
              <a:off x="6093718" y="2533874"/>
              <a:ext cx="2095500" cy="2095500"/>
            </a:xfrm>
            <a:prstGeom prst="ellipse">
              <a:avLst/>
            </a:prstGeom>
            <a:gradFill rotWithShape="1">
              <a:gsLst>
                <a:gs pos="0">
                  <a:srgbClr val="CC3300"/>
                </a:gs>
                <a:gs pos="100000">
                  <a:srgbClr val="5E1800"/>
                </a:gs>
              </a:gsLst>
              <a:path path="shape">
                <a:fillToRect l="50000" t="50000" r="50000" b="50000"/>
              </a:path>
            </a:gradFill>
            <a:ln w="9525" algn="ctr">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02" name="WordArt 49"/>
            <p:cNvSpPr>
              <a:spLocks noChangeArrowheads="1" noChangeShapeType="1" noTextEdit="1"/>
            </p:cNvSpPr>
            <p:nvPr/>
          </p:nvSpPr>
          <p:spPr bwMode="gray">
            <a:xfrm>
              <a:off x="6057205" y="3079974"/>
              <a:ext cx="2233613" cy="1004887"/>
            </a:xfrm>
            <a:prstGeom prst="rect">
              <a:avLst/>
            </a:prstGeom>
          </p:spPr>
          <p:txBody>
            <a:bodyPr wrap="none" fromWordArt="1">
              <a:prstTxWarp prst="textPlain">
                <a:avLst>
                  <a:gd name="adj" fmla="val 50000"/>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决策支持</a:t>
              </a:r>
              <a:endParaRPr lang="zh-CN" altLang="en-US" sz="1200" b="1" kern="10">
                <a:ln w="19050">
                  <a:solidFill>
                    <a:srgbClr val="FFFFFF"/>
                  </a:solidFill>
                  <a:round/>
                </a:ln>
                <a:solidFill>
                  <a:schemeClr val="bg1"/>
                </a:solidFill>
                <a:latin typeface="微软雅黑" panose="020b0503020204020204" pitchFamily="34" charset="-122"/>
                <a:ea typeface="微软雅黑" panose="020b0503020204020204" pitchFamily="34" charset="-122"/>
                <a:cs typeface="Arial"/>
              </a:endParaRPr>
            </a:p>
          </p:txBody>
        </p:sp>
      </p:grpSp>
      <p:grpSp>
        <p:nvGrpSpPr>
          <p:cNvPr id="10" name="Group 50"/>
          <p:cNvGrpSpPr/>
          <p:nvPr/>
        </p:nvGrpSpPr>
        <p:grpSpPr>
          <a:xfrm>
            <a:off x="2915816" y="980728"/>
            <a:ext cx="1651000" cy="1651000"/>
            <a:chOff x="1175" y="756"/>
            <a:chExt cx="1040" cy="1040"/>
          </a:xfrm>
        </p:grpSpPr>
        <p:sp>
          <p:nvSpPr>
            <p:cNvPr id="118804" name="Oval 51"/>
            <p:cNvSpPr>
              <a:spLocks noChangeArrowheads="1"/>
            </p:cNvSpPr>
            <p:nvPr/>
          </p:nvSpPr>
          <p:spPr bwMode="gray">
            <a:xfrm>
              <a:off x="1175" y="756"/>
              <a:ext cx="1040" cy="1040"/>
            </a:xfrm>
            <a:prstGeom prst="ellipse">
              <a:avLst/>
            </a:prstGeom>
            <a:gradFill rotWithShape="1">
              <a:gsLst>
                <a:gs pos="0">
                  <a:srgbClr val="B2B2B2"/>
                </a:gs>
                <a:gs pos="100000">
                  <a:srgbClr val="FFFFFF"/>
                </a:gs>
              </a:gsLst>
              <a:lin ang="5400000" scaled="1"/>
            </a:gradFill>
            <a:ln w="19050" algn="ctr">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05" name="Oval 52"/>
            <p:cNvSpPr>
              <a:spLocks noChangeArrowheads="1"/>
            </p:cNvSpPr>
            <p:nvPr/>
          </p:nvSpPr>
          <p:spPr bwMode="gray">
            <a:xfrm>
              <a:off x="1219" y="804"/>
              <a:ext cx="949" cy="950"/>
            </a:xfrm>
            <a:prstGeom prst="ellipse">
              <a:avLst/>
            </a:prstGeom>
            <a:gradFill rotWithShape="1">
              <a:gsLst>
                <a:gs pos="0">
                  <a:srgbClr val="DDDDDD"/>
                </a:gs>
                <a:gs pos="50000">
                  <a:srgbClr val="F6F6F6"/>
                </a:gs>
                <a:gs pos="100000">
                  <a:srgbClr val="DDDDDD"/>
                </a:gs>
              </a:gsLst>
              <a:lin ang="5400000" scaled="1"/>
            </a:gradFill>
            <a:ln w="19050" algn="ctr">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pic>
          <p:nvPicPr>
            <p:cNvPr id="118806" name="Picture 53" descr="circuler_1"/>
            <p:cNvPicPr>
              <a:picLocks noChangeAspect="1" noChangeArrowheads="1"/>
            </p:cNvPicPr>
            <p:nvPr/>
          </p:nvPicPr>
          <p:blipFill>
            <a:blip r:embed="rId4"/>
            <a:stretch>
              <a:fillRect/>
            </a:stretch>
          </p:blipFill>
          <p:spPr bwMode="gray">
            <a:xfrm>
              <a:off x="1253" y="838"/>
              <a:ext cx="887" cy="874"/>
            </a:xfrm>
            <a:prstGeom prst="rect">
              <a:avLst/>
            </a:prstGeom>
            <a:noFill/>
            <a:ln w="9525">
              <a:noFill/>
              <a:miter lim="800000"/>
            </a:ln>
          </p:spPr>
        </p:pic>
        <p:sp>
          <p:nvSpPr>
            <p:cNvPr id="182326" name="Oval 54"/>
            <p:cNvSpPr>
              <a:spLocks noChangeArrowheads="1"/>
            </p:cNvSpPr>
            <p:nvPr/>
          </p:nvSpPr>
          <p:spPr bwMode="gray">
            <a:xfrm>
              <a:off x="1253" y="838"/>
              <a:ext cx="881" cy="876"/>
            </a:xfrm>
            <a:prstGeom prst="ellipse">
              <a:avLst/>
            </a:prstGeom>
            <a:gradFill rotWithShape="1">
              <a:gsLst>
                <a:gs pos="0">
                  <a:srgbClr val="FFFF99">
                    <a:gamma/>
                    <a:shade val="26275"/>
                    <a:invGamma/>
                    <a:alpha val="89999"/>
                  </a:srgbClr>
                </a:gs>
                <a:gs pos="50000">
                  <a:srgbClr val="FFFF99">
                    <a:alpha val="45000"/>
                  </a:srgbClr>
                </a:gs>
                <a:gs pos="100000">
                  <a:srgbClr val="FFFF99">
                    <a:gamma/>
                    <a:shade val="26275"/>
                    <a:invGamma/>
                    <a:alpha val="89999"/>
                  </a:srgb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b="1">
                <a:latin typeface="微软雅黑" panose="020b0503020204020204" pitchFamily="34" charset="-122"/>
                <a:ea typeface="微软雅黑" panose="020b0503020204020204" pitchFamily="34" charset="-122"/>
              </a:endParaRPr>
            </a:p>
          </p:txBody>
        </p:sp>
        <p:sp>
          <p:nvSpPr>
            <p:cNvPr id="118810" name="Freeform 55"/>
            <p:cNvSpPr/>
            <p:nvPr/>
          </p:nvSpPr>
          <p:spPr bwMode="gray">
            <a:xfrm>
              <a:off x="1344" y="855"/>
              <a:ext cx="692" cy="305"/>
            </a:xfrm>
            <a:custGeom>
              <a:gdLst>
                <a:gd name="T0" fmla="*/ 4 w 1321"/>
                <a:gd name="T1" fmla="*/ 0 h 712"/>
                <a:gd name="T2" fmla="*/ 4 w 1321"/>
                <a:gd name="T3" fmla="*/ 0 h 712"/>
                <a:gd name="T4" fmla="*/ 4 w 1321"/>
                <a:gd name="T5" fmla="*/ 0 h 712"/>
                <a:gd name="T6" fmla="*/ 4 w 1321"/>
                <a:gd name="T7" fmla="*/ 0 h 712"/>
                <a:gd name="T8" fmla="*/ 4 w 1321"/>
                <a:gd name="T9" fmla="*/ 0 h 712"/>
                <a:gd name="T10" fmla="*/ 4 w 1321"/>
                <a:gd name="T11" fmla="*/ 0 h 712"/>
                <a:gd name="T12" fmla="*/ 4 w 1321"/>
                <a:gd name="T13" fmla="*/ 0 h 712"/>
                <a:gd name="T14" fmla="*/ 4 w 1321"/>
                <a:gd name="T15" fmla="*/ 0 h 712"/>
                <a:gd name="T16" fmla="*/ 4 w 1321"/>
                <a:gd name="T17" fmla="*/ 0 h 712"/>
                <a:gd name="T18" fmla="*/ 3 w 1321"/>
                <a:gd name="T19" fmla="*/ 0 h 712"/>
                <a:gd name="T20" fmla="*/ 3 w 1321"/>
                <a:gd name="T21" fmla="*/ 0 h 712"/>
                <a:gd name="T22" fmla="*/ 3 w 1321"/>
                <a:gd name="T23" fmla="*/ 0 h 712"/>
                <a:gd name="T24" fmla="*/ 3 w 1321"/>
                <a:gd name="T25" fmla="*/ 0 h 712"/>
                <a:gd name="T26" fmla="*/ 3 w 1321"/>
                <a:gd name="T27" fmla="*/ 0 h 712"/>
                <a:gd name="T28" fmla="*/ 2 w 1321"/>
                <a:gd name="T29" fmla="*/ 0 h 712"/>
                <a:gd name="T30" fmla="*/ 2 w 1321"/>
                <a:gd name="T31" fmla="*/ 0 h 712"/>
                <a:gd name="T32" fmla="*/ 2 w 1321"/>
                <a:gd name="T33" fmla="*/ 0 h 712"/>
                <a:gd name="T34" fmla="*/ 1 w 1321"/>
                <a:gd name="T35" fmla="*/ 0 h 712"/>
                <a:gd name="T36" fmla="*/ 1 w 1321"/>
                <a:gd name="T37" fmla="*/ 0 h 712"/>
                <a:gd name="T38" fmla="*/ 1 w 1321"/>
                <a:gd name="T39" fmla="*/ 0 h 712"/>
                <a:gd name="T40" fmla="*/ 1 w 1321"/>
                <a:gd name="T41" fmla="*/ 0 h 712"/>
                <a:gd name="T42" fmla="*/ 1 w 1321"/>
                <a:gd name="T43" fmla="*/ 0 h 712"/>
                <a:gd name="T44" fmla="*/ 1 w 1321"/>
                <a:gd name="T45" fmla="*/ 0 h 712"/>
                <a:gd name="T46" fmla="*/ 1 w 1321"/>
                <a:gd name="T47" fmla="*/ 0 h 712"/>
                <a:gd name="T48" fmla="*/ 1 w 1321"/>
                <a:gd name="T49" fmla="*/ 0 h 712"/>
                <a:gd name="T50" fmla="*/ 1 w 1321"/>
                <a:gd name="T51" fmla="*/ 0 h 712"/>
                <a:gd name="T52" fmla="*/ 1 w 1321"/>
                <a:gd name="T53" fmla="*/ 0 h 712"/>
                <a:gd name="T54" fmla="*/ 1 w 1321"/>
                <a:gd name="T55" fmla="*/ 0 h 712"/>
                <a:gd name="T56" fmla="*/ 0 w 1321"/>
                <a:gd name="T57" fmla="*/ 0 h 712"/>
                <a:gd name="T58" fmla="*/ 0 w 1321"/>
                <a:gd name="T59" fmla="*/ 0 h 712"/>
                <a:gd name="T60" fmla="*/ 1 w 1321"/>
                <a:gd name="T61" fmla="*/ 0 h 712"/>
                <a:gd name="T62" fmla="*/ 1 w 1321"/>
                <a:gd name="T63" fmla="*/ 0 h 712"/>
                <a:gd name="T64" fmla="*/ 1 w 1321"/>
                <a:gd name="T65" fmla="*/ 0 h 712"/>
                <a:gd name="T66" fmla="*/ 1 w 1321"/>
                <a:gd name="T67" fmla="*/ 0 h 712"/>
                <a:gd name="T68" fmla="*/ 1 w 1321"/>
                <a:gd name="T69" fmla="*/ 0 h 712"/>
                <a:gd name="T70" fmla="*/ 1 w 1321"/>
                <a:gd name="T71" fmla="*/ 0 h 712"/>
                <a:gd name="T72" fmla="*/ 1 w 1321"/>
                <a:gd name="T73" fmla="*/ 0 h 712"/>
                <a:gd name="T74" fmla="*/ 1 w 1321"/>
                <a:gd name="T75" fmla="*/ 0 h 712"/>
                <a:gd name="T76" fmla="*/ 1 w 1321"/>
                <a:gd name="T77" fmla="*/ 0 h 712"/>
                <a:gd name="T78" fmla="*/ 2 w 1321"/>
                <a:gd name="T79" fmla="*/ 0 h 712"/>
                <a:gd name="T80" fmla="*/ 2 w 1321"/>
                <a:gd name="T81" fmla="*/ 0 h 712"/>
                <a:gd name="T82" fmla="*/ 2 w 1321"/>
                <a:gd name="T83" fmla="*/ 0 h 712"/>
                <a:gd name="T84" fmla="*/ 2 w 1321"/>
                <a:gd name="T85" fmla="*/ 0 h 712"/>
                <a:gd name="T86" fmla="*/ 2 w 1321"/>
                <a:gd name="T87" fmla="*/ 0 h 712"/>
                <a:gd name="T88" fmla="*/ 3 w 1321"/>
                <a:gd name="T89" fmla="*/ 0 h 712"/>
                <a:gd name="T90" fmla="*/ 3 w 1321"/>
                <a:gd name="T91" fmla="*/ 0 h 712"/>
                <a:gd name="T92" fmla="*/ 3 w 1321"/>
                <a:gd name="T93" fmla="*/ 0 h 712"/>
                <a:gd name="T94" fmla="*/ 3 w 1321"/>
                <a:gd name="T95" fmla="*/ 0 h 712"/>
                <a:gd name="T96" fmla="*/ 4 w 1321"/>
                <a:gd name="T97" fmla="*/ 0 h 712"/>
                <a:gd name="T98" fmla="*/ 4 w 1321"/>
                <a:gd name="T99" fmla="*/ 0 h 712"/>
                <a:gd name="T100" fmla="*/ 4 w 1321"/>
                <a:gd name="T101" fmla="*/ 0 h 712"/>
                <a:gd name="T102" fmla="*/ 4 w 1321"/>
                <a:gd name="T103" fmla="*/ 0 h 712"/>
                <a:gd name="T104" fmla="*/ 4 w 1321"/>
                <a:gd name="T105" fmla="*/ 0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FFFF99">
                    <a:alpha val="17998"/>
                  </a:srgbClr>
                </a:gs>
              </a:gsLst>
              <a:lin ang="5400000" scaled="1"/>
            </a:gradFill>
            <a:ln w="0">
              <a:noFill/>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b="1">
                <a:latin typeface="微软雅黑" panose="020b0503020204020204" pitchFamily="34" charset="-122"/>
                <a:ea typeface="微软雅黑" panose="020b0503020204020204" pitchFamily="34" charset="-122"/>
              </a:endParaRPr>
            </a:p>
          </p:txBody>
        </p:sp>
        <p:sp>
          <p:nvSpPr>
            <p:cNvPr id="106524" name="Text Box 56"/>
            <p:cNvSpPr txBox="1">
              <a:spLocks noChangeArrowheads="1"/>
            </p:cNvSpPr>
            <p:nvPr/>
          </p:nvSpPr>
          <p:spPr bwMode="auto">
            <a:xfrm>
              <a:off x="1247" y="935"/>
              <a:ext cx="909" cy="640"/>
            </a:xfrm>
            <a:prstGeom prst="rect">
              <a:avLst/>
            </a:prstGeom>
            <a:noFill/>
            <a:ln w="9525">
              <a:noFill/>
              <a:miter lim="800000"/>
            </a:ln>
            <a:effectLst>
              <a:outerShdw dist="17961" dir="2700000" algn="ctr" rotWithShape="0">
                <a:srgbClr val="FFFFFF">
                  <a:alpha val="50000"/>
                </a:srgbClr>
              </a:outerShdw>
            </a:effectLst>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zh-CN" altLang="en-US" sz="2000" b="1" smtClean="0">
                  <a:latin typeface="微软雅黑" panose="020b0503020204020204" pitchFamily="34" charset="-122"/>
                  <a:ea typeface="微软雅黑" panose="020b0503020204020204" pitchFamily="34" charset="-122"/>
                </a:rPr>
                <a:t>评价过去的经营业绩</a:t>
              </a:r>
              <a:endParaRPr lang="en-US" altLang="zh-CN" sz="2000" b="1">
                <a:solidFill>
                  <a:srgbClr val="333333"/>
                </a:solidFill>
                <a:latin typeface="微软雅黑" panose="020b0503020204020204" pitchFamily="34" charset="-122"/>
                <a:ea typeface="微软雅黑" panose="020b0503020204020204" pitchFamily="34" charset="-122"/>
              </a:endParaRPr>
            </a:p>
          </p:txBody>
        </p:sp>
        <p:grpSp>
          <p:nvGrpSpPr>
            <p:cNvPr id="11" name="Group 57"/>
            <p:cNvGrpSpPr/>
            <p:nvPr/>
          </p:nvGrpSpPr>
          <p:grpSpPr>
            <a:xfrm rot="-1297425" flipH="1" flipV="1">
              <a:off x="1316" y="1510"/>
              <a:ext cx="769" cy="193"/>
              <a:chOff x="2532" y="1051"/>
              <a:chExt cx="893" cy="246"/>
            </a:xfrm>
          </p:grpSpPr>
          <p:grpSp>
            <p:nvGrpSpPr>
              <p:cNvPr id="12" name="Group 58"/>
              <p:cNvGrpSpPr/>
              <p:nvPr/>
            </p:nvGrpSpPr>
            <p:grpSpPr>
              <a:xfrm>
                <a:off x="2532" y="1051"/>
                <a:ext cx="743" cy="185"/>
                <a:chOff x="1565" y="2568"/>
                <a:chExt cx="1118" cy="279"/>
              </a:xfrm>
            </p:grpSpPr>
            <p:sp>
              <p:nvSpPr>
                <p:cNvPr id="118819" name="AutoShape 59"/>
                <p:cNvSpPr>
                  <a:spLocks noChangeArrowheads="1"/>
                </p:cNvSpPr>
                <p:nvPr/>
              </p:nvSpPr>
              <p:spPr bwMode="white">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20" name="AutoShape 60"/>
                <p:cNvSpPr>
                  <a:spLocks noChangeArrowheads="1"/>
                </p:cNvSpPr>
                <p:nvPr/>
              </p:nvSpPr>
              <p:spPr bwMode="white">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21" name="AutoShape 61"/>
                <p:cNvSpPr>
                  <a:spLocks noChangeArrowheads="1"/>
                </p:cNvSpPr>
                <p:nvPr/>
              </p:nvSpPr>
              <p:spPr bwMode="white">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22" name="AutoShape 62"/>
                <p:cNvSpPr>
                  <a:spLocks noChangeArrowheads="1"/>
                </p:cNvSpPr>
                <p:nvPr/>
              </p:nvSpPr>
              <p:spPr bwMode="white">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grpSp>
          <p:grpSp>
            <p:nvGrpSpPr>
              <p:cNvPr id="13" name="Group 63"/>
              <p:cNvGrpSpPr/>
              <p:nvPr/>
            </p:nvGrpSpPr>
            <p:grpSpPr>
              <a:xfrm rot="1353540">
                <a:off x="2682" y="1111"/>
                <a:ext cx="743" cy="186"/>
                <a:chOff x="1565" y="2568"/>
                <a:chExt cx="1118" cy="279"/>
              </a:xfrm>
            </p:grpSpPr>
            <p:sp>
              <p:nvSpPr>
                <p:cNvPr id="118815" name="AutoShape 64"/>
                <p:cNvSpPr>
                  <a:spLocks noChangeArrowheads="1"/>
                </p:cNvSpPr>
                <p:nvPr/>
              </p:nvSpPr>
              <p:spPr bwMode="white">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16" name="AutoShape 65"/>
                <p:cNvSpPr>
                  <a:spLocks noChangeArrowheads="1"/>
                </p:cNvSpPr>
                <p:nvPr/>
              </p:nvSpPr>
              <p:spPr bwMode="white">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17" name="AutoShape 66"/>
                <p:cNvSpPr>
                  <a:spLocks noChangeArrowheads="1"/>
                </p:cNvSpPr>
                <p:nvPr/>
              </p:nvSpPr>
              <p:spPr bwMode="white">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sp>
              <p:nvSpPr>
                <p:cNvPr id="118818" name="AutoShape 67"/>
                <p:cNvSpPr>
                  <a:spLocks noChangeArrowheads="1"/>
                </p:cNvSpPr>
                <p:nvPr/>
              </p:nvSpPr>
              <p:spPr bwMode="white">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b="1">
                    <a:latin typeface="微软雅黑" panose="020b0503020204020204" pitchFamily="34" charset="-122"/>
                    <a:ea typeface="微软雅黑" panose="020b0503020204020204" pitchFamily="34" charset="-122"/>
                  </a:endParaRPr>
                </a:p>
              </p:txBody>
            </p:sp>
          </p:grpSp>
        </p:grpSp>
      </p:grpSp>
      <p:pic>
        <p:nvPicPr>
          <p:cNvPr id="70" name="Picture 6" descr="C:\Program Files\Microsoft Office\MEDIA\CAGCAT10\j0195812.wmf"/>
          <p:cNvPicPr>
            <a:picLocks noChangeAspect="1" noChangeArrowheads="1"/>
          </p:cNvPicPr>
          <p:nvPr/>
        </p:nvPicPr>
        <p:blipFill>
          <a:blip r:embed="rId5"/>
          <a:stretch>
            <a:fillRect/>
          </a:stretch>
        </p:blipFill>
        <p:spPr bwMode="auto">
          <a:xfrm>
            <a:off x="7308304" y="4945356"/>
            <a:ext cx="1547664" cy="1592668"/>
          </a:xfrm>
          <a:prstGeom prst="rect">
            <a:avLst/>
          </a:prstGeom>
          <a:noFill/>
          <a:ln w="9525">
            <a:noFill/>
            <a:miter lim="800000"/>
          </a:ln>
        </p:spPr>
      </p:pic>
      <p:sp>
        <p:nvSpPr>
          <p:cNvPr id="69" name="圆角矩形 68"/>
          <p:cNvSpPr/>
          <p:nvPr/>
        </p:nvSpPr>
        <p:spPr bwMode="auto">
          <a:xfrm>
            <a:off x="2987824" y="836712"/>
            <a:ext cx="1008112" cy="504056"/>
          </a:xfrm>
          <a:prstGeom prst="roundRect">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ctr" anchorCtr="0" compatLnSpc="1"/>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r>
              <a:rPr lang="zh-CN" altLang="en-US" sz="2000" b="1" smtClean="0">
                <a:solidFill>
                  <a:schemeClr val="bg1"/>
                </a:solidFill>
              </a:rPr>
              <a:t>事  前</a:t>
            </a:r>
            <a:endParaRPr lang="zh-CN" altLang="en-US" sz="2000" b="1" smtClean="0">
              <a:solidFill>
                <a:schemeClr val="bg1"/>
              </a:solidFill>
            </a:endParaRPr>
          </a:p>
        </p:txBody>
      </p:sp>
      <p:sp>
        <p:nvSpPr>
          <p:cNvPr id="72" name="圆角矩形 71"/>
          <p:cNvSpPr/>
          <p:nvPr/>
        </p:nvSpPr>
        <p:spPr bwMode="auto">
          <a:xfrm>
            <a:off x="827584" y="2492896"/>
            <a:ext cx="1008112" cy="504056"/>
          </a:xfrm>
          <a:prstGeom prst="roundRect">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ctr" anchorCtr="0" compatLnSpc="1"/>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zh-CN" altLang="en-US" sz="2000" b="1" smtClean="0">
                <a:solidFill>
                  <a:schemeClr val="bg1"/>
                </a:solidFill>
              </a:rPr>
              <a:t>事  中</a:t>
            </a:r>
            <a:endParaRPr kumimoji="0" lang="zh-CN" altLang="en-US" sz="2000" b="1" i="0" u="none" strike="noStrike" cap="none" normalizeH="0" baseline="0" smtClean="0">
              <a:ln>
                <a:noFill/>
              </a:ln>
              <a:solidFill>
                <a:schemeClr val="bg1"/>
              </a:solidFill>
              <a:effectLst/>
              <a:latin typeface="Arial" pitchFamily="34" charset="0"/>
            </a:endParaRPr>
          </a:p>
        </p:txBody>
      </p:sp>
      <p:sp>
        <p:nvSpPr>
          <p:cNvPr id="73" name="任意多边形 72"/>
          <p:cNvSpPr/>
          <p:nvPr/>
        </p:nvSpPr>
        <p:spPr bwMode="auto">
          <a:xfrm>
            <a:off x="2195736" y="5589240"/>
            <a:ext cx="1008112" cy="504056"/>
          </a:xfrm>
          <a:custGeom>
            <a:gdLst>
              <a:gd name="connsiteX0" fmla="*/ 0 w 1008112"/>
              <a:gd name="connsiteY0" fmla="*/ 84011 h 504056"/>
              <a:gd name="connsiteX1" fmla="*/ 24606 w 1008112"/>
              <a:gd name="connsiteY1" fmla="*/ 24606 h 504056"/>
              <a:gd name="connsiteX2" fmla="*/ 84011 w 1008112"/>
              <a:gd name="connsiteY2" fmla="*/ 0 h 504056"/>
              <a:gd name="connsiteX3" fmla="*/ 924101 w 1008112"/>
              <a:gd name="connsiteY3" fmla="*/ 0 h 504056"/>
              <a:gd name="connsiteX4" fmla="*/ 983506 w 1008112"/>
              <a:gd name="connsiteY4" fmla="*/ 24606 h 504056"/>
              <a:gd name="connsiteX5" fmla="*/ 1008112 w 1008112"/>
              <a:gd name="connsiteY5" fmla="*/ 84011 h 504056"/>
              <a:gd name="connsiteX6" fmla="*/ 1008112 w 1008112"/>
              <a:gd name="connsiteY6" fmla="*/ 420045 h 504056"/>
              <a:gd name="connsiteX7" fmla="*/ 983506 w 1008112"/>
              <a:gd name="connsiteY7" fmla="*/ 479450 h 504056"/>
              <a:gd name="connsiteX8" fmla="*/ 924101 w 1008112"/>
              <a:gd name="connsiteY8" fmla="*/ 504056 h 504056"/>
              <a:gd name="connsiteX9" fmla="*/ 84011 w 1008112"/>
              <a:gd name="connsiteY9" fmla="*/ 504056 h 504056"/>
              <a:gd name="connsiteX10" fmla="*/ 24606 w 1008112"/>
              <a:gd name="connsiteY10" fmla="*/ 479450 h 504056"/>
              <a:gd name="connsiteX11" fmla="*/ 0 w 1008112"/>
              <a:gd name="connsiteY11" fmla="*/ 420045 h 504056"/>
              <a:gd name="connsiteX12" fmla="*/ 0 w 1008112"/>
              <a:gd name="connsiteY12" fmla="*/ 84011 h 50405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8112" h="504056">
                <a:moveTo>
                  <a:pt x="0" y="84011"/>
                </a:moveTo>
                <a:cubicBezTo>
                  <a:pt x="0" y="61730"/>
                  <a:pt x="8851" y="40361"/>
                  <a:pt x="24606" y="24606"/>
                </a:cubicBezTo>
                <a:cubicBezTo>
                  <a:pt x="40361" y="8851"/>
                  <a:pt x="61730" y="0"/>
                  <a:pt x="84011" y="0"/>
                </a:cubicBezTo>
                <a:lnTo>
                  <a:pt x="924101" y="0"/>
                </a:lnTo>
                <a:cubicBezTo>
                  <a:pt x="946382" y="0"/>
                  <a:pt x="967751" y="8851"/>
                  <a:pt x="983506" y="24606"/>
                </a:cubicBezTo>
                <a:cubicBezTo>
                  <a:pt x="999261" y="40361"/>
                  <a:pt x="1008112" y="61730"/>
                  <a:pt x="1008112" y="84011"/>
                </a:cubicBezTo>
                <a:lnTo>
                  <a:pt x="1008112" y="420045"/>
                </a:lnTo>
                <a:cubicBezTo>
                  <a:pt x="1008112" y="442326"/>
                  <a:pt x="999261" y="463695"/>
                  <a:pt x="983506" y="479450"/>
                </a:cubicBezTo>
                <a:cubicBezTo>
                  <a:pt x="967751" y="495205"/>
                  <a:pt x="946382" y="504056"/>
                  <a:pt x="924101" y="504056"/>
                </a:cubicBezTo>
                <a:lnTo>
                  <a:pt x="84011" y="504056"/>
                </a:lnTo>
                <a:cubicBezTo>
                  <a:pt x="61730" y="504056"/>
                  <a:pt x="40361" y="495205"/>
                  <a:pt x="24606" y="479450"/>
                </a:cubicBezTo>
                <a:cubicBezTo>
                  <a:pt x="8851" y="463695"/>
                  <a:pt x="0" y="442326"/>
                  <a:pt x="0" y="420045"/>
                </a:cubicBezTo>
                <a:lnTo>
                  <a:pt x="0" y="84011"/>
                </a:lnTo>
                <a:close/>
              </a:path>
            </a:pathLst>
          </a:cu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ctr" anchorCtr="0" compatLnSpc="1"/>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marL="0" marR="0" indent="0" algn="ctr" defTabSz="914400" eaLnBrk="1" latinLnBrk="0" hangingPunct="1">
              <a:lnSpc>
                <a:spcPct val="100000"/>
              </a:lnSpc>
              <a:buClrTx/>
              <a:buSzTx/>
              <a:buFontTx/>
              <a:buNone/>
            </a:pPr>
            <a:r>
              <a:rPr lang="zh-CN" altLang="en-US" sz="2000" b="1" smtClean="0">
                <a:solidFill>
                  <a:schemeClr val="bg1"/>
                </a:solidFill>
              </a:rPr>
              <a:t>事  后</a:t>
            </a:r>
            <a:endParaRPr lang="zh-CN" altLang="en-US" sz="2000" b="1" smtClean="0">
              <a:solidFill>
                <a:schemeClr val="bg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1" nodeType="click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dissolve">
                                      <p:cBhvr>
                                        <p:cTn id="7" dur="500"/>
                                        <p:tgtEl>
                                          <p:spTgt spid="6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72"/>
                                        </p:tgtEl>
                                        <p:attrNameLst>
                                          <p:attrName>style.visibility</p:attrName>
                                        </p:attrNameLst>
                                      </p:cBhvr>
                                      <p:to>
                                        <p:strVal val="visible"/>
                                      </p:to>
                                    </p:set>
                                    <p:animEffect transition="in" filter="dissolve">
                                      <p:cBhvr>
                                        <p:cTn id="17" dur="500"/>
                                        <p:tgtEl>
                                          <p:spTgt spid="7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9" presetClass="entr" presetSubtype="0" dur="500" fill="hold" nodeType="clickEffect">
                                  <p:stCondLst>
                                    <p:cond delay="0"/>
                                  </p:stCondLst>
                                  <p:childTnLst>
                                    <p:set>
                                      <p:cBhvr>
                                        <p:cTn id="21" dur="1" fill="hold">
                                          <p:stCondLst>
                                            <p:cond delay="0"/>
                                          </p:stCondLst>
                                        </p:cTn>
                                        <p:tgtEl>
                                          <p:spTgt spid="90"/>
                                        </p:tgtEl>
                                        <p:attrNameLst>
                                          <p:attrName>style.visibility</p:attrName>
                                        </p:attrNameLst>
                                      </p:cBhvr>
                                      <p:to>
                                        <p:strVal val="visible"/>
                                      </p:to>
                                    </p:set>
                                    <p:animEffect transition="in" filter="dissolve">
                                      <p:cBhvr>
                                        <p:cTn id="22" dur="500"/>
                                        <p:tgtEl>
                                          <p:spTgt spid="9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9" presetClass="entr" presetSubtype="0" dur="500" fill="hold" grpId="0" nodeType="clickEffect">
                                  <p:stCondLst>
                                    <p:cond delay="0"/>
                                  </p:stCondLst>
                                  <p:childTnLst>
                                    <p:set>
                                      <p:cBhvr>
                                        <p:cTn id="26" dur="1" fill="hold">
                                          <p:stCondLst>
                                            <p:cond delay="0"/>
                                          </p:stCondLst>
                                        </p:cTn>
                                        <p:tgtEl>
                                          <p:spTgt spid="73"/>
                                        </p:tgtEl>
                                        <p:attrNameLst>
                                          <p:attrName>style.visibility</p:attrName>
                                        </p:attrNameLst>
                                      </p:cBhvr>
                                      <p:to>
                                        <p:strVal val="visible"/>
                                      </p:to>
                                    </p:set>
                                    <p:animEffect transition="in" filter="dissolve">
                                      <p:cBhvr>
                                        <p:cTn id="27" dur="500"/>
                                        <p:tgtEl>
                                          <p:spTgt spid="7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9" presetClass="entr" presetSubtype="0" dur="500" fill="hold" nodeType="clickEffect">
                                  <p:stCondLst>
                                    <p:cond delay="0"/>
                                  </p:stCondLst>
                                  <p:childTnLst>
                                    <p:set>
                                      <p:cBhvr>
                                        <p:cTn id="31" dur="1" fill="hold">
                                          <p:stCondLst>
                                            <p:cond delay="0"/>
                                          </p:stCondLst>
                                        </p:cTn>
                                        <p:tgtEl>
                                          <p:spTgt spid="89"/>
                                        </p:tgtEl>
                                        <p:attrNameLst>
                                          <p:attrName>style.visibility</p:attrName>
                                        </p:attrNameLst>
                                      </p:cBhvr>
                                      <p:to>
                                        <p:strVal val="visible"/>
                                      </p:to>
                                    </p:set>
                                    <p:animEffect transition="in" filter="dissolve">
                                      <p:cBhvr>
                                        <p:cTn id="32" dur="500"/>
                                        <p:tgtEl>
                                          <p:spTgt spid="89"/>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9" presetClass="entr" presetSubtype="0" dur="500" fill="hold" nodeType="clickEffect">
                                  <p:stCondLst>
                                    <p:cond delay="0"/>
                                  </p:stCondLst>
                                  <p:childTnLst>
                                    <p:set>
                                      <p:cBhvr>
                                        <p:cTn id="36" dur="1" fill="hold">
                                          <p:stCondLst>
                                            <p:cond delay="0"/>
                                          </p:stCondLst>
                                        </p:cTn>
                                        <p:tgtEl>
                                          <p:spTgt spid="91"/>
                                        </p:tgtEl>
                                        <p:attrNameLst>
                                          <p:attrName>style.visibility</p:attrName>
                                        </p:attrNameLst>
                                      </p:cBhvr>
                                      <p:to>
                                        <p:strVal val="visible"/>
                                      </p:to>
                                    </p:set>
                                    <p:animEffect transition="in" filter="dissolve">
                                      <p:cBhvr>
                                        <p:cTn id="37" dur="500"/>
                                        <p:tgtEl>
                                          <p:spTgt spid="91"/>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4" presetClass="entr" presetSubtype="0" dur="1" fill="hold" nodeType="clickEffect">
                                  <p:stCondLst>
                                    <p:cond delay="0"/>
                                  </p:stCondLst>
                                  <p:childTnLst>
                                    <p:set>
                                      <p:cBhvr>
                                        <p:cTn id="41" dur="1" fill="hold">
                                          <p:stCondLst>
                                            <p:cond delay="0"/>
                                          </p:stCondLst>
                                        </p:cTn>
                                        <p:tgtEl>
                                          <p:spTgt spid="92"/>
                                        </p:tgtEl>
                                        <p:attrNameLst>
                                          <p:attrName>style.visibility</p:attrName>
                                        </p:attrNameLst>
                                      </p:cBhvr>
                                      <p:to>
                                        <p:strVal val="visible"/>
                                      </p:to>
                                    </p:set>
                                    <p:anim to="" calcmode="lin" valueType="num">
                                      <p:cBhvr>
                                        <p:cTn id="42" dur="1" fill="hold"/>
                                        <p:tgtEl>
                                          <p:spTgt spid="92"/>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1"/>
      <p:bldP spid="72" grpId="0"/>
      <p:bldP spid="7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7" name="组合 166"/>
          <p:cNvGrpSpPr/>
          <p:nvPr/>
        </p:nvGrpSpPr>
        <p:grpSpPr>
          <a:xfrm>
            <a:off x="2699792" y="4550221"/>
            <a:ext cx="852785" cy="606971"/>
            <a:chOff x="2699792" y="4550221"/>
            <a:chExt cx="852785" cy="606971"/>
          </a:xfrm>
        </p:grpSpPr>
        <p:sp>
          <p:nvSpPr>
            <p:cNvPr id="156" name="Line 3"/>
            <p:cNvSpPr>
              <a:spLocks noChangeShapeType="1"/>
            </p:cNvSpPr>
            <p:nvPr/>
          </p:nvSpPr>
          <p:spPr bwMode="auto">
            <a:xfrm flipV="1">
              <a:off x="2699792" y="4653136"/>
              <a:ext cx="792088" cy="504056"/>
            </a:xfrm>
            <a:prstGeom prst="line">
              <a:avLst/>
            </a:prstGeom>
            <a:noFill/>
            <a:ln w="38100">
              <a:solidFill>
                <a:srgbClr val="000000"/>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77" name="Group 19"/>
            <p:cNvGrpSpPr/>
            <p:nvPr/>
          </p:nvGrpSpPr>
          <p:grpSpPr>
            <a:xfrm>
              <a:off x="3349377" y="4550221"/>
              <a:ext cx="203200" cy="190500"/>
              <a:chOff x="1355" y="3452"/>
              <a:chExt cx="183" cy="172"/>
            </a:xfrm>
          </p:grpSpPr>
          <p:pic>
            <p:nvPicPr>
              <p:cNvPr id="78" name="Picture 20"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79" name="Oval 21"/>
              <p:cNvSpPr>
                <a:spLocks noChangeArrowheads="1"/>
              </p:cNvSpPr>
              <p:nvPr/>
            </p:nvSpPr>
            <p:spPr bwMode="gray">
              <a:xfrm>
                <a:off x="1364" y="3452"/>
                <a:ext cx="173" cy="172"/>
              </a:xfrm>
              <a:prstGeom prst="ellipse">
                <a:avLst/>
              </a:prstGeom>
              <a:gradFill rotWithShape="1">
                <a:gsLst>
                  <a:gs pos="0">
                    <a:schemeClr val="tx2">
                      <a:gamma/>
                      <a:shade val="46275"/>
                      <a:invGamma/>
                    </a:schemeClr>
                  </a:gs>
                  <a:gs pos="50000">
                    <a:schemeClr val="tx2">
                      <a:alpha val="50000"/>
                    </a:schemeClr>
                  </a:gs>
                  <a:gs pos="100000">
                    <a:schemeClr val="tx2">
                      <a:gamma/>
                      <a:shade val="46275"/>
                      <a:invGamma/>
                    </a:scheme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80" name="Group 22"/>
              <p:cNvGrpSpPr/>
              <p:nvPr/>
            </p:nvGrpSpPr>
            <p:grpSpPr>
              <a:xfrm rot="-1297425" flipH="1" flipV="1">
                <a:off x="1380" y="3581"/>
                <a:ext cx="150" cy="36"/>
                <a:chOff x="2528" y="1060"/>
                <a:chExt cx="894" cy="236"/>
              </a:xfrm>
            </p:grpSpPr>
            <p:grpSp>
              <p:nvGrpSpPr>
                <p:cNvPr id="82" name="Group 23"/>
                <p:cNvGrpSpPr/>
                <p:nvPr/>
              </p:nvGrpSpPr>
              <p:grpSpPr>
                <a:xfrm>
                  <a:off x="2528" y="1060"/>
                  <a:ext cx="742" cy="186"/>
                  <a:chOff x="1565" y="2568"/>
                  <a:chExt cx="1118" cy="279"/>
                </a:xfrm>
              </p:grpSpPr>
              <p:sp>
                <p:nvSpPr>
                  <p:cNvPr id="88" name="AutoShape 2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89" name="AutoShape 2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90" name="AutoShape 2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91" name="AutoShape 2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83" name="Group 28"/>
                <p:cNvGrpSpPr/>
                <p:nvPr/>
              </p:nvGrpSpPr>
              <p:grpSpPr>
                <a:xfrm rot="1353540">
                  <a:off x="2680" y="1110"/>
                  <a:ext cx="742" cy="186"/>
                  <a:chOff x="1565" y="2568"/>
                  <a:chExt cx="1118" cy="279"/>
                </a:xfrm>
              </p:grpSpPr>
              <p:sp>
                <p:nvSpPr>
                  <p:cNvPr id="84" name="AutoShape 2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85" name="AutoShape 3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86" name="AutoShape 3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87" name="AutoShape 3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81" name="Picture 33"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grpSp>
        <p:nvGrpSpPr>
          <p:cNvPr id="172" name="组合 171"/>
          <p:cNvGrpSpPr/>
          <p:nvPr/>
        </p:nvGrpSpPr>
        <p:grpSpPr>
          <a:xfrm>
            <a:off x="6660232" y="2132856"/>
            <a:ext cx="792088" cy="504056"/>
            <a:chOff x="6660232" y="2132856"/>
            <a:chExt cx="792088" cy="504056"/>
          </a:xfrm>
        </p:grpSpPr>
        <p:sp>
          <p:nvSpPr>
            <p:cNvPr id="163" name="Line 3"/>
            <p:cNvSpPr>
              <a:spLocks noChangeShapeType="1"/>
            </p:cNvSpPr>
            <p:nvPr/>
          </p:nvSpPr>
          <p:spPr bwMode="auto">
            <a:xfrm flipV="1">
              <a:off x="6660232" y="2204864"/>
              <a:ext cx="720080" cy="432048"/>
            </a:xfrm>
            <a:prstGeom prst="line">
              <a:avLst/>
            </a:prstGeom>
            <a:noFill/>
            <a:ln w="38100">
              <a:solidFill>
                <a:srgbClr val="000000"/>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14" name="Group 49"/>
            <p:cNvGrpSpPr/>
            <p:nvPr/>
          </p:nvGrpSpPr>
          <p:grpSpPr>
            <a:xfrm>
              <a:off x="7249120" y="2132856"/>
              <a:ext cx="203200" cy="190500"/>
              <a:chOff x="1355" y="3452"/>
              <a:chExt cx="183" cy="172"/>
            </a:xfrm>
          </p:grpSpPr>
          <p:pic>
            <p:nvPicPr>
              <p:cNvPr id="147476" name="Picture 50"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213043" name="Oval 51"/>
              <p:cNvSpPr>
                <a:spLocks noChangeArrowheads="1"/>
              </p:cNvSpPr>
              <p:nvPr/>
            </p:nvSpPr>
            <p:spPr bwMode="gray">
              <a:xfrm>
                <a:off x="1364" y="3452"/>
                <a:ext cx="173" cy="172"/>
              </a:xfrm>
              <a:prstGeom prst="ellipse">
                <a:avLst/>
              </a:prstGeom>
              <a:gradFill rotWithShape="1">
                <a:gsLst>
                  <a:gs pos="0">
                    <a:srgbClr val="01BCFF">
                      <a:gamma/>
                      <a:shade val="46275"/>
                      <a:invGamma/>
                    </a:srgbClr>
                  </a:gs>
                  <a:gs pos="50000">
                    <a:srgbClr val="01BCFF">
                      <a:alpha val="50000"/>
                    </a:srgbClr>
                  </a:gs>
                  <a:gs pos="100000">
                    <a:srgbClr val="01BCFF">
                      <a:gamma/>
                      <a:shade val="46275"/>
                      <a:invGamma/>
                    </a:srgb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15" name="Group 52"/>
              <p:cNvGrpSpPr/>
              <p:nvPr/>
            </p:nvGrpSpPr>
            <p:grpSpPr>
              <a:xfrm rot="-1297425" flipH="1" flipV="1">
                <a:off x="1377" y="3586"/>
                <a:ext cx="151" cy="37"/>
                <a:chOff x="2532" y="1051"/>
                <a:chExt cx="893" cy="246"/>
              </a:xfrm>
            </p:grpSpPr>
            <p:grpSp>
              <p:nvGrpSpPr>
                <p:cNvPr id="16" name="Group 53"/>
                <p:cNvGrpSpPr/>
                <p:nvPr/>
              </p:nvGrpSpPr>
              <p:grpSpPr>
                <a:xfrm>
                  <a:off x="2532" y="1051"/>
                  <a:ext cx="743" cy="185"/>
                  <a:chOff x="1565" y="2568"/>
                  <a:chExt cx="1118" cy="279"/>
                </a:xfrm>
              </p:grpSpPr>
              <p:sp>
                <p:nvSpPr>
                  <p:cNvPr id="147488" name="AutoShape 5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489" name="AutoShape 5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490" name="AutoShape 5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491" name="AutoShape 5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17" name="Group 58"/>
                <p:cNvGrpSpPr/>
                <p:nvPr/>
              </p:nvGrpSpPr>
              <p:grpSpPr>
                <a:xfrm rot="1353540">
                  <a:off x="2682" y="1111"/>
                  <a:ext cx="743" cy="186"/>
                  <a:chOff x="1565" y="2568"/>
                  <a:chExt cx="1118" cy="279"/>
                </a:xfrm>
              </p:grpSpPr>
              <p:sp>
                <p:nvSpPr>
                  <p:cNvPr id="147484" name="AutoShape 5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485" name="AutoShape 6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486" name="AutoShape 6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487" name="AutoShape 6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147481" name="Picture 63"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grpSp>
        <p:nvGrpSpPr>
          <p:cNvPr id="170" name="组合 169"/>
          <p:cNvGrpSpPr/>
          <p:nvPr/>
        </p:nvGrpSpPr>
        <p:grpSpPr>
          <a:xfrm>
            <a:off x="5220072" y="3012529"/>
            <a:ext cx="780777" cy="560487"/>
            <a:chOff x="5220072" y="3012529"/>
            <a:chExt cx="780777" cy="560487"/>
          </a:xfrm>
        </p:grpSpPr>
        <p:sp>
          <p:nvSpPr>
            <p:cNvPr id="161" name="Line 3"/>
            <p:cNvSpPr>
              <a:spLocks noChangeShapeType="1"/>
            </p:cNvSpPr>
            <p:nvPr/>
          </p:nvSpPr>
          <p:spPr bwMode="auto">
            <a:xfrm flipV="1">
              <a:off x="5220072" y="3068960"/>
              <a:ext cx="720080" cy="504056"/>
            </a:xfrm>
            <a:prstGeom prst="line">
              <a:avLst/>
            </a:prstGeom>
            <a:noFill/>
            <a:ln w="38100">
              <a:solidFill>
                <a:srgbClr val="000000"/>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10" name="Group 34"/>
            <p:cNvGrpSpPr/>
            <p:nvPr/>
          </p:nvGrpSpPr>
          <p:grpSpPr>
            <a:xfrm>
              <a:off x="5797649" y="3012529"/>
              <a:ext cx="203200" cy="190500"/>
              <a:chOff x="1355" y="3452"/>
              <a:chExt cx="183" cy="172"/>
            </a:xfrm>
          </p:grpSpPr>
          <p:pic>
            <p:nvPicPr>
              <p:cNvPr id="147492" name="Picture 35"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213028" name="Oval 36"/>
              <p:cNvSpPr>
                <a:spLocks noChangeArrowheads="1"/>
              </p:cNvSpPr>
              <p:nvPr/>
            </p:nvSpPr>
            <p:spPr bwMode="gray">
              <a:xfrm>
                <a:off x="1364" y="3452"/>
                <a:ext cx="173" cy="172"/>
              </a:xfrm>
              <a:prstGeom prst="ellipse">
                <a:avLst/>
              </a:prstGeom>
              <a:gradFill rotWithShape="1">
                <a:gsLst>
                  <a:gs pos="0">
                    <a:schemeClr val="tx2">
                      <a:gamma/>
                      <a:shade val="46275"/>
                      <a:invGamma/>
                    </a:schemeClr>
                  </a:gs>
                  <a:gs pos="50000">
                    <a:schemeClr val="tx2">
                      <a:alpha val="50000"/>
                    </a:schemeClr>
                  </a:gs>
                  <a:gs pos="100000">
                    <a:schemeClr val="tx2">
                      <a:gamma/>
                      <a:shade val="46275"/>
                      <a:invGamma/>
                    </a:scheme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11" name="Group 37"/>
              <p:cNvGrpSpPr/>
              <p:nvPr/>
            </p:nvGrpSpPr>
            <p:grpSpPr>
              <a:xfrm rot="-1297425" flipH="1" flipV="1">
                <a:off x="1377" y="3586"/>
                <a:ext cx="151" cy="37"/>
                <a:chOff x="2532" y="1051"/>
                <a:chExt cx="893" cy="246"/>
              </a:xfrm>
            </p:grpSpPr>
            <p:grpSp>
              <p:nvGrpSpPr>
                <p:cNvPr id="12" name="Group 38"/>
                <p:cNvGrpSpPr/>
                <p:nvPr/>
              </p:nvGrpSpPr>
              <p:grpSpPr>
                <a:xfrm>
                  <a:off x="2532" y="1051"/>
                  <a:ext cx="743" cy="185"/>
                  <a:chOff x="1565" y="2568"/>
                  <a:chExt cx="1118" cy="279"/>
                </a:xfrm>
              </p:grpSpPr>
              <p:sp>
                <p:nvSpPr>
                  <p:cNvPr id="147502" name="AutoShape 3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03" name="AutoShape 4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04" name="AutoShape 4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05" name="AutoShape 4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13" name="Group 43"/>
                <p:cNvGrpSpPr/>
                <p:nvPr/>
              </p:nvGrpSpPr>
              <p:grpSpPr>
                <a:xfrm rot="1353540">
                  <a:off x="2682" y="1111"/>
                  <a:ext cx="743" cy="186"/>
                  <a:chOff x="1565" y="2568"/>
                  <a:chExt cx="1118" cy="279"/>
                </a:xfrm>
              </p:grpSpPr>
              <p:sp>
                <p:nvSpPr>
                  <p:cNvPr id="147498" name="AutoShape 4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499" name="AutoShape 4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00" name="AutoShape 4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01" name="AutoShape 4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147495" name="Picture 48"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grpSp>
        <p:nvGrpSpPr>
          <p:cNvPr id="169" name="组合 168"/>
          <p:cNvGrpSpPr/>
          <p:nvPr/>
        </p:nvGrpSpPr>
        <p:grpSpPr>
          <a:xfrm>
            <a:off x="4283968" y="3470101"/>
            <a:ext cx="1027683" cy="678979"/>
            <a:chOff x="4283968" y="3470101"/>
            <a:chExt cx="1027683" cy="678979"/>
          </a:xfrm>
        </p:grpSpPr>
        <p:sp>
          <p:nvSpPr>
            <p:cNvPr id="160" name="Line 3"/>
            <p:cNvSpPr>
              <a:spLocks noChangeShapeType="1"/>
            </p:cNvSpPr>
            <p:nvPr/>
          </p:nvSpPr>
          <p:spPr bwMode="auto">
            <a:xfrm flipV="1">
              <a:off x="4283968" y="3573016"/>
              <a:ext cx="936104" cy="576064"/>
            </a:xfrm>
            <a:prstGeom prst="line">
              <a:avLst/>
            </a:prstGeom>
            <a:noFill/>
            <a:ln w="38100">
              <a:solidFill>
                <a:srgbClr val="000000"/>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111" name="Group 19"/>
            <p:cNvGrpSpPr/>
            <p:nvPr/>
          </p:nvGrpSpPr>
          <p:grpSpPr>
            <a:xfrm>
              <a:off x="5108451" y="3470101"/>
              <a:ext cx="203200" cy="190500"/>
              <a:chOff x="1355" y="3452"/>
              <a:chExt cx="183" cy="172"/>
            </a:xfrm>
          </p:grpSpPr>
          <p:pic>
            <p:nvPicPr>
              <p:cNvPr id="112" name="Picture 20"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113" name="Oval 21"/>
              <p:cNvSpPr>
                <a:spLocks noChangeArrowheads="1"/>
              </p:cNvSpPr>
              <p:nvPr/>
            </p:nvSpPr>
            <p:spPr bwMode="gray">
              <a:xfrm>
                <a:off x="1364" y="3452"/>
                <a:ext cx="173" cy="172"/>
              </a:xfrm>
              <a:prstGeom prst="ellipse">
                <a:avLst/>
              </a:prstGeom>
              <a:gradFill rotWithShape="1">
                <a:gsLst>
                  <a:gs pos="0">
                    <a:schemeClr val="tx2">
                      <a:gamma/>
                      <a:shade val="46275"/>
                      <a:invGamma/>
                    </a:schemeClr>
                  </a:gs>
                  <a:gs pos="50000">
                    <a:schemeClr val="tx2">
                      <a:alpha val="50000"/>
                    </a:schemeClr>
                  </a:gs>
                  <a:gs pos="100000">
                    <a:schemeClr val="tx2">
                      <a:gamma/>
                      <a:shade val="46275"/>
                      <a:invGamma/>
                    </a:scheme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114" name="Group 22"/>
              <p:cNvGrpSpPr/>
              <p:nvPr/>
            </p:nvGrpSpPr>
            <p:grpSpPr>
              <a:xfrm rot="-1297425" flipH="1" flipV="1">
                <a:off x="1394" y="3580"/>
                <a:ext cx="148" cy="36"/>
                <a:chOff x="2524" y="1060"/>
                <a:chExt cx="898" cy="236"/>
              </a:xfrm>
            </p:grpSpPr>
            <p:grpSp>
              <p:nvGrpSpPr>
                <p:cNvPr id="116" name="Group 23"/>
                <p:cNvGrpSpPr/>
                <p:nvPr/>
              </p:nvGrpSpPr>
              <p:grpSpPr>
                <a:xfrm>
                  <a:off x="2524" y="1060"/>
                  <a:ext cx="742" cy="186"/>
                  <a:chOff x="1565" y="2568"/>
                  <a:chExt cx="1118" cy="279"/>
                </a:xfrm>
              </p:grpSpPr>
              <p:sp>
                <p:nvSpPr>
                  <p:cNvPr id="122" name="AutoShape 2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3" name="AutoShape 2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4" name="AutoShape 2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5" name="AutoShape 2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117" name="Group 28"/>
                <p:cNvGrpSpPr/>
                <p:nvPr/>
              </p:nvGrpSpPr>
              <p:grpSpPr>
                <a:xfrm rot="1353540">
                  <a:off x="2680" y="1110"/>
                  <a:ext cx="742" cy="186"/>
                  <a:chOff x="1565" y="2568"/>
                  <a:chExt cx="1118" cy="279"/>
                </a:xfrm>
              </p:grpSpPr>
              <p:sp>
                <p:nvSpPr>
                  <p:cNvPr id="118" name="AutoShape 2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19" name="AutoShape 3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0" name="AutoShape 3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1" name="AutoShape 3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115" name="Picture 33"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sp>
        <p:nvSpPr>
          <p:cNvPr id="147459" name="Freeform 2"/>
          <p:cNvSpPr/>
          <p:nvPr/>
        </p:nvSpPr>
        <p:spPr bwMode="gray">
          <a:xfrm rot="-424169">
            <a:off x="486919" y="3359404"/>
            <a:ext cx="1345029" cy="2196356"/>
          </a:xfrm>
          <a:custGeom>
            <a:gdLst>
              <a:gd name="T0" fmla="*/ 2147483647 w 2220"/>
              <a:gd name="T1" fmla="*/ 0 h 2878"/>
              <a:gd name="T2" fmla="*/ 2147483647 w 2220"/>
              <a:gd name="T3" fmla="*/ 2147483647 h 2878"/>
              <a:gd name="T4" fmla="*/ 2147483647 w 2220"/>
              <a:gd name="T5" fmla="*/ 2147483647 h 2878"/>
              <a:gd name="T6" fmla="*/ 2147483647 w 2220"/>
              <a:gd name="T7" fmla="*/ 2147483647 h 2878"/>
              <a:gd name="T8" fmla="*/ 2147483647 w 2220"/>
              <a:gd name="T9" fmla="*/ 2147483647 h 2878"/>
              <a:gd name="T10" fmla="*/ 2147483647 w 2220"/>
              <a:gd name="T11" fmla="*/ 2147483647 h 2878"/>
              <a:gd name="T12" fmla="*/ 2147483647 w 2220"/>
              <a:gd name="T13" fmla="*/ 2147483647 h 2878"/>
              <a:gd name="T14" fmla="*/ 2147483647 w 2220"/>
              <a:gd name="T15" fmla="*/ 2147483647 h 2878"/>
              <a:gd name="T16" fmla="*/ 2147483647 w 2220"/>
              <a:gd name="T17" fmla="*/ 2147483647 h 2878"/>
              <a:gd name="T18" fmla="*/ 2147483647 w 2220"/>
              <a:gd name="T19" fmla="*/ 2147483647 h 2878"/>
              <a:gd name="T20" fmla="*/ 2147483647 w 2220"/>
              <a:gd name="T21" fmla="*/ 2147483647 h 2878"/>
              <a:gd name="T22" fmla="*/ 2147483647 w 2220"/>
              <a:gd name="T23" fmla="*/ 2147483647 h 2878"/>
              <a:gd name="T24" fmla="*/ 2147483647 w 2220"/>
              <a:gd name="T25" fmla="*/ 2147483647 h 2878"/>
              <a:gd name="T26" fmla="*/ 2147483647 w 2220"/>
              <a:gd name="T27" fmla="*/ 2147483647 h 2878"/>
              <a:gd name="T28" fmla="*/ 2147483647 w 2220"/>
              <a:gd name="T29" fmla="*/ 2147483647 h 2878"/>
              <a:gd name="T30" fmla="*/ 2147483647 w 2220"/>
              <a:gd name="T31" fmla="*/ 2147483647 h 2878"/>
              <a:gd name="T32" fmla="*/ 2147483647 w 2220"/>
              <a:gd name="T33" fmla="*/ 2147483647 h 2878"/>
              <a:gd name="T34" fmla="*/ 2147483647 w 2220"/>
              <a:gd name="T35" fmla="*/ 2147483647 h 2878"/>
              <a:gd name="T36" fmla="*/ 2147483647 w 2220"/>
              <a:gd name="T37" fmla="*/ 2147483647 h 2878"/>
              <a:gd name="T38" fmla="*/ 2147483647 w 2220"/>
              <a:gd name="T39" fmla="*/ 2147483647 h 2878"/>
              <a:gd name="T40" fmla="*/ 2147483647 w 2220"/>
              <a:gd name="T41" fmla="*/ 2147483647 h 2878"/>
              <a:gd name="T42" fmla="*/ 2147483647 w 2220"/>
              <a:gd name="T43" fmla="*/ 2147483647 h 2878"/>
              <a:gd name="T44" fmla="*/ 2147483647 w 2220"/>
              <a:gd name="T45" fmla="*/ 2147483647 h 2878"/>
              <a:gd name="T46" fmla="*/ 2147483647 w 2220"/>
              <a:gd name="T47" fmla="*/ 2147483647 h 2878"/>
              <a:gd name="T48" fmla="*/ 2147483647 w 2220"/>
              <a:gd name="T49" fmla="*/ 2147483647 h 2878"/>
              <a:gd name="T50" fmla="*/ 2147483647 w 2220"/>
              <a:gd name="T51" fmla="*/ 2147483647 h 2878"/>
              <a:gd name="T52" fmla="*/ 2147483647 w 2220"/>
              <a:gd name="T53" fmla="*/ 2147483647 h 2878"/>
              <a:gd name="T54" fmla="*/ 2147483647 w 2220"/>
              <a:gd name="T55" fmla="*/ 2147483647 h 2878"/>
              <a:gd name="T56" fmla="*/ 2147483647 w 2220"/>
              <a:gd name="T57" fmla="*/ 2147483647 h 2878"/>
              <a:gd name="T58" fmla="*/ 2147483647 w 2220"/>
              <a:gd name="T59" fmla="*/ 2147483647 h 2878"/>
              <a:gd name="T60" fmla="*/ 2147483647 w 2220"/>
              <a:gd name="T61" fmla="*/ 2147483647 h 2878"/>
              <a:gd name="T62" fmla="*/ 2147483647 w 2220"/>
              <a:gd name="T63" fmla="*/ 2147483647 h 2878"/>
              <a:gd name="T64" fmla="*/ 2147483647 w 2220"/>
              <a:gd name="T65" fmla="*/ 2147483647 h 2878"/>
              <a:gd name="T66" fmla="*/ 2147483647 w 2220"/>
              <a:gd name="T67" fmla="*/ 2147483647 h 2878"/>
              <a:gd name="T68" fmla="*/ 2147483647 w 2220"/>
              <a:gd name="T69" fmla="*/ 2147483647 h 2878"/>
              <a:gd name="T70" fmla="*/ 2147483647 w 2220"/>
              <a:gd name="T71" fmla="*/ 2147483647 h 2878"/>
              <a:gd name="T72" fmla="*/ 2147483647 w 2220"/>
              <a:gd name="T73" fmla="*/ 2147483647 h 2878"/>
              <a:gd name="T74" fmla="*/ 2147483647 w 2220"/>
              <a:gd name="T75" fmla="*/ 2147483647 h 2878"/>
              <a:gd name="T76" fmla="*/ 2147483647 w 2220"/>
              <a:gd name="T77" fmla="*/ 2147483647 h 2878"/>
              <a:gd name="T78" fmla="*/ 2147483647 w 2220"/>
              <a:gd name="T79" fmla="*/ 2147483647 h 2878"/>
              <a:gd name="T80" fmla="*/ 2147483647 w 2220"/>
              <a:gd name="T81" fmla="*/ 2147483647 h 2878"/>
              <a:gd name="T82" fmla="*/ 2147483647 w 2220"/>
              <a:gd name="T83" fmla="*/ 2147483647 h 2878"/>
              <a:gd name="T84" fmla="*/ 2147483647 w 2220"/>
              <a:gd name="T85" fmla="*/ 2147483647 h 2878"/>
              <a:gd name="T86" fmla="*/ 2147483647 w 2220"/>
              <a:gd name="T87" fmla="*/ 2147483647 h 2878"/>
              <a:gd name="T88" fmla="*/ 2147483647 w 2220"/>
              <a:gd name="T89" fmla="*/ 2147483647 h 2878"/>
              <a:gd name="T90" fmla="*/ 2147483647 w 2220"/>
              <a:gd name="T91" fmla="*/ 2147483647 h 2878"/>
              <a:gd name="T92" fmla="*/ 2147483647 w 2220"/>
              <a:gd name="T93" fmla="*/ 2147483647 h 2878"/>
              <a:gd name="T94" fmla="*/ 2147483647 w 2220"/>
              <a:gd name="T95" fmla="*/ 2147483647 h 2878"/>
              <a:gd name="T96" fmla="*/ 2147483647 w 2220"/>
              <a:gd name="T97" fmla="*/ 2147483647 h 2878"/>
              <a:gd name="T98" fmla="*/ 2147483647 w 2220"/>
              <a:gd name="T99" fmla="*/ 2147483647 h 2878"/>
              <a:gd name="T100" fmla="*/ 2147483647 w 2220"/>
              <a:gd name="T101" fmla="*/ 2147483647 h 2878"/>
              <a:gd name="T102" fmla="*/ 2147483647 w 2220"/>
              <a:gd name="T103" fmla="*/ 2147483647 h 2878"/>
              <a:gd name="T104" fmla="*/ 2147483647 w 2220"/>
              <a:gd name="T105" fmla="*/ 2147483647 h 2878"/>
              <a:gd name="T106" fmla="*/ 2147483647 w 2220"/>
              <a:gd name="T107" fmla="*/ 2147483647 h 2878"/>
              <a:gd name="T108" fmla="*/ 2147483647 w 2220"/>
              <a:gd name="T109" fmla="*/ 2147483647 h 2878"/>
              <a:gd name="T110" fmla="*/ 2147483647 w 2220"/>
              <a:gd name="T111" fmla="*/ 2147483647 h 2878"/>
              <a:gd name="T112" fmla="*/ 2147483647 w 2220"/>
              <a:gd name="T113" fmla="*/ 2147483647 h 2878"/>
              <a:gd name="T114" fmla="*/ 2147483647 w 2220"/>
              <a:gd name="T115" fmla="*/ 2147483647 h 2878"/>
              <a:gd name="T116" fmla="*/ 2147483647 w 2220"/>
              <a:gd name="T117" fmla="*/ 2147483647 h 2878"/>
              <a:gd name="T118" fmla="*/ 2147483647 w 2220"/>
              <a:gd name="T119" fmla="*/ 2147483647 h 2878"/>
              <a:gd name="T120" fmla="*/ 2147483647 w 2220"/>
              <a:gd name="T121" fmla="*/ 2147483647 h 287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20"/>
              <a:gd name="T184" fmla="*/ 0 h 2878"/>
              <a:gd name="T185" fmla="*/ 2220 w 2220"/>
              <a:gd name="T186" fmla="*/ 2878 h 2878"/>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20" h="2878">
                <a:moveTo>
                  <a:pt x="832" y="20"/>
                </a:moveTo>
                <a:lnTo>
                  <a:pt x="784" y="20"/>
                </a:lnTo>
                <a:lnTo>
                  <a:pt x="756" y="0"/>
                </a:lnTo>
                <a:lnTo>
                  <a:pt x="676" y="20"/>
                </a:lnTo>
                <a:lnTo>
                  <a:pt x="624" y="44"/>
                </a:lnTo>
                <a:lnTo>
                  <a:pt x="568" y="112"/>
                </a:lnTo>
                <a:lnTo>
                  <a:pt x="536" y="164"/>
                </a:lnTo>
                <a:lnTo>
                  <a:pt x="508" y="208"/>
                </a:lnTo>
                <a:lnTo>
                  <a:pt x="464" y="212"/>
                </a:lnTo>
                <a:lnTo>
                  <a:pt x="392" y="164"/>
                </a:lnTo>
                <a:lnTo>
                  <a:pt x="352" y="140"/>
                </a:lnTo>
                <a:lnTo>
                  <a:pt x="300" y="164"/>
                </a:lnTo>
                <a:lnTo>
                  <a:pt x="280" y="184"/>
                </a:lnTo>
                <a:lnTo>
                  <a:pt x="216" y="184"/>
                </a:lnTo>
                <a:lnTo>
                  <a:pt x="180" y="156"/>
                </a:lnTo>
                <a:lnTo>
                  <a:pt x="108" y="152"/>
                </a:lnTo>
                <a:lnTo>
                  <a:pt x="48" y="184"/>
                </a:lnTo>
                <a:lnTo>
                  <a:pt x="16" y="184"/>
                </a:lnTo>
                <a:lnTo>
                  <a:pt x="0" y="264"/>
                </a:lnTo>
                <a:lnTo>
                  <a:pt x="4" y="312"/>
                </a:lnTo>
                <a:lnTo>
                  <a:pt x="68" y="368"/>
                </a:lnTo>
                <a:lnTo>
                  <a:pt x="124" y="408"/>
                </a:lnTo>
                <a:lnTo>
                  <a:pt x="196" y="432"/>
                </a:lnTo>
                <a:lnTo>
                  <a:pt x="224" y="460"/>
                </a:lnTo>
                <a:lnTo>
                  <a:pt x="256" y="588"/>
                </a:lnTo>
                <a:lnTo>
                  <a:pt x="272" y="636"/>
                </a:lnTo>
                <a:lnTo>
                  <a:pt x="272" y="664"/>
                </a:lnTo>
                <a:lnTo>
                  <a:pt x="276" y="724"/>
                </a:lnTo>
                <a:lnTo>
                  <a:pt x="256" y="812"/>
                </a:lnTo>
                <a:lnTo>
                  <a:pt x="248" y="900"/>
                </a:lnTo>
                <a:lnTo>
                  <a:pt x="216" y="964"/>
                </a:lnTo>
                <a:lnTo>
                  <a:pt x="216" y="1012"/>
                </a:lnTo>
                <a:lnTo>
                  <a:pt x="180" y="1072"/>
                </a:lnTo>
                <a:lnTo>
                  <a:pt x="180" y="1100"/>
                </a:lnTo>
                <a:lnTo>
                  <a:pt x="132" y="1160"/>
                </a:lnTo>
                <a:lnTo>
                  <a:pt x="144" y="1240"/>
                </a:lnTo>
                <a:lnTo>
                  <a:pt x="156" y="1296"/>
                </a:lnTo>
                <a:lnTo>
                  <a:pt x="184" y="1372"/>
                </a:lnTo>
                <a:lnTo>
                  <a:pt x="236" y="1476"/>
                </a:lnTo>
                <a:lnTo>
                  <a:pt x="268" y="1500"/>
                </a:lnTo>
                <a:lnTo>
                  <a:pt x="292" y="1500"/>
                </a:lnTo>
                <a:lnTo>
                  <a:pt x="328" y="1556"/>
                </a:lnTo>
                <a:lnTo>
                  <a:pt x="404" y="1640"/>
                </a:lnTo>
                <a:lnTo>
                  <a:pt x="412" y="1716"/>
                </a:lnTo>
                <a:lnTo>
                  <a:pt x="436" y="1772"/>
                </a:lnTo>
                <a:lnTo>
                  <a:pt x="452" y="1796"/>
                </a:lnTo>
                <a:lnTo>
                  <a:pt x="460" y="1824"/>
                </a:lnTo>
                <a:lnTo>
                  <a:pt x="452" y="1964"/>
                </a:lnTo>
                <a:lnTo>
                  <a:pt x="452" y="2152"/>
                </a:lnTo>
                <a:lnTo>
                  <a:pt x="424" y="2196"/>
                </a:lnTo>
                <a:lnTo>
                  <a:pt x="384" y="2196"/>
                </a:lnTo>
                <a:lnTo>
                  <a:pt x="264" y="2276"/>
                </a:lnTo>
                <a:lnTo>
                  <a:pt x="116" y="2392"/>
                </a:lnTo>
                <a:lnTo>
                  <a:pt x="140" y="2420"/>
                </a:lnTo>
                <a:lnTo>
                  <a:pt x="76" y="2420"/>
                </a:lnTo>
                <a:lnTo>
                  <a:pt x="16" y="2472"/>
                </a:lnTo>
                <a:lnTo>
                  <a:pt x="64" y="2572"/>
                </a:lnTo>
                <a:lnTo>
                  <a:pt x="100" y="2708"/>
                </a:lnTo>
                <a:lnTo>
                  <a:pt x="136" y="2828"/>
                </a:lnTo>
                <a:cubicBezTo>
                  <a:pt x="151" y="2851"/>
                  <a:pt x="171" y="2878"/>
                  <a:pt x="188" y="2848"/>
                </a:cubicBezTo>
                <a:cubicBezTo>
                  <a:pt x="213" y="2839"/>
                  <a:pt x="221" y="2698"/>
                  <a:pt x="240" y="2648"/>
                </a:cubicBezTo>
                <a:cubicBezTo>
                  <a:pt x="259" y="2598"/>
                  <a:pt x="280" y="2563"/>
                  <a:pt x="300" y="2548"/>
                </a:cubicBezTo>
                <a:lnTo>
                  <a:pt x="360" y="2556"/>
                </a:lnTo>
                <a:lnTo>
                  <a:pt x="408" y="2484"/>
                </a:lnTo>
                <a:lnTo>
                  <a:pt x="524" y="2420"/>
                </a:lnTo>
                <a:lnTo>
                  <a:pt x="680" y="2340"/>
                </a:lnTo>
                <a:lnTo>
                  <a:pt x="736" y="2224"/>
                </a:lnTo>
                <a:lnTo>
                  <a:pt x="752" y="2144"/>
                </a:lnTo>
                <a:lnTo>
                  <a:pt x="744" y="2076"/>
                </a:lnTo>
                <a:lnTo>
                  <a:pt x="748" y="1972"/>
                </a:lnTo>
                <a:lnTo>
                  <a:pt x="756" y="1720"/>
                </a:lnTo>
                <a:lnTo>
                  <a:pt x="736" y="1644"/>
                </a:lnTo>
                <a:lnTo>
                  <a:pt x="728" y="1584"/>
                </a:lnTo>
                <a:lnTo>
                  <a:pt x="728" y="1500"/>
                </a:lnTo>
                <a:lnTo>
                  <a:pt x="756" y="1412"/>
                </a:lnTo>
                <a:lnTo>
                  <a:pt x="808" y="1412"/>
                </a:lnTo>
                <a:lnTo>
                  <a:pt x="844" y="1332"/>
                </a:lnTo>
                <a:lnTo>
                  <a:pt x="888" y="1304"/>
                </a:lnTo>
                <a:lnTo>
                  <a:pt x="940" y="1320"/>
                </a:lnTo>
                <a:lnTo>
                  <a:pt x="980" y="1308"/>
                </a:lnTo>
                <a:lnTo>
                  <a:pt x="1060" y="1292"/>
                </a:lnTo>
                <a:lnTo>
                  <a:pt x="1164" y="1312"/>
                </a:lnTo>
                <a:lnTo>
                  <a:pt x="1240" y="1304"/>
                </a:lnTo>
                <a:lnTo>
                  <a:pt x="1260" y="1328"/>
                </a:lnTo>
                <a:lnTo>
                  <a:pt x="1312" y="1332"/>
                </a:lnTo>
                <a:lnTo>
                  <a:pt x="1364" y="1360"/>
                </a:lnTo>
                <a:lnTo>
                  <a:pt x="1400" y="1380"/>
                </a:lnTo>
                <a:lnTo>
                  <a:pt x="1488" y="1384"/>
                </a:lnTo>
                <a:lnTo>
                  <a:pt x="1548" y="1460"/>
                </a:lnTo>
                <a:lnTo>
                  <a:pt x="1672" y="1484"/>
                </a:lnTo>
                <a:lnTo>
                  <a:pt x="1744" y="1500"/>
                </a:lnTo>
                <a:lnTo>
                  <a:pt x="1808" y="1488"/>
                </a:lnTo>
                <a:lnTo>
                  <a:pt x="1856" y="1432"/>
                </a:lnTo>
                <a:lnTo>
                  <a:pt x="1908" y="1304"/>
                </a:lnTo>
                <a:lnTo>
                  <a:pt x="1912" y="1228"/>
                </a:lnTo>
                <a:lnTo>
                  <a:pt x="1896" y="1148"/>
                </a:lnTo>
                <a:lnTo>
                  <a:pt x="1932" y="1028"/>
                </a:lnTo>
                <a:lnTo>
                  <a:pt x="1996" y="936"/>
                </a:lnTo>
                <a:lnTo>
                  <a:pt x="2032" y="832"/>
                </a:lnTo>
                <a:lnTo>
                  <a:pt x="2168" y="856"/>
                </a:lnTo>
                <a:lnTo>
                  <a:pt x="2196" y="860"/>
                </a:lnTo>
                <a:lnTo>
                  <a:pt x="2220" y="140"/>
                </a:lnTo>
                <a:lnTo>
                  <a:pt x="2144" y="132"/>
                </a:lnTo>
                <a:lnTo>
                  <a:pt x="1988" y="136"/>
                </a:lnTo>
                <a:lnTo>
                  <a:pt x="1788" y="108"/>
                </a:lnTo>
                <a:lnTo>
                  <a:pt x="1724" y="120"/>
                </a:lnTo>
                <a:lnTo>
                  <a:pt x="1712" y="188"/>
                </a:lnTo>
                <a:lnTo>
                  <a:pt x="1724" y="320"/>
                </a:lnTo>
                <a:lnTo>
                  <a:pt x="1652" y="340"/>
                </a:lnTo>
                <a:lnTo>
                  <a:pt x="1674" y="356"/>
                </a:lnTo>
                <a:lnTo>
                  <a:pt x="1723" y="351"/>
                </a:lnTo>
                <a:lnTo>
                  <a:pt x="1724" y="536"/>
                </a:lnTo>
                <a:lnTo>
                  <a:pt x="1660" y="536"/>
                </a:lnTo>
                <a:lnTo>
                  <a:pt x="1620" y="548"/>
                </a:lnTo>
                <a:lnTo>
                  <a:pt x="1712" y="584"/>
                </a:lnTo>
                <a:lnTo>
                  <a:pt x="1720" y="612"/>
                </a:lnTo>
                <a:lnTo>
                  <a:pt x="1700" y="780"/>
                </a:lnTo>
                <a:lnTo>
                  <a:pt x="1668" y="820"/>
                </a:lnTo>
                <a:lnTo>
                  <a:pt x="1664" y="868"/>
                </a:lnTo>
                <a:lnTo>
                  <a:pt x="1632" y="904"/>
                </a:lnTo>
                <a:lnTo>
                  <a:pt x="1564" y="900"/>
                </a:lnTo>
                <a:lnTo>
                  <a:pt x="1496" y="924"/>
                </a:lnTo>
                <a:lnTo>
                  <a:pt x="1424" y="952"/>
                </a:lnTo>
                <a:lnTo>
                  <a:pt x="1384" y="980"/>
                </a:lnTo>
                <a:lnTo>
                  <a:pt x="1368" y="1008"/>
                </a:lnTo>
                <a:lnTo>
                  <a:pt x="1216" y="992"/>
                </a:lnTo>
                <a:lnTo>
                  <a:pt x="1168" y="956"/>
                </a:lnTo>
                <a:lnTo>
                  <a:pt x="1088" y="956"/>
                </a:lnTo>
                <a:lnTo>
                  <a:pt x="992" y="956"/>
                </a:lnTo>
                <a:lnTo>
                  <a:pt x="924" y="940"/>
                </a:lnTo>
                <a:lnTo>
                  <a:pt x="892" y="924"/>
                </a:lnTo>
                <a:lnTo>
                  <a:pt x="876" y="884"/>
                </a:lnTo>
                <a:lnTo>
                  <a:pt x="888" y="832"/>
                </a:lnTo>
                <a:lnTo>
                  <a:pt x="912" y="784"/>
                </a:lnTo>
                <a:lnTo>
                  <a:pt x="928" y="728"/>
                </a:lnTo>
                <a:lnTo>
                  <a:pt x="976" y="712"/>
                </a:lnTo>
                <a:lnTo>
                  <a:pt x="1060" y="732"/>
                </a:lnTo>
                <a:lnTo>
                  <a:pt x="1204" y="740"/>
                </a:lnTo>
                <a:lnTo>
                  <a:pt x="1288" y="712"/>
                </a:lnTo>
                <a:lnTo>
                  <a:pt x="1388" y="660"/>
                </a:lnTo>
                <a:lnTo>
                  <a:pt x="1468" y="592"/>
                </a:lnTo>
                <a:lnTo>
                  <a:pt x="1520" y="536"/>
                </a:lnTo>
                <a:lnTo>
                  <a:pt x="1544" y="508"/>
                </a:lnTo>
                <a:lnTo>
                  <a:pt x="1592" y="520"/>
                </a:lnTo>
                <a:lnTo>
                  <a:pt x="1624" y="548"/>
                </a:lnTo>
                <a:lnTo>
                  <a:pt x="1647" y="536"/>
                </a:lnTo>
                <a:lnTo>
                  <a:pt x="1612" y="492"/>
                </a:lnTo>
                <a:lnTo>
                  <a:pt x="1632" y="456"/>
                </a:lnTo>
                <a:lnTo>
                  <a:pt x="1632" y="420"/>
                </a:lnTo>
                <a:lnTo>
                  <a:pt x="1648" y="376"/>
                </a:lnTo>
                <a:lnTo>
                  <a:pt x="1672" y="356"/>
                </a:lnTo>
                <a:lnTo>
                  <a:pt x="1656" y="341"/>
                </a:lnTo>
                <a:lnTo>
                  <a:pt x="1584" y="344"/>
                </a:lnTo>
                <a:lnTo>
                  <a:pt x="1536" y="356"/>
                </a:lnTo>
                <a:lnTo>
                  <a:pt x="1540" y="392"/>
                </a:lnTo>
                <a:lnTo>
                  <a:pt x="1496" y="424"/>
                </a:lnTo>
                <a:lnTo>
                  <a:pt x="1444" y="464"/>
                </a:lnTo>
                <a:lnTo>
                  <a:pt x="1444" y="492"/>
                </a:lnTo>
                <a:lnTo>
                  <a:pt x="1392" y="492"/>
                </a:lnTo>
                <a:lnTo>
                  <a:pt x="1384" y="520"/>
                </a:lnTo>
                <a:lnTo>
                  <a:pt x="1340" y="520"/>
                </a:lnTo>
                <a:lnTo>
                  <a:pt x="1300" y="540"/>
                </a:lnTo>
                <a:lnTo>
                  <a:pt x="1236" y="572"/>
                </a:lnTo>
                <a:lnTo>
                  <a:pt x="1208" y="584"/>
                </a:lnTo>
                <a:lnTo>
                  <a:pt x="1148" y="564"/>
                </a:lnTo>
                <a:lnTo>
                  <a:pt x="1080" y="556"/>
                </a:lnTo>
                <a:lnTo>
                  <a:pt x="1048" y="528"/>
                </a:lnTo>
                <a:lnTo>
                  <a:pt x="1028" y="500"/>
                </a:lnTo>
                <a:lnTo>
                  <a:pt x="1012" y="480"/>
                </a:lnTo>
                <a:lnTo>
                  <a:pt x="976" y="432"/>
                </a:lnTo>
                <a:lnTo>
                  <a:pt x="936" y="388"/>
                </a:lnTo>
                <a:lnTo>
                  <a:pt x="904" y="368"/>
                </a:lnTo>
                <a:lnTo>
                  <a:pt x="844" y="372"/>
                </a:lnTo>
                <a:lnTo>
                  <a:pt x="824" y="344"/>
                </a:lnTo>
                <a:lnTo>
                  <a:pt x="820" y="316"/>
                </a:lnTo>
                <a:lnTo>
                  <a:pt x="844" y="264"/>
                </a:lnTo>
                <a:lnTo>
                  <a:pt x="860" y="212"/>
                </a:lnTo>
                <a:lnTo>
                  <a:pt x="868" y="152"/>
                </a:lnTo>
                <a:lnTo>
                  <a:pt x="880" y="120"/>
                </a:lnTo>
                <a:lnTo>
                  <a:pt x="876" y="96"/>
                </a:lnTo>
                <a:lnTo>
                  <a:pt x="856" y="72"/>
                </a:lnTo>
                <a:lnTo>
                  <a:pt x="852" y="48"/>
                </a:lnTo>
                <a:lnTo>
                  <a:pt x="832" y="20"/>
                </a:lnTo>
                <a:close/>
              </a:path>
            </a:pathLst>
          </a:custGeom>
          <a:solidFill>
            <a:srgbClr val="000000"/>
          </a:solidFill>
          <a:ln w="9525">
            <a:noFill/>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150" name="组合 149"/>
          <p:cNvGrpSpPr/>
          <p:nvPr/>
        </p:nvGrpSpPr>
        <p:grpSpPr>
          <a:xfrm>
            <a:off x="395536" y="5254451"/>
            <a:ext cx="1339850" cy="346075"/>
            <a:chOff x="395536" y="5254451"/>
            <a:chExt cx="1339850" cy="346075"/>
          </a:xfrm>
        </p:grpSpPr>
        <p:sp>
          <p:nvSpPr>
            <p:cNvPr id="135178" name="AutoShape 64"/>
            <p:cNvSpPr>
              <a:spLocks noChangeArrowheads="1"/>
            </p:cNvSpPr>
            <p:nvPr/>
          </p:nvSpPr>
          <p:spPr bwMode="gray">
            <a:xfrm>
              <a:off x="395536" y="5273501"/>
              <a:ext cx="1339850" cy="327025"/>
            </a:xfrm>
            <a:prstGeom prst="roundRect">
              <a:avLst>
                <a:gd name="adj" fmla="val 22815"/>
              </a:avLst>
            </a:prstGeom>
          </p:spPr>
          <p:style>
            <a:lnRef idx="0">
              <a:schemeClr val="accent4"/>
            </a:lnRef>
            <a:fillRef idx="3">
              <a:schemeClr val="accent4"/>
            </a:fillRef>
            <a:effectRef idx="3">
              <a:schemeClr val="accent4"/>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n w="18415" cmpd="sng">
                  <a:solidFill>
                    <a:srgbClr val="FFFFFF"/>
                  </a:solidFill>
                  <a:prstDash val="solid"/>
                </a:ln>
                <a:solidFill>
                  <a:srgbClr val="FFFFFF"/>
                </a:solidFill>
                <a:effectLst>
                  <a:outerShdw blurRad="63500" dir="3600000" algn="tl" rotWithShape="0">
                    <a:srgbClr val="000000">
                      <a:alpha val="70000"/>
                    </a:srgbClr>
                  </a:outerShdw>
                </a:effectLst>
                <a:latin typeface="微软雅黑" panose="020b0503020204020204" pitchFamily="34" charset="-122"/>
                <a:ea typeface="微软雅黑" panose="020b0503020204020204" pitchFamily="34" charset="-122"/>
              </a:endParaRPr>
            </a:p>
          </p:txBody>
        </p:sp>
        <p:sp>
          <p:nvSpPr>
            <p:cNvPr id="147468" name="Text Box 67"/>
            <p:cNvSpPr txBox="1">
              <a:spLocks noChangeArrowheads="1"/>
            </p:cNvSpPr>
            <p:nvPr/>
          </p:nvSpPr>
          <p:spPr bwMode="white">
            <a:xfrm>
              <a:off x="668586" y="5254451"/>
              <a:ext cx="806450" cy="307777"/>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spcBef>
                  <a:spcPct val="50000"/>
                </a:spcBef>
              </a:pPr>
              <a:r>
                <a:rPr lang="en-US" altLang="zh-CN" sz="1400" b="1">
                  <a:solidFill>
                    <a:srgbClr val="FFFFFF"/>
                  </a:solidFill>
                  <a:latin typeface="微软雅黑" panose="020b0503020204020204" pitchFamily="34" charset="-122"/>
                  <a:ea typeface="微软雅黑" panose="020b0503020204020204" pitchFamily="34" charset="-122"/>
                </a:rPr>
                <a:t>Step 1</a:t>
              </a:r>
              <a:endParaRPr lang="en-US" altLang="zh-CN" sz="1400" b="1">
                <a:solidFill>
                  <a:srgbClr val="FFFFFF"/>
                </a:solidFill>
                <a:latin typeface="微软雅黑" panose="020b0503020204020204" pitchFamily="34" charset="-122"/>
                <a:ea typeface="微软雅黑" panose="020b0503020204020204" pitchFamily="34" charset="-122"/>
              </a:endParaRPr>
            </a:p>
          </p:txBody>
        </p:sp>
      </p:grpSp>
      <p:grpSp>
        <p:nvGrpSpPr>
          <p:cNvPr id="151" name="组合 150"/>
          <p:cNvGrpSpPr/>
          <p:nvPr/>
        </p:nvGrpSpPr>
        <p:grpSpPr>
          <a:xfrm>
            <a:off x="1248321" y="4714552"/>
            <a:ext cx="1339850" cy="339725"/>
            <a:chOff x="1248321" y="4714552"/>
            <a:chExt cx="1339850" cy="339725"/>
          </a:xfrm>
        </p:grpSpPr>
        <p:sp>
          <p:nvSpPr>
            <p:cNvPr id="135179" name="AutoShape 65"/>
            <p:cNvSpPr>
              <a:spLocks noChangeArrowheads="1"/>
            </p:cNvSpPr>
            <p:nvPr/>
          </p:nvSpPr>
          <p:spPr bwMode="gray">
            <a:xfrm>
              <a:off x="1248321" y="4727252"/>
              <a:ext cx="1339850" cy="327025"/>
            </a:xfrm>
            <a:prstGeom prst="roundRect">
              <a:avLst>
                <a:gd name="adj" fmla="val 22815"/>
              </a:avLst>
            </a:prstGeom>
            <a:solidFill>
              <a:srgbClr val="FF9900"/>
            </a:solidFill>
          </p:spPr>
          <p:style>
            <a:lnRef idx="0">
              <a:schemeClr val="accent1"/>
            </a:lnRef>
            <a:fillRef idx="3">
              <a:schemeClr val="accent1"/>
            </a:fillRef>
            <a:effectRef idx="3">
              <a:schemeClr val="accent1"/>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47469" name="Text Box 68"/>
            <p:cNvSpPr txBox="1">
              <a:spLocks noChangeArrowheads="1"/>
            </p:cNvSpPr>
            <p:nvPr/>
          </p:nvSpPr>
          <p:spPr bwMode="white">
            <a:xfrm>
              <a:off x="1473746" y="4714552"/>
              <a:ext cx="806450" cy="307777"/>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spcBef>
                  <a:spcPct val="50000"/>
                </a:spcBef>
              </a:pPr>
              <a:r>
                <a:rPr lang="en-US" altLang="zh-CN" sz="1400" b="1">
                  <a:solidFill>
                    <a:srgbClr val="FFFFFF"/>
                  </a:solidFill>
                  <a:latin typeface="微软雅黑" panose="020b0503020204020204" pitchFamily="34" charset="-122"/>
                  <a:ea typeface="微软雅黑" panose="020b0503020204020204" pitchFamily="34" charset="-122"/>
                </a:rPr>
                <a:t>Step 2</a:t>
              </a:r>
              <a:endParaRPr lang="en-US" altLang="zh-CN" sz="1400" b="1">
                <a:solidFill>
                  <a:srgbClr val="FFFFFF"/>
                </a:solidFill>
                <a:latin typeface="微软雅黑" panose="020b0503020204020204" pitchFamily="34" charset="-122"/>
                <a:ea typeface="微软雅黑" panose="020b0503020204020204" pitchFamily="34" charset="-122"/>
              </a:endParaRPr>
            </a:p>
          </p:txBody>
        </p:sp>
      </p:grpSp>
      <p:grpSp>
        <p:nvGrpSpPr>
          <p:cNvPr id="155" name="组合 154"/>
          <p:cNvGrpSpPr/>
          <p:nvPr/>
        </p:nvGrpSpPr>
        <p:grpSpPr>
          <a:xfrm>
            <a:off x="4457799" y="2652489"/>
            <a:ext cx="1339850" cy="344488"/>
            <a:chOff x="4457799" y="2652489"/>
            <a:chExt cx="1339850" cy="344488"/>
          </a:xfrm>
        </p:grpSpPr>
        <p:sp>
          <p:nvSpPr>
            <p:cNvPr id="135180" name="AutoShape 66"/>
            <p:cNvSpPr>
              <a:spLocks noChangeArrowheads="1"/>
            </p:cNvSpPr>
            <p:nvPr/>
          </p:nvSpPr>
          <p:spPr bwMode="gray">
            <a:xfrm>
              <a:off x="4457799" y="2669952"/>
              <a:ext cx="1339850" cy="327025"/>
            </a:xfrm>
            <a:prstGeom prst="roundRect">
              <a:avLst>
                <a:gd name="adj" fmla="val 22815"/>
              </a:avLst>
            </a:prstGeom>
          </p:spPr>
          <p:style>
            <a:lnRef idx="0">
              <a:schemeClr val="accent2"/>
            </a:lnRef>
            <a:fillRef idx="3">
              <a:schemeClr val="accent2"/>
            </a:fillRef>
            <a:effectRef idx="3">
              <a:schemeClr val="accent2"/>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47470" name="Text Box 69"/>
            <p:cNvSpPr txBox="1">
              <a:spLocks noChangeArrowheads="1"/>
            </p:cNvSpPr>
            <p:nvPr/>
          </p:nvSpPr>
          <p:spPr bwMode="white">
            <a:xfrm>
              <a:off x="4743549" y="2652489"/>
              <a:ext cx="806450" cy="307777"/>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spcBef>
                  <a:spcPct val="50000"/>
                </a:spcBef>
              </a:pPr>
              <a:r>
                <a:rPr lang="en-US" altLang="zh-CN" sz="1400" b="1">
                  <a:solidFill>
                    <a:srgbClr val="FFFFFF"/>
                  </a:solidFill>
                  <a:latin typeface="微软雅黑" panose="020b0503020204020204" pitchFamily="34" charset="-122"/>
                  <a:ea typeface="微软雅黑" panose="020b0503020204020204" pitchFamily="34" charset="-122"/>
                </a:rPr>
                <a:t>Step </a:t>
              </a:r>
              <a:r>
                <a:rPr lang="en-US" altLang="zh-CN" sz="1400" b="1" smtClean="0">
                  <a:solidFill>
                    <a:srgbClr val="FFFFFF"/>
                  </a:solidFill>
                  <a:latin typeface="微软雅黑" panose="020b0503020204020204" pitchFamily="34" charset="-122"/>
                  <a:ea typeface="微软雅黑" panose="020b0503020204020204" pitchFamily="34" charset="-122"/>
                </a:rPr>
                <a:t>6</a:t>
              </a:r>
              <a:endParaRPr lang="en-US" altLang="zh-CN" sz="1400" b="1">
                <a:solidFill>
                  <a:srgbClr val="FFFFFF"/>
                </a:solidFill>
                <a:latin typeface="微软雅黑" panose="020b0503020204020204" pitchFamily="34" charset="-122"/>
                <a:ea typeface="微软雅黑" panose="020b0503020204020204" pitchFamily="34" charset="-122"/>
              </a:endParaRPr>
            </a:p>
          </p:txBody>
        </p:sp>
      </p:grpSp>
      <p:pic>
        <p:nvPicPr>
          <p:cNvPr id="147471" name="Picture 70" descr="095"/>
          <p:cNvPicPr>
            <a:picLocks noChangeAspect="1" noChangeArrowheads="1"/>
          </p:cNvPicPr>
          <p:nvPr/>
        </p:nvPicPr>
        <p:blipFill>
          <a:blip r:embed="rId4"/>
          <a:stretch>
            <a:fillRect/>
          </a:stretch>
        </p:blipFill>
        <p:spPr bwMode="gray">
          <a:xfrm>
            <a:off x="6959575" y="620688"/>
            <a:ext cx="1716881" cy="1532659"/>
          </a:xfrm>
          <a:prstGeom prst="rect">
            <a:avLst/>
          </a:prstGeom>
          <a:noFill/>
          <a:ln w="9525">
            <a:noFill/>
            <a:miter lim="800000"/>
          </a:ln>
        </p:spPr>
      </p:pic>
      <p:sp>
        <p:nvSpPr>
          <p:cNvPr id="147472" name="Text Box 71"/>
          <p:cNvSpPr txBox="1">
            <a:spLocks noChangeArrowheads="1"/>
          </p:cNvSpPr>
          <p:nvPr/>
        </p:nvSpPr>
        <p:spPr bwMode="black">
          <a:xfrm>
            <a:off x="1873498" y="5589240"/>
            <a:ext cx="3922638" cy="400110"/>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buFontTx/>
              <a:buChar char="•"/>
            </a:pPr>
            <a:r>
              <a:rPr lang="zh-CN" altLang="en-US" sz="2000" b="1" smtClean="0">
                <a:ln w="12700">
                  <a:solidFill>
                    <a:srgbClr val="000000"/>
                  </a:solidFill>
                </a:ln>
                <a:solidFill>
                  <a:schemeClr val="accent5">
                    <a:lumMod val="50000"/>
                  </a:schemeClr>
                </a:solidFill>
                <a:latin typeface="微软雅黑" panose="020b0503020204020204" pitchFamily="34" charset="-122"/>
                <a:ea typeface="微软雅黑" panose="020b0503020204020204" pitchFamily="34" charset="-122"/>
              </a:rPr>
              <a:t>经营分析框架（分析什么？）</a:t>
            </a:r>
            <a:endParaRPr lang="en-US" altLang="zh-CN" sz="2000" b="1">
              <a:ln w="12700">
                <a:solidFill>
                  <a:srgbClr val="000000"/>
                </a:solidFill>
              </a:ln>
              <a:solidFill>
                <a:schemeClr val="accent5">
                  <a:lumMod val="50000"/>
                </a:schemeClr>
              </a:solidFill>
              <a:latin typeface="微软雅黑" panose="020b0503020204020204" pitchFamily="34" charset="-122"/>
              <a:ea typeface="微软雅黑" panose="020b0503020204020204" pitchFamily="34" charset="-122"/>
            </a:endParaRPr>
          </a:p>
        </p:txBody>
      </p:sp>
      <p:sp>
        <p:nvSpPr>
          <p:cNvPr id="147473" name="Text Box 72"/>
          <p:cNvSpPr txBox="1">
            <a:spLocks noChangeArrowheads="1"/>
          </p:cNvSpPr>
          <p:nvPr/>
        </p:nvSpPr>
        <p:spPr bwMode="black">
          <a:xfrm>
            <a:off x="3491880" y="4509120"/>
            <a:ext cx="2044149" cy="369332"/>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buFont typeface="Arial" pitchFamily="34" charset="0"/>
              <a:buChar char="•"/>
            </a:pPr>
            <a:r>
              <a:rPr lang="zh-CN" altLang="en-US" b="1" smtClean="0">
                <a:ln>
                  <a:solidFill>
                    <a:srgbClr val="92D050"/>
                  </a:solidFill>
                </a:ln>
                <a:solidFill>
                  <a:srgbClr val="92D050"/>
                </a:solidFill>
                <a:latin typeface="微软雅黑" panose="020b0503020204020204" pitchFamily="34" charset="-122"/>
                <a:ea typeface="微软雅黑" panose="020b0503020204020204" pitchFamily="34" charset="-122"/>
              </a:rPr>
              <a:t>计算相关指标</a:t>
            </a:r>
            <a:r>
              <a:rPr lang="en-US" altLang="zh-CN" b="1" smtClean="0">
                <a:ln>
                  <a:solidFill>
                    <a:srgbClr val="92D050"/>
                  </a:solidFill>
                </a:ln>
                <a:solidFill>
                  <a:srgbClr val="92D050"/>
                </a:solidFill>
                <a:latin typeface="微软雅黑" panose="020b0503020204020204" pitchFamily="34" charset="-122"/>
                <a:ea typeface="微软雅黑" panose="020b0503020204020204" pitchFamily="34" charset="-122"/>
              </a:rPr>
              <a:t>KPI</a:t>
            </a:r>
            <a:endParaRPr lang="en-US" altLang="zh-CN" b="1">
              <a:ln>
                <a:solidFill>
                  <a:srgbClr val="92D050"/>
                </a:solidFill>
              </a:ln>
              <a:solidFill>
                <a:srgbClr val="92D050"/>
              </a:solidFill>
              <a:latin typeface="微软雅黑" panose="020b0503020204020204" pitchFamily="34" charset="-122"/>
              <a:ea typeface="微软雅黑" panose="020b0503020204020204" pitchFamily="34" charset="-122"/>
            </a:endParaRPr>
          </a:p>
        </p:txBody>
      </p:sp>
      <p:sp>
        <p:nvSpPr>
          <p:cNvPr id="147474" name="Text Box 73"/>
          <p:cNvSpPr txBox="1">
            <a:spLocks noChangeArrowheads="1"/>
          </p:cNvSpPr>
          <p:nvPr/>
        </p:nvSpPr>
        <p:spPr bwMode="black">
          <a:xfrm>
            <a:off x="5220072" y="3429000"/>
            <a:ext cx="3094037" cy="400110"/>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buFont typeface="Arial" pitchFamily="34" charset="0"/>
              <a:buChar char="•"/>
            </a:pPr>
            <a:r>
              <a:rPr lang="zh-CN" altLang="en-US" sz="2000" b="1" smtClean="0">
                <a:ln>
                  <a:solidFill>
                    <a:srgbClr val="FF9900"/>
                  </a:solidFill>
                </a:ln>
                <a:solidFill>
                  <a:srgbClr val="FF9900"/>
                </a:solidFill>
                <a:latin typeface="微软雅黑" panose="020b0503020204020204" pitchFamily="34" charset="-122"/>
                <a:ea typeface="微软雅黑" panose="020b0503020204020204" pitchFamily="34" charset="-122"/>
              </a:rPr>
              <a:t>挖掘业务动因（鱼骨图）</a:t>
            </a:r>
            <a:endParaRPr lang="en-US" altLang="zh-CN" sz="2000" b="1">
              <a:ln>
                <a:solidFill>
                  <a:srgbClr val="FF9900"/>
                </a:solidFill>
              </a:ln>
              <a:solidFill>
                <a:srgbClr val="FF9900"/>
              </a:solidFill>
              <a:latin typeface="微软雅黑" panose="020b0503020204020204" pitchFamily="34" charset="-122"/>
              <a:ea typeface="微软雅黑" panose="020b0503020204020204" pitchFamily="34" charset="-122"/>
            </a:endParaRPr>
          </a:p>
        </p:txBody>
      </p:sp>
      <p:sp>
        <p:nvSpPr>
          <p:cNvPr id="147475" name="Rectangle 74"/>
          <p:cNvSpPr>
            <a:spLocks noGrp="1" noChangeArrowheads="1"/>
          </p:cNvSpPr>
          <p:nvPr>
            <p:ph type="title"/>
          </p:nvPr>
        </p:nvSpPr>
        <p:spPr>
          <a:xfrm>
            <a:off x="827584" y="548680"/>
            <a:ext cx="6838950" cy="563563"/>
          </a:xfrm>
        </p:spPr>
        <p:txBody>
          <a:bodyPr/>
          <a:lstStyle/>
          <a:p>
            <a:pPr algn="l"/>
            <a:r>
              <a:rPr lang="zh-CN" altLang="en-US" sz="4000" smtClean="0">
                <a:solidFill>
                  <a:srgbClr val="C00000"/>
                </a:solidFill>
                <a:latin typeface="微软雅黑" panose="020b0503020204020204" pitchFamily="34" charset="-122"/>
                <a:ea typeface="微软雅黑" panose="020b0503020204020204" pitchFamily="34" charset="-122"/>
              </a:rPr>
              <a:t>经营分析的步骤</a:t>
            </a:r>
            <a:endParaRPr lang="zh-CN" altLang="en-US" sz="4000">
              <a:solidFill>
                <a:srgbClr val="C00000"/>
              </a:solidFill>
              <a:latin typeface="微软雅黑" panose="020b0503020204020204" pitchFamily="34" charset="-122"/>
              <a:ea typeface="微软雅黑" panose="020b0503020204020204" pitchFamily="34" charset="-122"/>
            </a:endParaRPr>
          </a:p>
        </p:txBody>
      </p:sp>
      <p:grpSp>
        <p:nvGrpSpPr>
          <p:cNvPr id="152" name="组合 151"/>
          <p:cNvGrpSpPr/>
          <p:nvPr/>
        </p:nvGrpSpPr>
        <p:grpSpPr>
          <a:xfrm>
            <a:off x="2009527" y="4164657"/>
            <a:ext cx="1339850" cy="339725"/>
            <a:chOff x="2009527" y="4164657"/>
            <a:chExt cx="1339850" cy="339725"/>
          </a:xfrm>
        </p:grpSpPr>
        <p:sp>
          <p:nvSpPr>
            <p:cNvPr id="92" name="AutoShape 65"/>
            <p:cNvSpPr>
              <a:spLocks noChangeArrowheads="1"/>
            </p:cNvSpPr>
            <p:nvPr/>
          </p:nvSpPr>
          <p:spPr bwMode="gray">
            <a:xfrm>
              <a:off x="2009527" y="4177357"/>
              <a:ext cx="1339850" cy="327025"/>
            </a:xfrm>
            <a:prstGeom prst="roundRect">
              <a:avLst>
                <a:gd name="adj" fmla="val 22815"/>
              </a:avLst>
            </a:prstGeom>
          </p:spPr>
          <p:style>
            <a:lnRef idx="0">
              <a:schemeClr val="accent2"/>
            </a:lnRef>
            <a:fillRef idx="3">
              <a:schemeClr val="accent2"/>
            </a:fillRef>
            <a:effectRef idx="3">
              <a:schemeClr val="accent2"/>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93" name="Text Box 68"/>
            <p:cNvSpPr txBox="1">
              <a:spLocks noChangeArrowheads="1"/>
            </p:cNvSpPr>
            <p:nvPr/>
          </p:nvSpPr>
          <p:spPr bwMode="white">
            <a:xfrm>
              <a:off x="2234952" y="4164657"/>
              <a:ext cx="806450" cy="307777"/>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spcBef>
                  <a:spcPct val="50000"/>
                </a:spcBef>
              </a:pPr>
              <a:r>
                <a:rPr lang="en-US" altLang="zh-CN" sz="1400" b="1">
                  <a:solidFill>
                    <a:srgbClr val="FFFFFF"/>
                  </a:solidFill>
                  <a:latin typeface="微软雅黑" panose="020b0503020204020204" pitchFamily="34" charset="-122"/>
                  <a:ea typeface="微软雅黑" panose="020b0503020204020204" pitchFamily="34" charset="-122"/>
                </a:rPr>
                <a:t>Step </a:t>
              </a:r>
              <a:r>
                <a:rPr lang="en-US" altLang="zh-CN" sz="1400" b="1" smtClean="0">
                  <a:solidFill>
                    <a:srgbClr val="FFFFFF"/>
                  </a:solidFill>
                  <a:latin typeface="微软雅黑" panose="020b0503020204020204" pitchFamily="34" charset="-122"/>
                  <a:ea typeface="微软雅黑" panose="020b0503020204020204" pitchFamily="34" charset="-122"/>
                </a:rPr>
                <a:t>3</a:t>
              </a:r>
              <a:endParaRPr lang="en-US" altLang="zh-CN" sz="1400" b="1">
                <a:solidFill>
                  <a:srgbClr val="FFFFFF"/>
                </a:solidFill>
                <a:latin typeface="微软雅黑" panose="020b0503020204020204" pitchFamily="34" charset="-122"/>
                <a:ea typeface="微软雅黑" panose="020b0503020204020204" pitchFamily="34" charset="-122"/>
              </a:endParaRPr>
            </a:p>
          </p:txBody>
        </p:sp>
      </p:grpSp>
      <p:grpSp>
        <p:nvGrpSpPr>
          <p:cNvPr id="153" name="组合 152"/>
          <p:cNvGrpSpPr/>
          <p:nvPr/>
        </p:nvGrpSpPr>
        <p:grpSpPr>
          <a:xfrm>
            <a:off x="2873623" y="3706440"/>
            <a:ext cx="1339850" cy="339725"/>
            <a:chOff x="2873623" y="3706440"/>
            <a:chExt cx="1339850" cy="339725"/>
          </a:xfrm>
        </p:grpSpPr>
        <p:sp>
          <p:nvSpPr>
            <p:cNvPr id="109" name="AutoShape 65"/>
            <p:cNvSpPr>
              <a:spLocks noChangeArrowheads="1"/>
            </p:cNvSpPr>
            <p:nvPr/>
          </p:nvSpPr>
          <p:spPr bwMode="gray">
            <a:xfrm>
              <a:off x="2873623" y="3719140"/>
              <a:ext cx="1339850" cy="327025"/>
            </a:xfrm>
            <a:prstGeom prst="roundRect">
              <a:avLst>
                <a:gd name="adj" fmla="val 22815"/>
              </a:avLst>
            </a:prstGeom>
          </p:spPr>
          <p:style>
            <a:lnRef idx="0">
              <a:schemeClr val="accent4"/>
            </a:lnRef>
            <a:fillRef idx="3">
              <a:schemeClr val="accent4"/>
            </a:fillRef>
            <a:effectRef idx="3">
              <a:schemeClr val="accent4"/>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n w="18415" cmpd="sng">
                  <a:solidFill>
                    <a:srgbClr val="FFFFFF"/>
                  </a:solidFill>
                  <a:prstDash val="solid"/>
                </a:ln>
                <a:solidFill>
                  <a:srgbClr val="FFFFFF"/>
                </a:solidFill>
                <a:effectLst>
                  <a:outerShdw blurRad="63500" dir="3600000" algn="tl" rotWithShape="0">
                    <a:srgbClr val="000000">
                      <a:alpha val="70000"/>
                    </a:srgbClr>
                  </a:outerShdw>
                </a:effectLst>
                <a:latin typeface="微软雅黑" panose="020b0503020204020204" pitchFamily="34" charset="-122"/>
                <a:ea typeface="微软雅黑" panose="020b0503020204020204" pitchFamily="34" charset="-122"/>
              </a:endParaRPr>
            </a:p>
          </p:txBody>
        </p:sp>
        <p:sp>
          <p:nvSpPr>
            <p:cNvPr id="110" name="Text Box 68"/>
            <p:cNvSpPr txBox="1">
              <a:spLocks noChangeArrowheads="1"/>
            </p:cNvSpPr>
            <p:nvPr/>
          </p:nvSpPr>
          <p:spPr bwMode="white">
            <a:xfrm>
              <a:off x="3099048" y="3706440"/>
              <a:ext cx="806450" cy="307777"/>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spcBef>
                  <a:spcPct val="50000"/>
                </a:spcBef>
              </a:pPr>
              <a:r>
                <a:rPr lang="en-US" altLang="zh-CN" sz="1400" b="1">
                  <a:solidFill>
                    <a:srgbClr val="FFFFFF"/>
                  </a:solidFill>
                  <a:latin typeface="微软雅黑" panose="020b0503020204020204" pitchFamily="34" charset="-122"/>
                  <a:ea typeface="微软雅黑" panose="020b0503020204020204" pitchFamily="34" charset="-122"/>
                </a:rPr>
                <a:t>Step </a:t>
              </a:r>
              <a:r>
                <a:rPr lang="en-US" altLang="zh-CN" sz="1400" b="1" smtClean="0">
                  <a:solidFill>
                    <a:srgbClr val="FFFFFF"/>
                  </a:solidFill>
                  <a:latin typeface="微软雅黑" panose="020b0503020204020204" pitchFamily="34" charset="-122"/>
                  <a:ea typeface="微软雅黑" panose="020b0503020204020204" pitchFamily="34" charset="-122"/>
                </a:rPr>
                <a:t>4</a:t>
              </a:r>
              <a:endParaRPr lang="en-US" altLang="zh-CN" sz="1400" b="1">
                <a:solidFill>
                  <a:srgbClr val="FFFFFF"/>
                </a:solidFill>
                <a:latin typeface="微软雅黑" panose="020b0503020204020204" pitchFamily="34" charset="-122"/>
                <a:ea typeface="微软雅黑" panose="020b0503020204020204" pitchFamily="34" charset="-122"/>
              </a:endParaRPr>
            </a:p>
          </p:txBody>
        </p:sp>
      </p:grpSp>
      <p:grpSp>
        <p:nvGrpSpPr>
          <p:cNvPr id="154" name="组合 153"/>
          <p:cNvGrpSpPr/>
          <p:nvPr/>
        </p:nvGrpSpPr>
        <p:grpSpPr>
          <a:xfrm>
            <a:off x="3768601" y="3130376"/>
            <a:ext cx="1339850" cy="339725"/>
            <a:chOff x="3768601" y="3130376"/>
            <a:chExt cx="1339850" cy="339725"/>
          </a:xfrm>
        </p:grpSpPr>
        <p:sp>
          <p:nvSpPr>
            <p:cNvPr id="126" name="AutoShape 65"/>
            <p:cNvSpPr>
              <a:spLocks noChangeArrowheads="1"/>
            </p:cNvSpPr>
            <p:nvPr/>
          </p:nvSpPr>
          <p:spPr bwMode="gray">
            <a:xfrm>
              <a:off x="3768601" y="3143076"/>
              <a:ext cx="1339850" cy="327025"/>
            </a:xfrm>
            <a:prstGeom prst="roundRect">
              <a:avLst>
                <a:gd name="adj" fmla="val 22815"/>
              </a:avLst>
            </a:prstGeom>
            <a:solidFill>
              <a:srgbClr val="FF9900"/>
            </a:solidFill>
          </p:spPr>
          <p:style>
            <a:lnRef idx="0">
              <a:schemeClr val="accent1"/>
            </a:lnRef>
            <a:fillRef idx="3">
              <a:schemeClr val="accent1"/>
            </a:fillRef>
            <a:effectRef idx="3">
              <a:schemeClr val="accent1"/>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27" name="Text Box 68"/>
            <p:cNvSpPr txBox="1">
              <a:spLocks noChangeArrowheads="1"/>
            </p:cNvSpPr>
            <p:nvPr/>
          </p:nvSpPr>
          <p:spPr bwMode="white">
            <a:xfrm>
              <a:off x="3994026" y="3130376"/>
              <a:ext cx="806450" cy="307777"/>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spcBef>
                  <a:spcPct val="50000"/>
                </a:spcBef>
              </a:pPr>
              <a:r>
                <a:rPr lang="en-US" altLang="zh-CN" sz="1400" b="1">
                  <a:solidFill>
                    <a:srgbClr val="FFFFFF"/>
                  </a:solidFill>
                  <a:latin typeface="微软雅黑" panose="020b0503020204020204" pitchFamily="34" charset="-122"/>
                  <a:ea typeface="微软雅黑" panose="020b0503020204020204" pitchFamily="34" charset="-122"/>
                </a:rPr>
                <a:t>Step </a:t>
              </a:r>
              <a:r>
                <a:rPr lang="en-US" altLang="zh-CN" sz="1400" b="1" smtClean="0">
                  <a:solidFill>
                    <a:srgbClr val="FFFFFF"/>
                  </a:solidFill>
                  <a:latin typeface="微软雅黑" panose="020b0503020204020204" pitchFamily="34" charset="-122"/>
                  <a:ea typeface="微软雅黑" panose="020b0503020204020204" pitchFamily="34" charset="-122"/>
                </a:rPr>
                <a:t>5</a:t>
              </a:r>
              <a:endParaRPr lang="en-US" altLang="zh-CN" sz="1400" b="1">
                <a:solidFill>
                  <a:srgbClr val="FFFFFF"/>
                </a:solidFill>
                <a:latin typeface="微软雅黑" panose="020b0503020204020204" pitchFamily="34" charset="-122"/>
                <a:ea typeface="微软雅黑" panose="020b0503020204020204" pitchFamily="34" charset="-122"/>
              </a:endParaRPr>
            </a:p>
          </p:txBody>
        </p:sp>
      </p:grpSp>
      <p:grpSp>
        <p:nvGrpSpPr>
          <p:cNvPr id="173" name="组合 172"/>
          <p:cNvGrpSpPr/>
          <p:nvPr/>
        </p:nvGrpSpPr>
        <p:grpSpPr>
          <a:xfrm>
            <a:off x="1767136" y="5054277"/>
            <a:ext cx="1024235" cy="736749"/>
            <a:chOff x="1767136" y="5054277"/>
            <a:chExt cx="1024235" cy="736749"/>
          </a:xfrm>
        </p:grpSpPr>
        <p:grpSp>
          <p:nvGrpSpPr>
            <p:cNvPr id="166" name="组合 165"/>
            <p:cNvGrpSpPr/>
            <p:nvPr/>
          </p:nvGrpSpPr>
          <p:grpSpPr>
            <a:xfrm>
              <a:off x="1767136" y="5157191"/>
              <a:ext cx="932656" cy="633835"/>
              <a:chOff x="1767136" y="5157191"/>
              <a:chExt cx="932656" cy="633835"/>
            </a:xfrm>
          </p:grpSpPr>
          <p:sp>
            <p:nvSpPr>
              <p:cNvPr id="147460" name="Line 3"/>
              <p:cNvSpPr>
                <a:spLocks noChangeShapeType="1"/>
              </p:cNvSpPr>
              <p:nvPr/>
            </p:nvSpPr>
            <p:spPr bwMode="auto">
              <a:xfrm flipV="1">
                <a:off x="1794123" y="5157191"/>
                <a:ext cx="905669" cy="565571"/>
              </a:xfrm>
              <a:prstGeom prst="line">
                <a:avLst/>
              </a:prstGeom>
              <a:noFill/>
              <a:ln w="38100">
                <a:solidFill>
                  <a:srgbClr val="000000"/>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2" name="Group 4"/>
              <p:cNvGrpSpPr/>
              <p:nvPr/>
            </p:nvGrpSpPr>
            <p:grpSpPr>
              <a:xfrm>
                <a:off x="1767136" y="5600526"/>
                <a:ext cx="203200" cy="190500"/>
                <a:chOff x="1355" y="3452"/>
                <a:chExt cx="183" cy="172"/>
              </a:xfrm>
            </p:grpSpPr>
            <p:pic>
              <p:nvPicPr>
                <p:cNvPr id="147520" name="Picture 5"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212998" name="Oval 6"/>
                <p:cNvSpPr>
                  <a:spLocks noChangeArrowheads="1"/>
                </p:cNvSpPr>
                <p:nvPr/>
              </p:nvSpPr>
              <p:spPr bwMode="gray">
                <a:xfrm>
                  <a:off x="1364" y="3452"/>
                  <a:ext cx="173" cy="172"/>
                </a:xfrm>
                <a:prstGeom prst="ellipse">
                  <a:avLst/>
                </a:prstGeom>
                <a:gradFill rotWithShape="1">
                  <a:gsLst>
                    <a:gs pos="0">
                      <a:schemeClr val="tx2">
                        <a:gamma/>
                        <a:shade val="46275"/>
                        <a:invGamma/>
                      </a:schemeClr>
                    </a:gs>
                    <a:gs pos="50000">
                      <a:schemeClr val="tx2">
                        <a:alpha val="50000"/>
                      </a:schemeClr>
                    </a:gs>
                    <a:gs pos="100000">
                      <a:schemeClr val="tx2">
                        <a:gamma/>
                        <a:shade val="46275"/>
                        <a:invGamma/>
                      </a:scheme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3" name="Group 7"/>
                <p:cNvGrpSpPr/>
                <p:nvPr/>
              </p:nvGrpSpPr>
              <p:grpSpPr>
                <a:xfrm rot="-1297425" flipH="1" flipV="1">
                  <a:off x="1377" y="3586"/>
                  <a:ext cx="151" cy="37"/>
                  <a:chOff x="2532" y="1051"/>
                  <a:chExt cx="893" cy="246"/>
                </a:xfrm>
              </p:grpSpPr>
              <p:grpSp>
                <p:nvGrpSpPr>
                  <p:cNvPr id="4" name="Group 8"/>
                  <p:cNvGrpSpPr/>
                  <p:nvPr/>
                </p:nvGrpSpPr>
                <p:grpSpPr>
                  <a:xfrm>
                    <a:off x="2532" y="1051"/>
                    <a:ext cx="743" cy="185"/>
                    <a:chOff x="1565" y="2568"/>
                    <a:chExt cx="1118" cy="279"/>
                  </a:xfrm>
                </p:grpSpPr>
                <p:sp>
                  <p:nvSpPr>
                    <p:cNvPr id="147530" name="AutoShape 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31" name="AutoShape 1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32" name="AutoShape 1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33" name="AutoShape 1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5" name="Group 13"/>
                  <p:cNvGrpSpPr/>
                  <p:nvPr/>
                </p:nvGrpSpPr>
                <p:grpSpPr>
                  <a:xfrm rot="1353540">
                    <a:off x="2682" y="1111"/>
                    <a:ext cx="743" cy="186"/>
                    <a:chOff x="1565" y="2568"/>
                    <a:chExt cx="1118" cy="279"/>
                  </a:xfrm>
                </p:grpSpPr>
                <p:sp>
                  <p:nvSpPr>
                    <p:cNvPr id="147526" name="AutoShape 1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27" name="AutoShape 1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28" name="AutoShape 1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29" name="AutoShape 1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147523" name="Picture 18"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grpSp>
          <p:nvGrpSpPr>
            <p:cNvPr id="6" name="Group 19"/>
            <p:cNvGrpSpPr/>
            <p:nvPr/>
          </p:nvGrpSpPr>
          <p:grpSpPr>
            <a:xfrm>
              <a:off x="2588171" y="5054277"/>
              <a:ext cx="203200" cy="190500"/>
              <a:chOff x="1355" y="3452"/>
              <a:chExt cx="183" cy="172"/>
            </a:xfrm>
          </p:grpSpPr>
          <p:pic>
            <p:nvPicPr>
              <p:cNvPr id="147506" name="Picture 20"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213013" name="Oval 21"/>
              <p:cNvSpPr>
                <a:spLocks noChangeArrowheads="1"/>
              </p:cNvSpPr>
              <p:nvPr/>
            </p:nvSpPr>
            <p:spPr bwMode="gray">
              <a:xfrm>
                <a:off x="1364" y="3452"/>
                <a:ext cx="173" cy="172"/>
              </a:xfrm>
              <a:prstGeom prst="ellipse">
                <a:avLst/>
              </a:prstGeom>
              <a:gradFill rotWithShape="1">
                <a:gsLst>
                  <a:gs pos="0">
                    <a:schemeClr val="tx2">
                      <a:gamma/>
                      <a:shade val="46275"/>
                      <a:invGamma/>
                    </a:schemeClr>
                  </a:gs>
                  <a:gs pos="50000">
                    <a:schemeClr val="tx2">
                      <a:alpha val="50000"/>
                    </a:schemeClr>
                  </a:gs>
                  <a:gs pos="100000">
                    <a:schemeClr val="tx2">
                      <a:gamma/>
                      <a:shade val="46275"/>
                      <a:invGamma/>
                    </a:scheme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7" name="Group 22"/>
              <p:cNvGrpSpPr/>
              <p:nvPr/>
            </p:nvGrpSpPr>
            <p:grpSpPr>
              <a:xfrm rot="-1297425" flipH="1" flipV="1">
                <a:off x="1377" y="3586"/>
                <a:ext cx="151" cy="37"/>
                <a:chOff x="2532" y="1051"/>
                <a:chExt cx="893" cy="246"/>
              </a:xfrm>
            </p:grpSpPr>
            <p:grpSp>
              <p:nvGrpSpPr>
                <p:cNvPr id="8" name="Group 23"/>
                <p:cNvGrpSpPr/>
                <p:nvPr/>
              </p:nvGrpSpPr>
              <p:grpSpPr>
                <a:xfrm>
                  <a:off x="2532" y="1051"/>
                  <a:ext cx="743" cy="185"/>
                  <a:chOff x="1565" y="2568"/>
                  <a:chExt cx="1118" cy="279"/>
                </a:xfrm>
              </p:grpSpPr>
              <p:sp>
                <p:nvSpPr>
                  <p:cNvPr id="147516" name="AutoShape 2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17" name="AutoShape 2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18" name="AutoShape 2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19" name="AutoShape 2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9" name="Group 28"/>
                <p:cNvGrpSpPr/>
                <p:nvPr/>
              </p:nvGrpSpPr>
              <p:grpSpPr>
                <a:xfrm rot="1353540">
                  <a:off x="2682" y="1111"/>
                  <a:ext cx="743" cy="186"/>
                  <a:chOff x="1565" y="2568"/>
                  <a:chExt cx="1118" cy="279"/>
                </a:xfrm>
              </p:grpSpPr>
              <p:sp>
                <p:nvSpPr>
                  <p:cNvPr id="147512" name="AutoShape 2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13" name="AutoShape 3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14" name="AutoShape 3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7515" name="AutoShape 3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147509" name="Picture 33"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grpSp>
        <p:nvGrpSpPr>
          <p:cNvPr id="158" name="组合 157"/>
          <p:cNvGrpSpPr/>
          <p:nvPr/>
        </p:nvGrpSpPr>
        <p:grpSpPr>
          <a:xfrm>
            <a:off x="5280769" y="2194272"/>
            <a:ext cx="1339850" cy="339725"/>
            <a:chOff x="5280769" y="2194272"/>
            <a:chExt cx="1339850" cy="339725"/>
          </a:xfrm>
        </p:grpSpPr>
        <p:sp>
          <p:nvSpPr>
            <p:cNvPr id="143" name="AutoShape 65"/>
            <p:cNvSpPr>
              <a:spLocks noChangeArrowheads="1"/>
            </p:cNvSpPr>
            <p:nvPr/>
          </p:nvSpPr>
          <p:spPr bwMode="gray">
            <a:xfrm>
              <a:off x="5280769" y="2206972"/>
              <a:ext cx="1339850" cy="327025"/>
            </a:xfrm>
            <a:prstGeom prst="roundRect">
              <a:avLst>
                <a:gd name="adj" fmla="val 22815"/>
              </a:avLst>
            </a:prstGeom>
          </p:spPr>
          <p:style>
            <a:lnRef idx="0">
              <a:schemeClr val="accent4"/>
            </a:lnRef>
            <a:fillRef idx="3">
              <a:schemeClr val="accent4"/>
            </a:fillRef>
            <a:effectRef idx="3">
              <a:schemeClr val="accent4"/>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44" name="Text Box 68"/>
            <p:cNvSpPr txBox="1">
              <a:spLocks noChangeArrowheads="1"/>
            </p:cNvSpPr>
            <p:nvPr/>
          </p:nvSpPr>
          <p:spPr bwMode="white">
            <a:xfrm>
              <a:off x="5506194" y="2194272"/>
              <a:ext cx="806450" cy="307777"/>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0" hangingPunct="0">
                <a:spcBef>
                  <a:spcPct val="50000"/>
                </a:spcBef>
              </a:pPr>
              <a:r>
                <a:rPr lang="en-US" altLang="zh-CN" sz="1400" b="1">
                  <a:solidFill>
                    <a:srgbClr val="FFFFFF"/>
                  </a:solidFill>
                  <a:latin typeface="微软雅黑" panose="020b0503020204020204" pitchFamily="34" charset="-122"/>
                  <a:ea typeface="微软雅黑" panose="020b0503020204020204" pitchFamily="34" charset="-122"/>
                </a:rPr>
                <a:t>Step </a:t>
              </a:r>
              <a:r>
                <a:rPr lang="en-US" altLang="zh-CN" sz="1400" b="1" smtClean="0">
                  <a:solidFill>
                    <a:srgbClr val="FFFFFF"/>
                  </a:solidFill>
                  <a:latin typeface="微软雅黑" panose="020b0503020204020204" pitchFamily="34" charset="-122"/>
                  <a:ea typeface="微软雅黑" panose="020b0503020204020204" pitchFamily="34" charset="-122"/>
                </a:rPr>
                <a:t>7</a:t>
              </a:r>
              <a:endParaRPr lang="en-US" altLang="zh-CN" sz="1400" b="1">
                <a:solidFill>
                  <a:srgbClr val="FFFFFF"/>
                </a:solidFill>
                <a:latin typeface="微软雅黑" panose="020b0503020204020204" pitchFamily="34" charset="-122"/>
                <a:ea typeface="微软雅黑" panose="020b0503020204020204" pitchFamily="34" charset="-122"/>
              </a:endParaRPr>
            </a:p>
          </p:txBody>
        </p:sp>
      </p:grpSp>
      <p:sp>
        <p:nvSpPr>
          <p:cNvPr id="145" name="矩形 144"/>
          <p:cNvSpPr/>
          <p:nvPr/>
        </p:nvSpPr>
        <p:spPr>
          <a:xfrm>
            <a:off x="2688481" y="5013176"/>
            <a:ext cx="5436104" cy="400110"/>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buFont typeface="Arial" pitchFamily="34" charset="0"/>
              <a:buChar char="•"/>
            </a:pPr>
            <a:r>
              <a:rPr lang="zh-CN" altLang="en-US" sz="2000" b="1" smtClean="0">
                <a:ln>
                  <a:solidFill>
                    <a:srgbClr val="FF9900"/>
                  </a:solidFill>
                </a:ln>
                <a:solidFill>
                  <a:srgbClr val="FF9900"/>
                </a:solidFill>
                <a:latin typeface="微软雅黑" panose="020b0503020204020204" pitchFamily="34" charset="-122"/>
                <a:ea typeface="微软雅黑" panose="020b0503020204020204" pitchFamily="34" charset="-122"/>
              </a:rPr>
              <a:t>收集相关信息（内部，外部，财务，非财务）</a:t>
            </a:r>
            <a:endParaRPr lang="zh-CN" altLang="en-US" sz="2000" b="1">
              <a:ln>
                <a:solidFill>
                  <a:srgbClr val="FF9900"/>
                </a:solidFill>
              </a:ln>
              <a:solidFill>
                <a:srgbClr val="FF9900"/>
              </a:solidFill>
              <a:latin typeface="微软雅黑" panose="020b0503020204020204" pitchFamily="34" charset="-122"/>
              <a:ea typeface="微软雅黑" panose="020b0503020204020204" pitchFamily="34" charset="-122"/>
            </a:endParaRPr>
          </a:p>
        </p:txBody>
      </p:sp>
      <p:sp>
        <p:nvSpPr>
          <p:cNvPr id="146" name="矩形 145"/>
          <p:cNvSpPr/>
          <p:nvPr/>
        </p:nvSpPr>
        <p:spPr>
          <a:xfrm>
            <a:off x="4344665" y="4005064"/>
            <a:ext cx="4661854" cy="400110"/>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buFontTx/>
              <a:buChar char="•"/>
            </a:pPr>
            <a:r>
              <a:rPr lang="zh-CN" altLang="en-US" sz="2000" b="1" smtClean="0">
                <a:ln w="12700">
                  <a:solidFill>
                    <a:srgbClr val="000000"/>
                  </a:solidFill>
                </a:ln>
                <a:solidFill>
                  <a:schemeClr val="accent5">
                    <a:lumMod val="50000"/>
                  </a:schemeClr>
                </a:solidFill>
                <a:latin typeface="微软雅黑" panose="020b0503020204020204" pitchFamily="34" charset="-122"/>
                <a:ea typeface="微软雅黑" panose="020b0503020204020204" pitchFamily="34" charset="-122"/>
              </a:rPr>
              <a:t>对比分析（历史，预算，同行，市场）</a:t>
            </a:r>
            <a:endParaRPr lang="zh-CN" altLang="en-US" sz="2000" b="1" smtClean="0">
              <a:ln w="12700">
                <a:solidFill>
                  <a:srgbClr val="000000"/>
                </a:solidFill>
              </a:ln>
              <a:solidFill>
                <a:schemeClr val="accent5">
                  <a:lumMod val="50000"/>
                </a:schemeClr>
              </a:solidFill>
              <a:latin typeface="微软雅黑" panose="020b0503020204020204" pitchFamily="34" charset="-122"/>
              <a:ea typeface="微软雅黑" panose="020b0503020204020204" pitchFamily="34" charset="-122"/>
            </a:endParaRPr>
          </a:p>
        </p:txBody>
      </p:sp>
      <p:sp>
        <p:nvSpPr>
          <p:cNvPr id="147" name="矩形 146"/>
          <p:cNvSpPr/>
          <p:nvPr/>
        </p:nvSpPr>
        <p:spPr>
          <a:xfrm>
            <a:off x="5940152" y="2996952"/>
            <a:ext cx="2821606" cy="369332"/>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buFont typeface="Arial" pitchFamily="34" charset="0"/>
              <a:buChar char="•"/>
            </a:pPr>
            <a:r>
              <a:rPr lang="zh-CN" altLang="en-US" b="1" smtClean="0">
                <a:ln>
                  <a:solidFill>
                    <a:srgbClr val="92D050"/>
                  </a:solidFill>
                </a:ln>
                <a:solidFill>
                  <a:srgbClr val="92D050"/>
                </a:solidFill>
                <a:latin typeface="微软雅黑" panose="020b0503020204020204" pitchFamily="34" charset="-122"/>
                <a:ea typeface="微软雅黑" panose="020b0503020204020204" pitchFamily="34" charset="-122"/>
              </a:rPr>
              <a:t>和业务共同提出改进建议</a:t>
            </a:r>
            <a:endParaRPr lang="zh-CN" altLang="en-US" b="1">
              <a:ln>
                <a:solidFill>
                  <a:srgbClr val="92D050"/>
                </a:solidFill>
              </a:ln>
              <a:solidFill>
                <a:srgbClr val="92D050"/>
              </a:solidFill>
              <a:latin typeface="微软雅黑" panose="020b0503020204020204" pitchFamily="34" charset="-122"/>
              <a:ea typeface="微软雅黑" panose="020b0503020204020204" pitchFamily="34" charset="-122"/>
            </a:endParaRPr>
          </a:p>
        </p:txBody>
      </p:sp>
      <p:sp>
        <p:nvSpPr>
          <p:cNvPr id="148" name="矩形 147"/>
          <p:cNvSpPr/>
          <p:nvPr/>
        </p:nvSpPr>
        <p:spPr>
          <a:xfrm>
            <a:off x="6732240" y="2452826"/>
            <a:ext cx="1822935" cy="400110"/>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buFontTx/>
              <a:buChar char="•"/>
            </a:pPr>
            <a:r>
              <a:rPr lang="zh-CN" altLang="en-US" sz="2000" b="1" smtClean="0">
                <a:ln w="12700">
                  <a:solidFill>
                    <a:srgbClr val="000000"/>
                  </a:solidFill>
                </a:ln>
                <a:solidFill>
                  <a:schemeClr val="accent5">
                    <a:lumMod val="50000"/>
                  </a:schemeClr>
                </a:solidFill>
                <a:latin typeface="微软雅黑" panose="020b0503020204020204" pitchFamily="34" charset="-122"/>
                <a:ea typeface="微软雅黑" panose="020b0503020204020204" pitchFamily="34" charset="-122"/>
              </a:rPr>
              <a:t>跟踪执行情况</a:t>
            </a:r>
            <a:endParaRPr lang="zh-CN" altLang="en-US" sz="2000" b="1" smtClean="0">
              <a:ln w="12700">
                <a:solidFill>
                  <a:srgbClr val="000000"/>
                </a:solidFill>
              </a:ln>
              <a:solidFill>
                <a:schemeClr val="accent5">
                  <a:lumMod val="50000"/>
                </a:schemeClr>
              </a:solidFill>
              <a:latin typeface="微软雅黑" panose="020b0503020204020204" pitchFamily="34" charset="-122"/>
              <a:ea typeface="微软雅黑" panose="020b0503020204020204" pitchFamily="34" charset="-122"/>
            </a:endParaRPr>
          </a:p>
        </p:txBody>
      </p:sp>
      <p:sp>
        <p:nvSpPr>
          <p:cNvPr id="149" name="灯片编号占位符 148"/>
          <p:cNvSpPr>
            <a:spLocks noGrp="1"/>
          </p:cNvSpPr>
          <p:nvPr>
            <p:ph type="sldNum" sz="quarter" idx="10"/>
          </p:nvPr>
        </p:nvSpPr>
        <p:spPr/>
        <p:txBody>
          <a:bodyPr/>
          <a:lstStyle/>
          <a:p>
            <a:pPr>
              <a:defRPr/>
            </a:pPr>
            <a:fld id="{FDF594A2-E5C5-4971-AB6D-446671C2D12F}" type="slidenum">
              <a:rPr lang="zh-CN" altLang="en-US" smtClean="0"/>
              <a:t>6</a:t>
            </a:fld>
            <a:endParaRPr lang="en-US" altLang="zh-CN"/>
          </a:p>
        </p:txBody>
      </p:sp>
      <p:grpSp>
        <p:nvGrpSpPr>
          <p:cNvPr id="168" name="组合 167"/>
          <p:cNvGrpSpPr/>
          <p:nvPr/>
        </p:nvGrpSpPr>
        <p:grpSpPr>
          <a:xfrm>
            <a:off x="3491880" y="4046165"/>
            <a:ext cx="924794" cy="534963"/>
            <a:chOff x="3563887" y="4046165"/>
            <a:chExt cx="852786" cy="534963"/>
          </a:xfrm>
        </p:grpSpPr>
        <p:sp>
          <p:nvSpPr>
            <p:cNvPr id="159" name="Line 3"/>
            <p:cNvSpPr>
              <a:spLocks noChangeShapeType="1"/>
            </p:cNvSpPr>
            <p:nvPr/>
          </p:nvSpPr>
          <p:spPr bwMode="auto">
            <a:xfrm flipV="1">
              <a:off x="3563887" y="4149080"/>
              <a:ext cx="653679" cy="432048"/>
            </a:xfrm>
            <a:prstGeom prst="line">
              <a:avLst/>
            </a:prstGeom>
            <a:noFill/>
            <a:ln w="38100">
              <a:solidFill>
                <a:srgbClr val="000000"/>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94" name="Group 19"/>
            <p:cNvGrpSpPr/>
            <p:nvPr/>
          </p:nvGrpSpPr>
          <p:grpSpPr>
            <a:xfrm>
              <a:off x="4213473" y="4046165"/>
              <a:ext cx="203200" cy="190500"/>
              <a:chOff x="1355" y="3452"/>
              <a:chExt cx="183" cy="172"/>
            </a:xfrm>
          </p:grpSpPr>
          <p:pic>
            <p:nvPicPr>
              <p:cNvPr id="95" name="Picture 20"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96" name="Oval 21"/>
              <p:cNvSpPr>
                <a:spLocks noChangeArrowheads="1"/>
              </p:cNvSpPr>
              <p:nvPr/>
            </p:nvSpPr>
            <p:spPr bwMode="gray">
              <a:xfrm>
                <a:off x="1364" y="3452"/>
                <a:ext cx="173" cy="172"/>
              </a:xfrm>
              <a:prstGeom prst="ellipse">
                <a:avLst/>
              </a:prstGeom>
              <a:gradFill rotWithShape="1">
                <a:gsLst>
                  <a:gs pos="0">
                    <a:schemeClr val="tx2">
                      <a:gamma/>
                      <a:shade val="46275"/>
                      <a:invGamma/>
                    </a:schemeClr>
                  </a:gs>
                  <a:gs pos="50000">
                    <a:schemeClr val="tx2">
                      <a:alpha val="50000"/>
                    </a:schemeClr>
                  </a:gs>
                  <a:gs pos="100000">
                    <a:schemeClr val="tx2">
                      <a:gamma/>
                      <a:shade val="46275"/>
                      <a:invGamma/>
                    </a:scheme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97" name="Group 22"/>
              <p:cNvGrpSpPr/>
              <p:nvPr/>
            </p:nvGrpSpPr>
            <p:grpSpPr>
              <a:xfrm rot="-1297425" flipH="1" flipV="1">
                <a:off x="1386" y="3581"/>
                <a:ext cx="149" cy="36"/>
                <a:chOff x="2526" y="1060"/>
                <a:chExt cx="896" cy="236"/>
              </a:xfrm>
            </p:grpSpPr>
            <p:grpSp>
              <p:nvGrpSpPr>
                <p:cNvPr id="99" name="Group 23"/>
                <p:cNvGrpSpPr/>
                <p:nvPr/>
              </p:nvGrpSpPr>
              <p:grpSpPr>
                <a:xfrm>
                  <a:off x="2526" y="1060"/>
                  <a:ext cx="742" cy="186"/>
                  <a:chOff x="1565" y="2568"/>
                  <a:chExt cx="1118" cy="279"/>
                </a:xfrm>
              </p:grpSpPr>
              <p:sp>
                <p:nvSpPr>
                  <p:cNvPr id="105" name="AutoShape 2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6" name="AutoShape 2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7" name="AutoShape 2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8" name="AutoShape 2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100" name="Group 28"/>
                <p:cNvGrpSpPr/>
                <p:nvPr/>
              </p:nvGrpSpPr>
              <p:grpSpPr>
                <a:xfrm rot="1353540">
                  <a:off x="2680" y="1110"/>
                  <a:ext cx="742" cy="186"/>
                  <a:chOff x="1565" y="2568"/>
                  <a:chExt cx="1118" cy="279"/>
                </a:xfrm>
              </p:grpSpPr>
              <p:sp>
                <p:nvSpPr>
                  <p:cNvPr id="101" name="AutoShape 2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 name="AutoShape 3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 name="AutoShape 3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 name="AutoShape 3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98" name="Picture 33"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grpSp>
        <p:nvGrpSpPr>
          <p:cNvPr id="171" name="组合 170"/>
          <p:cNvGrpSpPr/>
          <p:nvPr/>
        </p:nvGrpSpPr>
        <p:grpSpPr>
          <a:xfrm>
            <a:off x="5940152" y="2533997"/>
            <a:ext cx="883667" cy="534963"/>
            <a:chOff x="5940152" y="2533997"/>
            <a:chExt cx="883667" cy="534963"/>
          </a:xfrm>
        </p:grpSpPr>
        <p:sp>
          <p:nvSpPr>
            <p:cNvPr id="162" name="Line 3"/>
            <p:cNvSpPr>
              <a:spLocks noChangeShapeType="1"/>
            </p:cNvSpPr>
            <p:nvPr/>
          </p:nvSpPr>
          <p:spPr bwMode="auto">
            <a:xfrm flipV="1">
              <a:off x="5940152" y="2636912"/>
              <a:ext cx="720080" cy="432048"/>
            </a:xfrm>
            <a:prstGeom prst="line">
              <a:avLst/>
            </a:prstGeom>
            <a:noFill/>
            <a:ln w="38100">
              <a:solidFill>
                <a:srgbClr val="000000"/>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128" name="Group 19"/>
            <p:cNvGrpSpPr/>
            <p:nvPr/>
          </p:nvGrpSpPr>
          <p:grpSpPr>
            <a:xfrm>
              <a:off x="6620619" y="2533997"/>
              <a:ext cx="203200" cy="190500"/>
              <a:chOff x="1355" y="3452"/>
              <a:chExt cx="183" cy="172"/>
            </a:xfrm>
          </p:grpSpPr>
          <p:pic>
            <p:nvPicPr>
              <p:cNvPr id="129" name="Picture 20" descr="circuler_1"/>
              <p:cNvPicPr>
                <a:picLocks noChangeAspect="1" noChangeArrowheads="1"/>
              </p:cNvPicPr>
              <p:nvPr/>
            </p:nvPicPr>
            <p:blipFill>
              <a:blip r:embed="rId2"/>
              <a:stretch>
                <a:fillRect/>
              </a:stretch>
            </p:blipFill>
            <p:spPr bwMode="gray">
              <a:xfrm>
                <a:off x="1364" y="3452"/>
                <a:ext cx="174" cy="172"/>
              </a:xfrm>
              <a:prstGeom prst="rect">
                <a:avLst/>
              </a:prstGeom>
              <a:noFill/>
              <a:ln w="9525">
                <a:noFill/>
                <a:miter lim="800000"/>
              </a:ln>
            </p:spPr>
          </p:pic>
          <p:sp>
            <p:nvSpPr>
              <p:cNvPr id="130" name="Oval 21"/>
              <p:cNvSpPr>
                <a:spLocks noChangeArrowheads="1"/>
              </p:cNvSpPr>
              <p:nvPr/>
            </p:nvSpPr>
            <p:spPr bwMode="gray">
              <a:xfrm>
                <a:off x="1364" y="3452"/>
                <a:ext cx="173" cy="172"/>
              </a:xfrm>
              <a:prstGeom prst="ellipse">
                <a:avLst/>
              </a:prstGeom>
              <a:gradFill rotWithShape="1">
                <a:gsLst>
                  <a:gs pos="0">
                    <a:schemeClr val="tx2">
                      <a:gamma/>
                      <a:shade val="46275"/>
                      <a:invGamma/>
                    </a:schemeClr>
                  </a:gs>
                  <a:gs pos="50000">
                    <a:schemeClr val="tx2">
                      <a:alpha val="50000"/>
                    </a:schemeClr>
                  </a:gs>
                  <a:gs pos="100000">
                    <a:schemeClr val="tx2">
                      <a:gamma/>
                      <a:shade val="46275"/>
                      <a:invGamma/>
                    </a:schemeClr>
                  </a:gs>
                </a:gsLst>
                <a:lin ang="5400000" scaled="1"/>
              </a:gradFill>
              <a:ln w="9525" algn="ctr">
                <a:no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nvGrpSpPr>
              <p:cNvPr id="131" name="Group 22"/>
              <p:cNvGrpSpPr/>
              <p:nvPr/>
            </p:nvGrpSpPr>
            <p:grpSpPr>
              <a:xfrm rot="-1297425" flipH="1" flipV="1">
                <a:off x="1397" y="3582"/>
                <a:ext cx="148" cy="36"/>
                <a:chOff x="2522" y="1060"/>
                <a:chExt cx="900" cy="236"/>
              </a:xfrm>
            </p:grpSpPr>
            <p:grpSp>
              <p:nvGrpSpPr>
                <p:cNvPr id="133" name="Group 23"/>
                <p:cNvGrpSpPr/>
                <p:nvPr/>
              </p:nvGrpSpPr>
              <p:grpSpPr>
                <a:xfrm>
                  <a:off x="2522" y="1060"/>
                  <a:ext cx="742" cy="186"/>
                  <a:chOff x="1565" y="2568"/>
                  <a:chExt cx="1118" cy="279"/>
                </a:xfrm>
              </p:grpSpPr>
              <p:sp>
                <p:nvSpPr>
                  <p:cNvPr id="139" name="AutoShape 24"/>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0" name="AutoShape 25"/>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1" name="AutoShape 26"/>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2" name="AutoShape 27"/>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134" name="Group 28"/>
                <p:cNvGrpSpPr/>
                <p:nvPr/>
              </p:nvGrpSpPr>
              <p:grpSpPr>
                <a:xfrm rot="1353540">
                  <a:off x="2680" y="1110"/>
                  <a:ext cx="742" cy="186"/>
                  <a:chOff x="1565" y="2568"/>
                  <a:chExt cx="1118" cy="279"/>
                </a:xfrm>
              </p:grpSpPr>
              <p:sp>
                <p:nvSpPr>
                  <p:cNvPr id="135" name="AutoShape 29"/>
                  <p:cNvSpPr>
                    <a:spLocks noChangeArrowheads="1"/>
                  </p:cNvSpPr>
                  <p:nvPr/>
                </p:nvSpPr>
                <p:spPr bwMode="gray">
                  <a:xfrm rot="5263130">
                    <a:off x="1859"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36" name="AutoShape 30"/>
                  <p:cNvSpPr>
                    <a:spLocks noChangeArrowheads="1"/>
                  </p:cNvSpPr>
                  <p:nvPr/>
                </p:nvSpPr>
                <p:spPr bwMode="gray">
                  <a:xfrm rot="6078281">
                    <a:off x="1995" y="2274"/>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37" name="AutoShape 31"/>
                  <p:cNvSpPr>
                    <a:spLocks noChangeArrowheads="1"/>
                  </p:cNvSpPr>
                  <p:nvPr/>
                </p:nvSpPr>
                <p:spPr bwMode="gray">
                  <a:xfrm rot="6373927">
                    <a:off x="2071" y="229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38" name="AutoShape 32"/>
                  <p:cNvSpPr>
                    <a:spLocks noChangeArrowheads="1"/>
                  </p:cNvSpPr>
                  <p:nvPr/>
                </p:nvSpPr>
                <p:spPr bwMode="gray">
                  <a:xfrm rot="6906312">
                    <a:off x="2161" y="2326"/>
                    <a:ext cx="227" cy="816"/>
                  </a:xfrm>
                  <a:prstGeom prst="moon">
                    <a:avLst>
                      <a:gd name="adj" fmla="val 49773"/>
                    </a:avLst>
                  </a:prstGeom>
                  <a:solidFill>
                    <a:srgbClr val="FFFFFF">
                      <a:alpha val="3922"/>
                    </a:srgbClr>
                  </a:solidFill>
                  <a:ln w="9525">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pic>
            <p:nvPicPr>
              <p:cNvPr id="132" name="Picture 33" descr="light_shadow1"/>
              <p:cNvPicPr>
                <a:picLocks noChangeAspect="1" noChangeArrowheads="1"/>
              </p:cNvPicPr>
              <p:nvPr/>
            </p:nvPicPr>
            <p:blipFill>
              <a:blip r:embed="rId3"/>
              <a:srcRect t="23740"/>
              <a:stretch>
                <a:fillRect/>
              </a:stretch>
            </p:blipFill>
            <p:spPr bwMode="gray">
              <a:xfrm rot="-2569845">
                <a:off x="1355" y="3467"/>
                <a:ext cx="129" cy="84"/>
              </a:xfrm>
              <a:prstGeom prst="rect">
                <a:avLst/>
              </a:prstGeom>
              <a:noFill/>
              <a:ln w="9525">
                <a:noFill/>
                <a:miter lim="800000"/>
              </a:ln>
            </p:spPr>
          </p:pic>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47459"/>
                                        </p:tgtEl>
                                        <p:attrNameLst>
                                          <p:attrName>style.visibility</p:attrName>
                                        </p:attrNameLst>
                                      </p:cBhvr>
                                      <p:to>
                                        <p:strVal val="visible"/>
                                      </p:to>
                                    </p:set>
                                    <p:anim calcmode="lin" valueType="num">
                                      <p:cBhvr additive="base">
                                        <p:cTn id="7" dur="500" fill="hold"/>
                                        <p:tgtEl>
                                          <p:spTgt spid="147459"/>
                                        </p:tgtEl>
                                        <p:attrNameLst>
                                          <p:attrName>ppt_x</p:attrName>
                                        </p:attrNameLst>
                                      </p:cBhvr>
                                      <p:tavLst>
                                        <p:tav tm="0">
                                          <p:val>
                                            <p:strVal val="#ppt_x"/>
                                          </p:val>
                                        </p:tav>
                                        <p:tav tm="100000">
                                          <p:val>
                                            <p:strVal val="#ppt_x"/>
                                          </p:val>
                                        </p:tav>
                                      </p:tavLst>
                                    </p:anim>
                                    <p:anim calcmode="lin" valueType="num">
                                      <p:cBhvr additive="base">
                                        <p:cTn id="8" dur="500" fill="hold"/>
                                        <p:tgtEl>
                                          <p:spTgt spid="14745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150"/>
                                        </p:tgtEl>
                                        <p:attrNameLst>
                                          <p:attrName>style.visibility</p:attrName>
                                        </p:attrNameLst>
                                      </p:cBhvr>
                                      <p:to>
                                        <p:strVal val="visible"/>
                                      </p:to>
                                    </p:set>
                                    <p:anim calcmode="lin" valueType="num">
                                      <p:cBhvr additive="base">
                                        <p:cTn id="13" dur="500" fill="hold"/>
                                        <p:tgtEl>
                                          <p:spTgt spid="150"/>
                                        </p:tgtEl>
                                        <p:attrNameLst>
                                          <p:attrName>ppt_x</p:attrName>
                                        </p:attrNameLst>
                                      </p:cBhvr>
                                      <p:tavLst>
                                        <p:tav tm="0">
                                          <p:val>
                                            <p:strVal val="#ppt_x"/>
                                          </p:val>
                                        </p:tav>
                                        <p:tav tm="100000">
                                          <p:val>
                                            <p:strVal val="#ppt_x"/>
                                          </p:val>
                                        </p:tav>
                                      </p:tavLst>
                                    </p:anim>
                                    <p:anim calcmode="lin" valueType="num">
                                      <p:cBhvr additive="base">
                                        <p:cTn id="14" dur="500" fill="hold"/>
                                        <p:tgtEl>
                                          <p:spTgt spid="15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47472"/>
                                        </p:tgtEl>
                                        <p:attrNameLst>
                                          <p:attrName>style.visibility</p:attrName>
                                        </p:attrNameLst>
                                      </p:cBhvr>
                                      <p:to>
                                        <p:strVal val="visible"/>
                                      </p:to>
                                    </p:set>
                                    <p:anim calcmode="lin" valueType="num">
                                      <p:cBhvr additive="base">
                                        <p:cTn id="19" dur="500" fill="hold"/>
                                        <p:tgtEl>
                                          <p:spTgt spid="147472"/>
                                        </p:tgtEl>
                                        <p:attrNameLst>
                                          <p:attrName>ppt_x</p:attrName>
                                        </p:attrNameLst>
                                      </p:cBhvr>
                                      <p:tavLst>
                                        <p:tav tm="0">
                                          <p:val>
                                            <p:strVal val="#ppt_x"/>
                                          </p:val>
                                        </p:tav>
                                        <p:tav tm="100000">
                                          <p:val>
                                            <p:strVal val="#ppt_x"/>
                                          </p:val>
                                        </p:tav>
                                      </p:tavLst>
                                    </p:anim>
                                    <p:anim calcmode="lin" valueType="num">
                                      <p:cBhvr additive="base">
                                        <p:cTn id="20" dur="500" fill="hold"/>
                                        <p:tgtEl>
                                          <p:spTgt spid="147472"/>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12" presetClass="entr" presetSubtype="4" dur="500" fill="hold" nodeType="clickEffect">
                                  <p:stCondLst>
                                    <p:cond delay="0"/>
                                  </p:stCondLst>
                                  <p:childTnLst>
                                    <p:set>
                                      <p:cBhvr>
                                        <p:cTn id="24" dur="1" fill="hold">
                                          <p:stCondLst>
                                            <p:cond delay="0"/>
                                          </p:stCondLst>
                                        </p:cTn>
                                        <p:tgtEl>
                                          <p:spTgt spid="173"/>
                                        </p:tgtEl>
                                        <p:attrNameLst>
                                          <p:attrName>style.visibility</p:attrName>
                                        </p:attrNameLst>
                                      </p:cBhvr>
                                      <p:to>
                                        <p:strVal val="visible"/>
                                      </p:to>
                                    </p:set>
                                    <p:animEffect transition="in" filter="slide(fromBottom)">
                                      <p:cBhvr>
                                        <p:cTn id="25" dur="500"/>
                                        <p:tgtEl>
                                          <p:spTgt spid="173"/>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2" presetClass="entr" presetSubtype="4" dur="500" fill="hold" nodeType="clickEffect">
                                  <p:stCondLst>
                                    <p:cond delay="0"/>
                                  </p:stCondLst>
                                  <p:childTnLst>
                                    <p:set>
                                      <p:cBhvr>
                                        <p:cTn id="29" dur="1" fill="hold">
                                          <p:stCondLst>
                                            <p:cond delay="0"/>
                                          </p:stCondLst>
                                        </p:cTn>
                                        <p:tgtEl>
                                          <p:spTgt spid="151"/>
                                        </p:tgtEl>
                                        <p:attrNameLst>
                                          <p:attrName>style.visibility</p:attrName>
                                        </p:attrNameLst>
                                      </p:cBhvr>
                                      <p:to>
                                        <p:strVal val="visible"/>
                                      </p:to>
                                    </p:set>
                                    <p:anim calcmode="lin" valueType="num">
                                      <p:cBhvr additive="base">
                                        <p:cTn id="30" dur="500" fill="hold"/>
                                        <p:tgtEl>
                                          <p:spTgt spid="151"/>
                                        </p:tgtEl>
                                        <p:attrNameLst>
                                          <p:attrName>ppt_x</p:attrName>
                                        </p:attrNameLst>
                                      </p:cBhvr>
                                      <p:tavLst>
                                        <p:tav tm="0">
                                          <p:val>
                                            <p:strVal val="#ppt_x"/>
                                          </p:val>
                                        </p:tav>
                                        <p:tav tm="100000">
                                          <p:val>
                                            <p:strVal val="#ppt_x"/>
                                          </p:val>
                                        </p:tav>
                                      </p:tavLst>
                                    </p:anim>
                                    <p:anim calcmode="lin" valueType="num">
                                      <p:cBhvr additive="base">
                                        <p:cTn id="31" dur="500" fill="hold"/>
                                        <p:tgtEl>
                                          <p:spTgt spid="151"/>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2" presetClass="entr" presetSubtype="4" dur="500" fill="hold" grpId="0" nodeType="clickEffect">
                                  <p:stCondLst>
                                    <p:cond delay="0"/>
                                  </p:stCondLst>
                                  <p:childTnLst>
                                    <p:set>
                                      <p:cBhvr>
                                        <p:cTn id="35" dur="1" fill="hold">
                                          <p:stCondLst>
                                            <p:cond delay="0"/>
                                          </p:stCondLst>
                                        </p:cTn>
                                        <p:tgtEl>
                                          <p:spTgt spid="145"/>
                                        </p:tgtEl>
                                        <p:attrNameLst>
                                          <p:attrName>style.visibility</p:attrName>
                                        </p:attrNameLst>
                                      </p:cBhvr>
                                      <p:to>
                                        <p:strVal val="visible"/>
                                      </p:to>
                                    </p:set>
                                    <p:anim calcmode="lin" valueType="num">
                                      <p:cBhvr additive="base">
                                        <p:cTn id="36" dur="500" fill="hold"/>
                                        <p:tgtEl>
                                          <p:spTgt spid="145"/>
                                        </p:tgtEl>
                                        <p:attrNameLst>
                                          <p:attrName>ppt_x</p:attrName>
                                        </p:attrNameLst>
                                      </p:cBhvr>
                                      <p:tavLst>
                                        <p:tav tm="0">
                                          <p:val>
                                            <p:strVal val="#ppt_x"/>
                                          </p:val>
                                        </p:tav>
                                        <p:tav tm="100000">
                                          <p:val>
                                            <p:strVal val="#ppt_x"/>
                                          </p:val>
                                        </p:tav>
                                      </p:tavLst>
                                    </p:anim>
                                    <p:anim calcmode="lin" valueType="num">
                                      <p:cBhvr additive="base">
                                        <p:cTn id="37" dur="500" fill="hold"/>
                                        <p:tgtEl>
                                          <p:spTgt spid="145"/>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12" presetClass="entr" presetSubtype="4" dur="500" fill="hold" nodeType="clickEffect">
                                  <p:stCondLst>
                                    <p:cond delay="0"/>
                                  </p:stCondLst>
                                  <p:childTnLst>
                                    <p:set>
                                      <p:cBhvr>
                                        <p:cTn id="41" dur="1" fill="hold">
                                          <p:stCondLst>
                                            <p:cond delay="0"/>
                                          </p:stCondLst>
                                        </p:cTn>
                                        <p:tgtEl>
                                          <p:spTgt spid="167"/>
                                        </p:tgtEl>
                                        <p:attrNameLst>
                                          <p:attrName>style.visibility</p:attrName>
                                        </p:attrNameLst>
                                      </p:cBhvr>
                                      <p:to>
                                        <p:strVal val="visible"/>
                                      </p:to>
                                    </p:set>
                                    <p:animEffect transition="in" filter="slide(fromBottom)">
                                      <p:cBhvr>
                                        <p:cTn id="42" dur="500"/>
                                        <p:tgtEl>
                                          <p:spTgt spid="167"/>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152"/>
                                        </p:tgtEl>
                                        <p:attrNameLst>
                                          <p:attrName>style.visibility</p:attrName>
                                        </p:attrNameLst>
                                      </p:cBhvr>
                                      <p:to>
                                        <p:strVal val="visible"/>
                                      </p:to>
                                    </p:set>
                                    <p:anim calcmode="lin" valueType="num">
                                      <p:cBhvr additive="base">
                                        <p:cTn id="47" dur="500" fill="hold"/>
                                        <p:tgtEl>
                                          <p:spTgt spid="152"/>
                                        </p:tgtEl>
                                        <p:attrNameLst>
                                          <p:attrName>ppt_x</p:attrName>
                                        </p:attrNameLst>
                                      </p:cBhvr>
                                      <p:tavLst>
                                        <p:tav tm="0">
                                          <p:val>
                                            <p:strVal val="#ppt_x"/>
                                          </p:val>
                                        </p:tav>
                                        <p:tav tm="100000">
                                          <p:val>
                                            <p:strVal val="#ppt_x"/>
                                          </p:val>
                                        </p:tav>
                                      </p:tavLst>
                                    </p:anim>
                                    <p:anim calcmode="lin" valueType="num">
                                      <p:cBhvr additive="base">
                                        <p:cTn id="48" dur="500" fill="hold"/>
                                        <p:tgtEl>
                                          <p:spTgt spid="152"/>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2" presetClass="entr" presetSubtype="4" dur="500" fill="hold" grpId="0" nodeType="clickEffect">
                                  <p:stCondLst>
                                    <p:cond delay="0"/>
                                  </p:stCondLst>
                                  <p:childTnLst>
                                    <p:set>
                                      <p:cBhvr>
                                        <p:cTn id="52" dur="1" fill="hold">
                                          <p:stCondLst>
                                            <p:cond delay="0"/>
                                          </p:stCondLst>
                                        </p:cTn>
                                        <p:tgtEl>
                                          <p:spTgt spid="147473"/>
                                        </p:tgtEl>
                                        <p:attrNameLst>
                                          <p:attrName>style.visibility</p:attrName>
                                        </p:attrNameLst>
                                      </p:cBhvr>
                                      <p:to>
                                        <p:strVal val="visible"/>
                                      </p:to>
                                    </p:set>
                                    <p:anim calcmode="lin" valueType="num">
                                      <p:cBhvr additive="base">
                                        <p:cTn id="53" dur="500" fill="hold"/>
                                        <p:tgtEl>
                                          <p:spTgt spid="147473"/>
                                        </p:tgtEl>
                                        <p:attrNameLst>
                                          <p:attrName>ppt_x</p:attrName>
                                        </p:attrNameLst>
                                      </p:cBhvr>
                                      <p:tavLst>
                                        <p:tav tm="0">
                                          <p:val>
                                            <p:strVal val="#ppt_x"/>
                                          </p:val>
                                        </p:tav>
                                        <p:tav tm="100000">
                                          <p:val>
                                            <p:strVal val="#ppt_x"/>
                                          </p:val>
                                        </p:tav>
                                      </p:tavLst>
                                    </p:anim>
                                    <p:anim calcmode="lin" valueType="num">
                                      <p:cBhvr additive="base">
                                        <p:cTn id="54" dur="500" fill="hold"/>
                                        <p:tgtEl>
                                          <p:spTgt spid="147473"/>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12" presetClass="entr" presetSubtype="4" dur="500" fill="hold" nodeType="clickEffect">
                                  <p:stCondLst>
                                    <p:cond delay="0"/>
                                  </p:stCondLst>
                                  <p:childTnLst>
                                    <p:set>
                                      <p:cBhvr>
                                        <p:cTn id="58" dur="1" fill="hold">
                                          <p:stCondLst>
                                            <p:cond delay="0"/>
                                          </p:stCondLst>
                                        </p:cTn>
                                        <p:tgtEl>
                                          <p:spTgt spid="168"/>
                                        </p:tgtEl>
                                        <p:attrNameLst>
                                          <p:attrName>style.visibility</p:attrName>
                                        </p:attrNameLst>
                                      </p:cBhvr>
                                      <p:to>
                                        <p:strVal val="visible"/>
                                      </p:to>
                                    </p:set>
                                    <p:animEffect transition="in" filter="slide(fromBottom)">
                                      <p:cBhvr>
                                        <p:cTn id="59" dur="500"/>
                                        <p:tgtEl>
                                          <p:spTgt spid="168"/>
                                        </p:tgtEl>
                                      </p:cBhvr>
                                    </p:animEffect>
                                  </p:childTnLst>
                                </p:cTn>
                              </p:par>
                            </p:childTnLst>
                          </p:cTn>
                        </p:par>
                      </p:childTnLst>
                    </p:cTn>
                  </p:par>
                  <p:par>
                    <p:cTn id="60" fill="hold" nodeType="clickPar">
                      <p:stCondLst>
                        <p:cond delay="indefinite"/>
                      </p:stCondLst>
                      <p:childTnLst>
                        <p:par>
                          <p:cTn id="61" fill="hold">
                            <p:stCondLst>
                              <p:cond delay="0"/>
                            </p:stCondLst>
                            <p:childTnLst>
                              <p:par>
                                <p:cTn id="62" presetID="2" presetClass="entr" presetSubtype="4" dur="500" fill="hold" nodeType="clickEffect">
                                  <p:stCondLst>
                                    <p:cond delay="0"/>
                                  </p:stCondLst>
                                  <p:childTnLst>
                                    <p:set>
                                      <p:cBhvr>
                                        <p:cTn id="63" dur="1" fill="hold">
                                          <p:stCondLst>
                                            <p:cond delay="0"/>
                                          </p:stCondLst>
                                        </p:cTn>
                                        <p:tgtEl>
                                          <p:spTgt spid="153"/>
                                        </p:tgtEl>
                                        <p:attrNameLst>
                                          <p:attrName>style.visibility</p:attrName>
                                        </p:attrNameLst>
                                      </p:cBhvr>
                                      <p:to>
                                        <p:strVal val="visible"/>
                                      </p:to>
                                    </p:set>
                                    <p:anim calcmode="lin" valueType="num">
                                      <p:cBhvr additive="base">
                                        <p:cTn id="64" dur="500" fill="hold"/>
                                        <p:tgtEl>
                                          <p:spTgt spid="153"/>
                                        </p:tgtEl>
                                        <p:attrNameLst>
                                          <p:attrName>ppt_x</p:attrName>
                                        </p:attrNameLst>
                                      </p:cBhvr>
                                      <p:tavLst>
                                        <p:tav tm="0">
                                          <p:val>
                                            <p:strVal val="#ppt_x"/>
                                          </p:val>
                                        </p:tav>
                                        <p:tav tm="100000">
                                          <p:val>
                                            <p:strVal val="#ppt_x"/>
                                          </p:val>
                                        </p:tav>
                                      </p:tavLst>
                                    </p:anim>
                                    <p:anim calcmode="lin" valueType="num">
                                      <p:cBhvr additive="base">
                                        <p:cTn id="65" dur="500" fill="hold"/>
                                        <p:tgtEl>
                                          <p:spTgt spid="153"/>
                                        </p:tgtEl>
                                        <p:attrNameLst>
                                          <p:attrName>ppt_y</p:attrName>
                                        </p:attrNameLst>
                                      </p:cBhvr>
                                      <p:tavLst>
                                        <p:tav tm="0">
                                          <p:val>
                                            <p:strVal val="1+#ppt_h/2"/>
                                          </p:val>
                                        </p:tav>
                                        <p:tav tm="100000">
                                          <p:val>
                                            <p:strVal val="#ppt_y"/>
                                          </p:val>
                                        </p:tav>
                                      </p:tavLst>
                                    </p:anim>
                                  </p:childTnLst>
                                </p:cTn>
                              </p:par>
                            </p:childTnLst>
                          </p:cTn>
                        </p:par>
                      </p:childTnLst>
                    </p:cTn>
                  </p:par>
                  <p:par>
                    <p:cTn id="66" fill="hold" nodeType="clickPar">
                      <p:stCondLst>
                        <p:cond delay="indefinite"/>
                      </p:stCondLst>
                      <p:childTnLst>
                        <p:par>
                          <p:cTn id="67" fill="hold">
                            <p:stCondLst>
                              <p:cond delay="0"/>
                            </p:stCondLst>
                            <p:childTnLst>
                              <p:par>
                                <p:cTn id="68" presetID="2" presetClass="entr" presetSubtype="4" dur="500" fill="hold" grpId="0" nodeType="clickEffect">
                                  <p:stCondLst>
                                    <p:cond delay="0"/>
                                  </p:stCondLst>
                                  <p:childTnLst>
                                    <p:set>
                                      <p:cBhvr>
                                        <p:cTn id="69" dur="1" fill="hold">
                                          <p:stCondLst>
                                            <p:cond delay="0"/>
                                          </p:stCondLst>
                                        </p:cTn>
                                        <p:tgtEl>
                                          <p:spTgt spid="146"/>
                                        </p:tgtEl>
                                        <p:attrNameLst>
                                          <p:attrName>style.visibility</p:attrName>
                                        </p:attrNameLst>
                                      </p:cBhvr>
                                      <p:to>
                                        <p:strVal val="visible"/>
                                      </p:to>
                                    </p:set>
                                    <p:anim calcmode="lin" valueType="num">
                                      <p:cBhvr additive="base">
                                        <p:cTn id="70" dur="500" fill="hold"/>
                                        <p:tgtEl>
                                          <p:spTgt spid="146"/>
                                        </p:tgtEl>
                                        <p:attrNameLst>
                                          <p:attrName>ppt_x</p:attrName>
                                        </p:attrNameLst>
                                      </p:cBhvr>
                                      <p:tavLst>
                                        <p:tav tm="0">
                                          <p:val>
                                            <p:strVal val="#ppt_x"/>
                                          </p:val>
                                        </p:tav>
                                        <p:tav tm="100000">
                                          <p:val>
                                            <p:strVal val="#ppt_x"/>
                                          </p:val>
                                        </p:tav>
                                      </p:tavLst>
                                    </p:anim>
                                    <p:anim calcmode="lin" valueType="num">
                                      <p:cBhvr additive="base">
                                        <p:cTn id="71" dur="500" fill="hold"/>
                                        <p:tgtEl>
                                          <p:spTgt spid="146"/>
                                        </p:tgtEl>
                                        <p:attrNameLst>
                                          <p:attrName>ppt_y</p:attrName>
                                        </p:attrNameLst>
                                      </p:cBhvr>
                                      <p:tavLst>
                                        <p:tav tm="0">
                                          <p:val>
                                            <p:strVal val="1+#ppt_h/2"/>
                                          </p:val>
                                        </p:tav>
                                        <p:tav tm="100000">
                                          <p:val>
                                            <p:strVal val="#ppt_y"/>
                                          </p:val>
                                        </p:tav>
                                      </p:tavLst>
                                    </p:anim>
                                  </p:childTnLst>
                                </p:cTn>
                              </p:par>
                            </p:childTnLst>
                          </p:cTn>
                        </p:par>
                      </p:childTnLst>
                    </p:cTn>
                  </p:par>
                  <p:par>
                    <p:cTn id="72" fill="hold" nodeType="clickPar">
                      <p:stCondLst>
                        <p:cond delay="indefinite"/>
                      </p:stCondLst>
                      <p:childTnLst>
                        <p:par>
                          <p:cTn id="73" fill="hold">
                            <p:stCondLst>
                              <p:cond delay="0"/>
                            </p:stCondLst>
                            <p:childTnLst>
                              <p:par>
                                <p:cTn id="74" presetID="12" presetClass="entr" presetSubtype="4" dur="500" fill="hold" nodeType="clickEffect">
                                  <p:stCondLst>
                                    <p:cond delay="0"/>
                                  </p:stCondLst>
                                  <p:childTnLst>
                                    <p:set>
                                      <p:cBhvr>
                                        <p:cTn id="75" dur="1" fill="hold">
                                          <p:stCondLst>
                                            <p:cond delay="0"/>
                                          </p:stCondLst>
                                        </p:cTn>
                                        <p:tgtEl>
                                          <p:spTgt spid="169"/>
                                        </p:tgtEl>
                                        <p:attrNameLst>
                                          <p:attrName>style.visibility</p:attrName>
                                        </p:attrNameLst>
                                      </p:cBhvr>
                                      <p:to>
                                        <p:strVal val="visible"/>
                                      </p:to>
                                    </p:set>
                                    <p:animEffect transition="in" filter="slide(fromBottom)">
                                      <p:cBhvr>
                                        <p:cTn id="76" dur="500"/>
                                        <p:tgtEl>
                                          <p:spTgt spid="169"/>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2" presetClass="entr" presetSubtype="4" dur="500" fill="hold" nodeType="clickEffect">
                                  <p:stCondLst>
                                    <p:cond delay="0"/>
                                  </p:stCondLst>
                                  <p:childTnLst>
                                    <p:set>
                                      <p:cBhvr>
                                        <p:cTn id="80" dur="1" fill="hold">
                                          <p:stCondLst>
                                            <p:cond delay="0"/>
                                          </p:stCondLst>
                                        </p:cTn>
                                        <p:tgtEl>
                                          <p:spTgt spid="154"/>
                                        </p:tgtEl>
                                        <p:attrNameLst>
                                          <p:attrName>style.visibility</p:attrName>
                                        </p:attrNameLst>
                                      </p:cBhvr>
                                      <p:to>
                                        <p:strVal val="visible"/>
                                      </p:to>
                                    </p:set>
                                    <p:anim calcmode="lin" valueType="num">
                                      <p:cBhvr additive="base">
                                        <p:cTn id="81" dur="500" fill="hold"/>
                                        <p:tgtEl>
                                          <p:spTgt spid="154"/>
                                        </p:tgtEl>
                                        <p:attrNameLst>
                                          <p:attrName>ppt_x</p:attrName>
                                        </p:attrNameLst>
                                      </p:cBhvr>
                                      <p:tavLst>
                                        <p:tav tm="0">
                                          <p:val>
                                            <p:strVal val="#ppt_x"/>
                                          </p:val>
                                        </p:tav>
                                        <p:tav tm="100000">
                                          <p:val>
                                            <p:strVal val="#ppt_x"/>
                                          </p:val>
                                        </p:tav>
                                      </p:tavLst>
                                    </p:anim>
                                    <p:anim calcmode="lin" valueType="num">
                                      <p:cBhvr additive="base">
                                        <p:cTn id="82" dur="500" fill="hold"/>
                                        <p:tgtEl>
                                          <p:spTgt spid="154"/>
                                        </p:tgtEl>
                                        <p:attrNameLst>
                                          <p:attrName>ppt_y</p:attrName>
                                        </p:attrNameLst>
                                      </p:cBhvr>
                                      <p:tavLst>
                                        <p:tav tm="0">
                                          <p:val>
                                            <p:strVal val="1+#ppt_h/2"/>
                                          </p:val>
                                        </p:tav>
                                        <p:tav tm="100000">
                                          <p:val>
                                            <p:strVal val="#ppt_y"/>
                                          </p:val>
                                        </p:tav>
                                      </p:tavLst>
                                    </p:anim>
                                  </p:childTnLst>
                                </p:cTn>
                              </p:par>
                            </p:childTnLst>
                          </p:cTn>
                        </p:par>
                      </p:childTnLst>
                    </p:cTn>
                  </p:par>
                  <p:par>
                    <p:cTn id="83" fill="hold" nodeType="clickPar">
                      <p:stCondLst>
                        <p:cond delay="indefinite"/>
                      </p:stCondLst>
                      <p:childTnLst>
                        <p:par>
                          <p:cTn id="84" fill="hold">
                            <p:stCondLst>
                              <p:cond delay="0"/>
                            </p:stCondLst>
                            <p:childTnLst>
                              <p:par>
                                <p:cTn id="85" presetID="2" presetClass="entr" presetSubtype="4" dur="500" fill="hold" grpId="0" nodeType="clickEffect">
                                  <p:stCondLst>
                                    <p:cond delay="0"/>
                                  </p:stCondLst>
                                  <p:childTnLst>
                                    <p:set>
                                      <p:cBhvr>
                                        <p:cTn id="86" dur="1" fill="hold">
                                          <p:stCondLst>
                                            <p:cond delay="0"/>
                                          </p:stCondLst>
                                        </p:cTn>
                                        <p:tgtEl>
                                          <p:spTgt spid="147474"/>
                                        </p:tgtEl>
                                        <p:attrNameLst>
                                          <p:attrName>style.visibility</p:attrName>
                                        </p:attrNameLst>
                                      </p:cBhvr>
                                      <p:to>
                                        <p:strVal val="visible"/>
                                      </p:to>
                                    </p:set>
                                    <p:anim calcmode="lin" valueType="num">
                                      <p:cBhvr additive="base">
                                        <p:cTn id="87" dur="500" fill="hold"/>
                                        <p:tgtEl>
                                          <p:spTgt spid="147474"/>
                                        </p:tgtEl>
                                        <p:attrNameLst>
                                          <p:attrName>ppt_x</p:attrName>
                                        </p:attrNameLst>
                                      </p:cBhvr>
                                      <p:tavLst>
                                        <p:tav tm="0">
                                          <p:val>
                                            <p:strVal val="#ppt_x"/>
                                          </p:val>
                                        </p:tav>
                                        <p:tav tm="100000">
                                          <p:val>
                                            <p:strVal val="#ppt_x"/>
                                          </p:val>
                                        </p:tav>
                                      </p:tavLst>
                                    </p:anim>
                                    <p:anim calcmode="lin" valueType="num">
                                      <p:cBhvr additive="base">
                                        <p:cTn id="88" dur="500" fill="hold"/>
                                        <p:tgtEl>
                                          <p:spTgt spid="147474"/>
                                        </p:tgtEl>
                                        <p:attrNameLst>
                                          <p:attrName>ppt_y</p:attrName>
                                        </p:attrNameLst>
                                      </p:cBhvr>
                                      <p:tavLst>
                                        <p:tav tm="0">
                                          <p:val>
                                            <p:strVal val="1+#ppt_h/2"/>
                                          </p:val>
                                        </p:tav>
                                        <p:tav tm="100000">
                                          <p:val>
                                            <p:strVal val="#ppt_y"/>
                                          </p:val>
                                        </p:tav>
                                      </p:tavLst>
                                    </p:anim>
                                  </p:childTnLst>
                                </p:cTn>
                              </p:par>
                            </p:childTnLst>
                          </p:cTn>
                        </p:par>
                      </p:childTnLst>
                    </p:cTn>
                  </p:par>
                  <p:par>
                    <p:cTn id="89" fill="hold" nodeType="clickPar">
                      <p:stCondLst>
                        <p:cond delay="indefinite"/>
                      </p:stCondLst>
                      <p:childTnLst>
                        <p:par>
                          <p:cTn id="90" fill="hold">
                            <p:stCondLst>
                              <p:cond delay="0"/>
                            </p:stCondLst>
                            <p:childTnLst>
                              <p:par>
                                <p:cTn id="91" presetID="12" presetClass="entr" presetSubtype="4" dur="500" fill="hold" nodeType="clickEffect">
                                  <p:stCondLst>
                                    <p:cond delay="0"/>
                                  </p:stCondLst>
                                  <p:childTnLst>
                                    <p:set>
                                      <p:cBhvr>
                                        <p:cTn id="92" dur="1" fill="hold">
                                          <p:stCondLst>
                                            <p:cond delay="0"/>
                                          </p:stCondLst>
                                        </p:cTn>
                                        <p:tgtEl>
                                          <p:spTgt spid="170"/>
                                        </p:tgtEl>
                                        <p:attrNameLst>
                                          <p:attrName>style.visibility</p:attrName>
                                        </p:attrNameLst>
                                      </p:cBhvr>
                                      <p:to>
                                        <p:strVal val="visible"/>
                                      </p:to>
                                    </p:set>
                                    <p:animEffect transition="in" filter="slide(fromBottom)">
                                      <p:cBhvr>
                                        <p:cTn id="93" dur="500"/>
                                        <p:tgtEl>
                                          <p:spTgt spid="170"/>
                                        </p:tgtEl>
                                      </p:cBhvr>
                                    </p:animEffect>
                                  </p:childTnLst>
                                </p:cTn>
                              </p:par>
                            </p:childTnLst>
                          </p:cTn>
                        </p:par>
                      </p:childTnLst>
                    </p:cTn>
                  </p:par>
                  <p:par>
                    <p:cTn id="94" fill="hold" nodeType="clickPar">
                      <p:stCondLst>
                        <p:cond delay="indefinite"/>
                      </p:stCondLst>
                      <p:childTnLst>
                        <p:par>
                          <p:cTn id="95" fill="hold">
                            <p:stCondLst>
                              <p:cond delay="0"/>
                            </p:stCondLst>
                            <p:childTnLst>
                              <p:par>
                                <p:cTn id="96" presetID="2" presetClass="entr" presetSubtype="4" dur="500" fill="hold" nodeType="clickEffect">
                                  <p:stCondLst>
                                    <p:cond delay="0"/>
                                  </p:stCondLst>
                                  <p:childTnLst>
                                    <p:set>
                                      <p:cBhvr>
                                        <p:cTn id="97" dur="1" fill="hold">
                                          <p:stCondLst>
                                            <p:cond delay="0"/>
                                          </p:stCondLst>
                                        </p:cTn>
                                        <p:tgtEl>
                                          <p:spTgt spid="155"/>
                                        </p:tgtEl>
                                        <p:attrNameLst>
                                          <p:attrName>style.visibility</p:attrName>
                                        </p:attrNameLst>
                                      </p:cBhvr>
                                      <p:to>
                                        <p:strVal val="visible"/>
                                      </p:to>
                                    </p:set>
                                    <p:anim calcmode="lin" valueType="num">
                                      <p:cBhvr additive="base">
                                        <p:cTn id="98" dur="500" fill="hold"/>
                                        <p:tgtEl>
                                          <p:spTgt spid="155"/>
                                        </p:tgtEl>
                                        <p:attrNameLst>
                                          <p:attrName>ppt_x</p:attrName>
                                        </p:attrNameLst>
                                      </p:cBhvr>
                                      <p:tavLst>
                                        <p:tav tm="0">
                                          <p:val>
                                            <p:strVal val="#ppt_x"/>
                                          </p:val>
                                        </p:tav>
                                        <p:tav tm="100000">
                                          <p:val>
                                            <p:strVal val="#ppt_x"/>
                                          </p:val>
                                        </p:tav>
                                      </p:tavLst>
                                    </p:anim>
                                    <p:anim calcmode="lin" valueType="num">
                                      <p:cBhvr additive="base">
                                        <p:cTn id="99" dur="500" fill="hold"/>
                                        <p:tgtEl>
                                          <p:spTgt spid="155"/>
                                        </p:tgtEl>
                                        <p:attrNameLst>
                                          <p:attrName>ppt_y</p:attrName>
                                        </p:attrNameLst>
                                      </p:cBhvr>
                                      <p:tavLst>
                                        <p:tav tm="0">
                                          <p:val>
                                            <p:strVal val="1+#ppt_h/2"/>
                                          </p:val>
                                        </p:tav>
                                        <p:tav tm="100000">
                                          <p:val>
                                            <p:strVal val="#ppt_y"/>
                                          </p:val>
                                        </p:tav>
                                      </p:tavLst>
                                    </p:anim>
                                  </p:childTnLst>
                                </p:cTn>
                              </p:par>
                            </p:childTnLst>
                          </p:cTn>
                        </p:par>
                      </p:childTnLst>
                    </p:cTn>
                  </p:par>
                  <p:par>
                    <p:cTn id="100" fill="hold" nodeType="clickPar">
                      <p:stCondLst>
                        <p:cond delay="indefinite"/>
                      </p:stCondLst>
                      <p:childTnLst>
                        <p:par>
                          <p:cTn id="101" fill="hold">
                            <p:stCondLst>
                              <p:cond delay="0"/>
                            </p:stCondLst>
                            <p:childTnLst>
                              <p:par>
                                <p:cTn id="102" presetID="2" presetClass="entr" presetSubtype="4" dur="500" fill="hold" grpId="0" nodeType="clickEffect">
                                  <p:stCondLst>
                                    <p:cond delay="0"/>
                                  </p:stCondLst>
                                  <p:childTnLst>
                                    <p:set>
                                      <p:cBhvr>
                                        <p:cTn id="103" dur="1" fill="hold">
                                          <p:stCondLst>
                                            <p:cond delay="0"/>
                                          </p:stCondLst>
                                        </p:cTn>
                                        <p:tgtEl>
                                          <p:spTgt spid="147"/>
                                        </p:tgtEl>
                                        <p:attrNameLst>
                                          <p:attrName>style.visibility</p:attrName>
                                        </p:attrNameLst>
                                      </p:cBhvr>
                                      <p:to>
                                        <p:strVal val="visible"/>
                                      </p:to>
                                    </p:set>
                                    <p:anim calcmode="lin" valueType="num">
                                      <p:cBhvr additive="base">
                                        <p:cTn id="104" dur="500" fill="hold"/>
                                        <p:tgtEl>
                                          <p:spTgt spid="147"/>
                                        </p:tgtEl>
                                        <p:attrNameLst>
                                          <p:attrName>ppt_x</p:attrName>
                                        </p:attrNameLst>
                                      </p:cBhvr>
                                      <p:tavLst>
                                        <p:tav tm="0">
                                          <p:val>
                                            <p:strVal val="#ppt_x"/>
                                          </p:val>
                                        </p:tav>
                                        <p:tav tm="100000">
                                          <p:val>
                                            <p:strVal val="#ppt_x"/>
                                          </p:val>
                                        </p:tav>
                                      </p:tavLst>
                                    </p:anim>
                                    <p:anim calcmode="lin" valueType="num">
                                      <p:cBhvr additive="base">
                                        <p:cTn id="105" dur="500" fill="hold"/>
                                        <p:tgtEl>
                                          <p:spTgt spid="147"/>
                                        </p:tgtEl>
                                        <p:attrNameLst>
                                          <p:attrName>ppt_y</p:attrName>
                                        </p:attrNameLst>
                                      </p:cBhvr>
                                      <p:tavLst>
                                        <p:tav tm="0">
                                          <p:val>
                                            <p:strVal val="1+#ppt_h/2"/>
                                          </p:val>
                                        </p:tav>
                                        <p:tav tm="100000">
                                          <p:val>
                                            <p:strVal val="#ppt_y"/>
                                          </p:val>
                                        </p:tav>
                                      </p:tavLst>
                                    </p:anim>
                                  </p:childTnLst>
                                </p:cTn>
                              </p:par>
                            </p:childTnLst>
                          </p:cTn>
                        </p:par>
                      </p:childTnLst>
                    </p:cTn>
                  </p:par>
                  <p:par>
                    <p:cTn id="106" fill="hold" nodeType="clickPar">
                      <p:stCondLst>
                        <p:cond delay="indefinite"/>
                      </p:stCondLst>
                      <p:childTnLst>
                        <p:par>
                          <p:cTn id="107" fill="hold">
                            <p:stCondLst>
                              <p:cond delay="0"/>
                            </p:stCondLst>
                            <p:childTnLst>
                              <p:par>
                                <p:cTn id="108" presetID="12" presetClass="entr" presetSubtype="4" dur="500" fill="hold" nodeType="clickEffect">
                                  <p:stCondLst>
                                    <p:cond delay="0"/>
                                  </p:stCondLst>
                                  <p:childTnLst>
                                    <p:set>
                                      <p:cBhvr>
                                        <p:cTn id="109" dur="1" fill="hold">
                                          <p:stCondLst>
                                            <p:cond delay="0"/>
                                          </p:stCondLst>
                                        </p:cTn>
                                        <p:tgtEl>
                                          <p:spTgt spid="171"/>
                                        </p:tgtEl>
                                        <p:attrNameLst>
                                          <p:attrName>style.visibility</p:attrName>
                                        </p:attrNameLst>
                                      </p:cBhvr>
                                      <p:to>
                                        <p:strVal val="visible"/>
                                      </p:to>
                                    </p:set>
                                    <p:animEffect transition="in" filter="slide(fromBottom)">
                                      <p:cBhvr>
                                        <p:cTn id="110" dur="500"/>
                                        <p:tgtEl>
                                          <p:spTgt spid="171"/>
                                        </p:tgtEl>
                                      </p:cBhvr>
                                    </p:animEffect>
                                  </p:childTnLst>
                                </p:cTn>
                              </p:par>
                            </p:childTnLst>
                          </p:cTn>
                        </p:par>
                      </p:childTnLst>
                    </p:cTn>
                  </p:par>
                  <p:par>
                    <p:cTn id="111" fill="hold" nodeType="clickPar">
                      <p:stCondLst>
                        <p:cond delay="indefinite"/>
                      </p:stCondLst>
                      <p:childTnLst>
                        <p:par>
                          <p:cTn id="112" fill="hold">
                            <p:stCondLst>
                              <p:cond delay="0"/>
                            </p:stCondLst>
                            <p:childTnLst>
                              <p:par>
                                <p:cTn id="113" presetID="2" presetClass="entr" presetSubtype="4" dur="500" fill="hold" nodeType="clickEffect">
                                  <p:stCondLst>
                                    <p:cond delay="0"/>
                                  </p:stCondLst>
                                  <p:childTnLst>
                                    <p:set>
                                      <p:cBhvr>
                                        <p:cTn id="114" dur="1" fill="hold">
                                          <p:stCondLst>
                                            <p:cond delay="0"/>
                                          </p:stCondLst>
                                        </p:cTn>
                                        <p:tgtEl>
                                          <p:spTgt spid="158"/>
                                        </p:tgtEl>
                                        <p:attrNameLst>
                                          <p:attrName>style.visibility</p:attrName>
                                        </p:attrNameLst>
                                      </p:cBhvr>
                                      <p:to>
                                        <p:strVal val="visible"/>
                                      </p:to>
                                    </p:set>
                                    <p:anim calcmode="lin" valueType="num">
                                      <p:cBhvr additive="base">
                                        <p:cTn id="115" dur="500" fill="hold"/>
                                        <p:tgtEl>
                                          <p:spTgt spid="158"/>
                                        </p:tgtEl>
                                        <p:attrNameLst>
                                          <p:attrName>ppt_x</p:attrName>
                                        </p:attrNameLst>
                                      </p:cBhvr>
                                      <p:tavLst>
                                        <p:tav tm="0">
                                          <p:val>
                                            <p:strVal val="#ppt_x"/>
                                          </p:val>
                                        </p:tav>
                                        <p:tav tm="100000">
                                          <p:val>
                                            <p:strVal val="#ppt_x"/>
                                          </p:val>
                                        </p:tav>
                                      </p:tavLst>
                                    </p:anim>
                                    <p:anim calcmode="lin" valueType="num">
                                      <p:cBhvr additive="base">
                                        <p:cTn id="116" dur="500" fill="hold"/>
                                        <p:tgtEl>
                                          <p:spTgt spid="158"/>
                                        </p:tgtEl>
                                        <p:attrNameLst>
                                          <p:attrName>ppt_y</p:attrName>
                                        </p:attrNameLst>
                                      </p:cBhvr>
                                      <p:tavLst>
                                        <p:tav tm="0">
                                          <p:val>
                                            <p:strVal val="1+#ppt_h/2"/>
                                          </p:val>
                                        </p:tav>
                                        <p:tav tm="100000">
                                          <p:val>
                                            <p:strVal val="#ppt_y"/>
                                          </p:val>
                                        </p:tav>
                                      </p:tavLst>
                                    </p:anim>
                                  </p:childTnLst>
                                </p:cTn>
                              </p:par>
                            </p:childTnLst>
                          </p:cTn>
                        </p:par>
                      </p:childTnLst>
                    </p:cTn>
                  </p:par>
                  <p:par>
                    <p:cTn id="117" fill="hold" nodeType="clickPar">
                      <p:stCondLst>
                        <p:cond delay="indefinite"/>
                      </p:stCondLst>
                      <p:childTnLst>
                        <p:par>
                          <p:cTn id="118" fill="hold">
                            <p:stCondLst>
                              <p:cond delay="0"/>
                            </p:stCondLst>
                            <p:childTnLst>
                              <p:par>
                                <p:cTn id="119" presetID="2" presetClass="entr" presetSubtype="4" dur="500" fill="hold" grpId="0" nodeType="clickEffect">
                                  <p:stCondLst>
                                    <p:cond delay="0"/>
                                  </p:stCondLst>
                                  <p:childTnLst>
                                    <p:set>
                                      <p:cBhvr>
                                        <p:cTn id="120" dur="1" fill="hold">
                                          <p:stCondLst>
                                            <p:cond delay="0"/>
                                          </p:stCondLst>
                                        </p:cTn>
                                        <p:tgtEl>
                                          <p:spTgt spid="148"/>
                                        </p:tgtEl>
                                        <p:attrNameLst>
                                          <p:attrName>style.visibility</p:attrName>
                                        </p:attrNameLst>
                                      </p:cBhvr>
                                      <p:to>
                                        <p:strVal val="visible"/>
                                      </p:to>
                                    </p:set>
                                    <p:anim calcmode="lin" valueType="num">
                                      <p:cBhvr additive="base">
                                        <p:cTn id="121" dur="500" fill="hold"/>
                                        <p:tgtEl>
                                          <p:spTgt spid="148"/>
                                        </p:tgtEl>
                                        <p:attrNameLst>
                                          <p:attrName>ppt_x</p:attrName>
                                        </p:attrNameLst>
                                      </p:cBhvr>
                                      <p:tavLst>
                                        <p:tav tm="0">
                                          <p:val>
                                            <p:strVal val="#ppt_x"/>
                                          </p:val>
                                        </p:tav>
                                        <p:tav tm="100000">
                                          <p:val>
                                            <p:strVal val="#ppt_x"/>
                                          </p:val>
                                        </p:tav>
                                      </p:tavLst>
                                    </p:anim>
                                    <p:anim calcmode="lin" valueType="num">
                                      <p:cBhvr additive="base">
                                        <p:cTn id="122" dur="500" fill="hold"/>
                                        <p:tgtEl>
                                          <p:spTgt spid="148"/>
                                        </p:tgtEl>
                                        <p:attrNameLst>
                                          <p:attrName>ppt_y</p:attrName>
                                        </p:attrNameLst>
                                      </p:cBhvr>
                                      <p:tavLst>
                                        <p:tav tm="0">
                                          <p:val>
                                            <p:strVal val="1+#ppt_h/2"/>
                                          </p:val>
                                        </p:tav>
                                        <p:tav tm="100000">
                                          <p:val>
                                            <p:strVal val="#ppt_y"/>
                                          </p:val>
                                        </p:tav>
                                      </p:tavLst>
                                    </p:anim>
                                  </p:childTnLst>
                                </p:cTn>
                              </p:par>
                            </p:childTnLst>
                          </p:cTn>
                        </p:par>
                      </p:childTnLst>
                    </p:cTn>
                  </p:par>
                  <p:par>
                    <p:cTn id="123" fill="hold" nodeType="clickPar">
                      <p:stCondLst>
                        <p:cond delay="indefinite"/>
                      </p:stCondLst>
                      <p:childTnLst>
                        <p:par>
                          <p:cTn id="124" fill="hold">
                            <p:stCondLst>
                              <p:cond delay="0"/>
                            </p:stCondLst>
                            <p:childTnLst>
                              <p:par>
                                <p:cTn id="125" presetID="12" presetClass="entr" presetSubtype="4" dur="500" fill="hold" nodeType="clickEffect">
                                  <p:stCondLst>
                                    <p:cond delay="0"/>
                                  </p:stCondLst>
                                  <p:childTnLst>
                                    <p:set>
                                      <p:cBhvr>
                                        <p:cTn id="126" dur="1" fill="hold">
                                          <p:stCondLst>
                                            <p:cond delay="0"/>
                                          </p:stCondLst>
                                        </p:cTn>
                                        <p:tgtEl>
                                          <p:spTgt spid="172"/>
                                        </p:tgtEl>
                                        <p:attrNameLst>
                                          <p:attrName>style.visibility</p:attrName>
                                        </p:attrNameLst>
                                      </p:cBhvr>
                                      <p:to>
                                        <p:strVal val="visible"/>
                                      </p:to>
                                    </p:set>
                                    <p:animEffect transition="in" filter="slide(fromBottom)">
                                      <p:cBhvr>
                                        <p:cTn id="127" dur="500"/>
                                        <p:tgtEl>
                                          <p:spTgt spid="172"/>
                                        </p:tgtEl>
                                      </p:cBhvr>
                                    </p:animEffect>
                                  </p:childTnLst>
                                </p:cTn>
                              </p:par>
                            </p:childTnLst>
                          </p:cTn>
                        </p:par>
                      </p:childTnLst>
                    </p:cTn>
                  </p:par>
                  <p:par>
                    <p:cTn id="128" fill="hold" nodeType="clickPar">
                      <p:stCondLst>
                        <p:cond delay="indefinite"/>
                      </p:stCondLst>
                      <p:childTnLst>
                        <p:par>
                          <p:cTn id="129" fill="hold">
                            <p:stCondLst>
                              <p:cond delay="0"/>
                            </p:stCondLst>
                            <p:childTnLst>
                              <p:par>
                                <p:cTn id="130" presetID="2" presetClass="entr" presetSubtype="4" dur="500" fill="hold" nodeType="clickEffect">
                                  <p:stCondLst>
                                    <p:cond delay="0"/>
                                  </p:stCondLst>
                                  <p:childTnLst>
                                    <p:set>
                                      <p:cBhvr>
                                        <p:cTn id="131" dur="1" fill="hold">
                                          <p:stCondLst>
                                            <p:cond delay="0"/>
                                          </p:stCondLst>
                                        </p:cTn>
                                        <p:tgtEl>
                                          <p:spTgt spid="147471"/>
                                        </p:tgtEl>
                                        <p:attrNameLst>
                                          <p:attrName>style.visibility</p:attrName>
                                        </p:attrNameLst>
                                      </p:cBhvr>
                                      <p:to>
                                        <p:strVal val="visible"/>
                                      </p:to>
                                    </p:set>
                                    <p:anim calcmode="lin" valueType="num">
                                      <p:cBhvr additive="base">
                                        <p:cTn id="132" dur="500" fill="hold"/>
                                        <p:tgtEl>
                                          <p:spTgt spid="147471"/>
                                        </p:tgtEl>
                                        <p:attrNameLst>
                                          <p:attrName>ppt_x</p:attrName>
                                        </p:attrNameLst>
                                      </p:cBhvr>
                                      <p:tavLst>
                                        <p:tav tm="0">
                                          <p:val>
                                            <p:strVal val="#ppt_x"/>
                                          </p:val>
                                        </p:tav>
                                        <p:tav tm="100000">
                                          <p:val>
                                            <p:strVal val="#ppt_x"/>
                                          </p:val>
                                        </p:tav>
                                      </p:tavLst>
                                    </p:anim>
                                    <p:anim calcmode="lin" valueType="num">
                                      <p:cBhvr additive="base">
                                        <p:cTn id="133" dur="500" fill="hold"/>
                                        <p:tgtEl>
                                          <p:spTgt spid="14747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59" grpId="0"/>
      <p:bldP spid="147472" grpId="0"/>
      <p:bldP spid="147473" grpId="0"/>
      <p:bldP spid="147474" grpId="0"/>
      <p:bldP spid="145" grpId="0"/>
      <p:bldP spid="146" grpId="0"/>
      <p:bldP spid="147" grpId="0"/>
      <p:bldP spid="14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2" name="组合 31"/>
          <p:cNvGrpSpPr/>
          <p:nvPr/>
        </p:nvGrpSpPr>
        <p:grpSpPr>
          <a:xfrm>
            <a:off x="611560" y="3763963"/>
            <a:ext cx="2448272" cy="2182812"/>
            <a:chOff x="611560" y="3763963"/>
            <a:chExt cx="2448272" cy="2182812"/>
          </a:xfrm>
        </p:grpSpPr>
        <p:grpSp>
          <p:nvGrpSpPr>
            <p:cNvPr id="31" name="组合 30"/>
            <p:cNvGrpSpPr/>
            <p:nvPr/>
          </p:nvGrpSpPr>
          <p:grpSpPr>
            <a:xfrm>
              <a:off x="611560" y="3763963"/>
              <a:ext cx="2279278" cy="2182812"/>
              <a:chOff x="611560" y="3763963"/>
              <a:chExt cx="2279278" cy="2182812"/>
            </a:xfrm>
          </p:grpSpPr>
          <p:sp>
            <p:nvSpPr>
              <p:cNvPr id="139267" name="AutoShape 3"/>
              <p:cNvSpPr>
                <a:spLocks noChangeArrowheads="1"/>
              </p:cNvSpPr>
              <p:nvPr/>
            </p:nvSpPr>
            <p:spPr bwMode="gray">
              <a:xfrm rot="5400000">
                <a:off x="660586" y="3716524"/>
                <a:ext cx="2181225" cy="2279278"/>
              </a:xfrm>
              <a:prstGeom prst="roundRect">
                <a:avLst>
                  <a:gd name="adj" fmla="val 19894"/>
                </a:avLst>
              </a:prstGeom>
              <a:gradFill rotWithShape="1">
                <a:gsLst>
                  <a:gs pos="0">
                    <a:schemeClr val="bg1">
                      <a:gamma/>
                      <a:shade val="78824"/>
                      <a:invGamma/>
                      <a:alpha val="98000"/>
                    </a:schemeClr>
                  </a:gs>
                  <a:gs pos="50000">
                    <a:schemeClr val="bg1"/>
                  </a:gs>
                  <a:gs pos="100000">
                    <a:schemeClr val="bg1">
                      <a:gamma/>
                      <a:shade val="78824"/>
                      <a:invGamma/>
                      <a:alpha val="98000"/>
                    </a:schemeClr>
                  </a:gs>
                </a:gsLst>
                <a:lin ang="5400000" scaled="1"/>
              </a:gradFill>
              <a:ln w="38100" algn="ctr">
                <a:solidFill>
                  <a:srgbClr val="DDDDDD"/>
                </a:solid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48133" name="Freeform 4"/>
              <p:cNvSpPr/>
              <p:nvPr/>
            </p:nvSpPr>
            <p:spPr bwMode="gray">
              <a:xfrm>
                <a:off x="647651" y="3763963"/>
                <a:ext cx="2196157" cy="385117"/>
              </a:xfrm>
              <a:custGeom>
                <a:gdLst>
                  <a:gd name="T0" fmla="*/ 2147483647 w 1270"/>
                  <a:gd name="T1" fmla="*/ 2147483647 h 303"/>
                  <a:gd name="T2" fmla="*/ 2147483647 w 1270"/>
                  <a:gd name="T3" fmla="*/ 2147483647 h 303"/>
                  <a:gd name="T4" fmla="*/ 2147483647 w 1270"/>
                  <a:gd name="T5" fmla="*/ 2147483647 h 303"/>
                  <a:gd name="T6" fmla="*/ 2147483647 w 1270"/>
                  <a:gd name="T7" fmla="*/ 2147483647 h 303"/>
                  <a:gd name="T8" fmla="*/ 2147483647 w 1270"/>
                  <a:gd name="T9" fmla="*/ 2147483647 h 303"/>
                  <a:gd name="T10" fmla="*/ 2147483647 w 1270"/>
                  <a:gd name="T11" fmla="*/ 2147483647 h 303"/>
                  <a:gd name="T12" fmla="*/ 2147483647 w 1270"/>
                  <a:gd name="T13" fmla="*/ 2147483647 h 303"/>
                  <a:gd name="T14" fmla="*/ 2147483647 w 1270"/>
                  <a:gd name="T15" fmla="*/ 2147483647 h 303"/>
                  <a:gd name="T16" fmla="*/ 2147483647 w 1270"/>
                  <a:gd name="T17" fmla="*/ 2147483647 h 30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70"/>
                  <a:gd name="T28" fmla="*/ 0 h 303"/>
                  <a:gd name="T29" fmla="*/ 1270 w 1270"/>
                  <a:gd name="T30" fmla="*/ 303 h 303"/>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70" h="303">
                    <a:moveTo>
                      <a:pt x="5" y="303"/>
                    </a:moveTo>
                    <a:cubicBezTo>
                      <a:pt x="5" y="303"/>
                      <a:pt x="0" y="253"/>
                      <a:pt x="21" y="177"/>
                    </a:cubicBezTo>
                    <a:cubicBezTo>
                      <a:pt x="48" y="130"/>
                      <a:pt x="69" y="44"/>
                      <a:pt x="172" y="22"/>
                    </a:cubicBezTo>
                    <a:cubicBezTo>
                      <a:pt x="275" y="0"/>
                      <a:pt x="235" y="13"/>
                      <a:pt x="361" y="11"/>
                    </a:cubicBezTo>
                    <a:cubicBezTo>
                      <a:pt x="487" y="9"/>
                      <a:pt x="813" y="12"/>
                      <a:pt x="932" y="12"/>
                    </a:cubicBezTo>
                    <a:cubicBezTo>
                      <a:pt x="1050" y="12"/>
                      <a:pt x="998" y="2"/>
                      <a:pt x="1070" y="14"/>
                    </a:cubicBezTo>
                    <a:cubicBezTo>
                      <a:pt x="1143" y="26"/>
                      <a:pt x="1215" y="84"/>
                      <a:pt x="1260" y="189"/>
                    </a:cubicBezTo>
                    <a:cubicBezTo>
                      <a:pt x="1270" y="262"/>
                      <a:pt x="1266" y="302"/>
                      <a:pt x="1266" y="302"/>
                    </a:cubicBezTo>
                    <a:lnTo>
                      <a:pt x="5" y="303"/>
                    </a:lnTo>
                    <a:close/>
                  </a:path>
                </a:pathLst>
              </a:custGeom>
              <a:solidFill>
                <a:schemeClr val="accent2">
                  <a:alpha val="50195"/>
                </a:schemeClr>
              </a:solidFill>
              <a:ln w="38100">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sp>
          <p:nvSpPr>
            <p:cNvPr id="48135" name="Text Box 6"/>
            <p:cNvSpPr txBox="1">
              <a:spLocks noChangeArrowheads="1"/>
            </p:cNvSpPr>
            <p:nvPr/>
          </p:nvSpPr>
          <p:spPr bwMode="gray">
            <a:xfrm>
              <a:off x="611560" y="4221088"/>
              <a:ext cx="2448272" cy="1409617"/>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42900" lvl="0" indent="-342900">
                <a:spcBef>
                  <a:spcPct val="20000"/>
                </a:spcBef>
                <a:spcAft>
                  <a:spcPct val="20000"/>
                </a:spcAft>
                <a:buClr>
                  <a:srgbClr val="800080"/>
                </a:buClr>
              </a:pPr>
              <a:r>
                <a:rPr lang="en-US" altLang="zh-CN" b="1" smtClean="0">
                  <a:solidFill>
                    <a:srgbClr val="000000"/>
                  </a:solidFill>
                  <a:latin typeface="微软雅黑" panose="020b0503020204020204" pitchFamily="34" charset="-122"/>
                  <a:ea typeface="微软雅黑" panose="020b0503020204020204" pitchFamily="34" charset="-122"/>
                </a:rPr>
                <a:t>   Strategic Goal</a:t>
              </a:r>
              <a:endParaRPr lang="en-US" altLang="zh-CN" b="1" smtClean="0">
                <a:solidFill>
                  <a:srgbClr val="000000"/>
                </a:solidFill>
                <a:latin typeface="微软雅黑" panose="020b0503020204020204" pitchFamily="34" charset="-122"/>
                <a:ea typeface="微软雅黑" panose="020b0503020204020204" pitchFamily="34" charset="-122"/>
              </a:endParaRPr>
            </a:p>
            <a:p>
              <a:pPr marL="186055" lvl="0" indent="-186055">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Strategy/direction</a:t>
              </a:r>
              <a:endParaRPr lang="en-US" altLang="zh-CN" sz="1600" smtClean="0">
                <a:solidFill>
                  <a:srgbClr val="000000"/>
                </a:solidFill>
                <a:latin typeface="微软雅黑" panose="020b0503020204020204" pitchFamily="34" charset="-122"/>
                <a:ea typeface="微软雅黑" panose="020b0503020204020204" pitchFamily="34" charset="-122"/>
              </a:endParaRPr>
            </a:p>
            <a:p>
              <a:pPr marL="186055" lvl="0" indent="-186055">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Business Model</a:t>
              </a:r>
              <a:endParaRPr lang="en-US" altLang="zh-CN" sz="1600" smtClean="0">
                <a:solidFill>
                  <a:srgbClr val="000000"/>
                </a:solidFill>
                <a:latin typeface="微软雅黑" panose="020b0503020204020204" pitchFamily="34" charset="-122"/>
                <a:ea typeface="微软雅黑" panose="020b0503020204020204" pitchFamily="34" charset="-122"/>
              </a:endParaRPr>
            </a:p>
            <a:p>
              <a:pPr marL="186055" lvl="0" indent="-186055">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Organization</a:t>
              </a:r>
              <a:endParaRPr lang="en-US" altLang="zh-CN" sz="1600">
                <a:solidFill>
                  <a:srgbClr val="000000"/>
                </a:solidFill>
                <a:latin typeface="微软雅黑" panose="020b0503020204020204" pitchFamily="34" charset="-122"/>
                <a:ea typeface="微软雅黑" panose="020b0503020204020204" pitchFamily="34" charset="-122"/>
              </a:endParaRPr>
            </a:p>
          </p:txBody>
        </p:sp>
      </p:grpSp>
      <p:grpSp>
        <p:nvGrpSpPr>
          <p:cNvPr id="37" name="组合 36"/>
          <p:cNvGrpSpPr/>
          <p:nvPr/>
        </p:nvGrpSpPr>
        <p:grpSpPr>
          <a:xfrm>
            <a:off x="3563888" y="3762375"/>
            <a:ext cx="2520280" cy="2184400"/>
            <a:chOff x="3563888" y="3762375"/>
            <a:chExt cx="2520280" cy="2184400"/>
          </a:xfrm>
        </p:grpSpPr>
        <p:sp>
          <p:nvSpPr>
            <p:cNvPr id="139271" name="AutoShape 7"/>
            <p:cNvSpPr>
              <a:spLocks noChangeArrowheads="1"/>
            </p:cNvSpPr>
            <p:nvPr/>
          </p:nvSpPr>
          <p:spPr bwMode="gray">
            <a:xfrm rot="5400000">
              <a:off x="3544355" y="3785084"/>
              <a:ext cx="2181225" cy="2142158"/>
            </a:xfrm>
            <a:prstGeom prst="roundRect">
              <a:avLst>
                <a:gd name="adj" fmla="val 19894"/>
              </a:avLst>
            </a:prstGeom>
            <a:gradFill rotWithShape="1">
              <a:gsLst>
                <a:gs pos="0">
                  <a:schemeClr val="bg1">
                    <a:gamma/>
                    <a:shade val="78824"/>
                    <a:invGamma/>
                    <a:alpha val="98000"/>
                  </a:schemeClr>
                </a:gs>
                <a:gs pos="50000">
                  <a:schemeClr val="bg1"/>
                </a:gs>
                <a:gs pos="100000">
                  <a:schemeClr val="bg1">
                    <a:gamma/>
                    <a:shade val="78824"/>
                    <a:invGamma/>
                    <a:alpha val="98000"/>
                  </a:schemeClr>
                </a:gs>
              </a:gsLst>
              <a:lin ang="5400000" scaled="1"/>
            </a:gradFill>
            <a:ln w="38100" algn="ctr">
              <a:solidFill>
                <a:srgbClr val="DDDDDD"/>
              </a:solid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48137" name="Freeform 8"/>
            <p:cNvSpPr/>
            <p:nvPr/>
          </p:nvSpPr>
          <p:spPr bwMode="gray">
            <a:xfrm>
              <a:off x="3563888" y="3762375"/>
              <a:ext cx="2103040" cy="386705"/>
            </a:xfrm>
            <a:custGeom>
              <a:gdLst>
                <a:gd name="T0" fmla="*/ 2147483647 w 1261"/>
                <a:gd name="T1" fmla="*/ 2147483647 h 303"/>
                <a:gd name="T2" fmla="*/ 2147483647 w 1261"/>
                <a:gd name="T3" fmla="*/ 2147483647 h 303"/>
                <a:gd name="T4" fmla="*/ 2147483647 w 1261"/>
                <a:gd name="T5" fmla="*/ 2147483647 h 303"/>
                <a:gd name="T6" fmla="*/ 2147483647 w 1261"/>
                <a:gd name="T7" fmla="*/ 2147483647 h 303"/>
                <a:gd name="T8" fmla="*/ 2147483647 w 1261"/>
                <a:gd name="T9" fmla="*/ 2147483647 h 303"/>
                <a:gd name="T10" fmla="*/ 2147483647 w 1261"/>
                <a:gd name="T11" fmla="*/ 2147483647 h 303"/>
                <a:gd name="T12" fmla="*/ 2147483647 w 1261"/>
                <a:gd name="T13" fmla="*/ 2147483647 h 303"/>
                <a:gd name="T14" fmla="*/ 2147483647 w 1261"/>
                <a:gd name="T15" fmla="*/ 2147483647 h 303"/>
                <a:gd name="T16" fmla="*/ 2147483647 w 1261"/>
                <a:gd name="T17" fmla="*/ 2147483647 h 30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61"/>
                <a:gd name="T28" fmla="*/ 0 h 303"/>
                <a:gd name="T29" fmla="*/ 1261 w 1261"/>
                <a:gd name="T30" fmla="*/ 303 h 303"/>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61" h="303">
                  <a:moveTo>
                    <a:pt x="6" y="297"/>
                  </a:moveTo>
                  <a:cubicBezTo>
                    <a:pt x="6" y="297"/>
                    <a:pt x="0" y="225"/>
                    <a:pt x="18" y="174"/>
                  </a:cubicBezTo>
                  <a:cubicBezTo>
                    <a:pt x="36" y="123"/>
                    <a:pt x="105" y="45"/>
                    <a:pt x="171" y="30"/>
                  </a:cubicBezTo>
                  <a:cubicBezTo>
                    <a:pt x="237" y="15"/>
                    <a:pt x="227" y="16"/>
                    <a:pt x="352" y="13"/>
                  </a:cubicBezTo>
                  <a:cubicBezTo>
                    <a:pt x="477" y="10"/>
                    <a:pt x="804" y="10"/>
                    <a:pt x="922" y="10"/>
                  </a:cubicBezTo>
                  <a:cubicBezTo>
                    <a:pt x="1039" y="10"/>
                    <a:pt x="988" y="0"/>
                    <a:pt x="1061" y="12"/>
                  </a:cubicBezTo>
                  <a:cubicBezTo>
                    <a:pt x="1133" y="24"/>
                    <a:pt x="1206" y="83"/>
                    <a:pt x="1251" y="190"/>
                  </a:cubicBezTo>
                  <a:cubicBezTo>
                    <a:pt x="1261" y="263"/>
                    <a:pt x="1257" y="303"/>
                    <a:pt x="1257" y="303"/>
                  </a:cubicBezTo>
                  <a:lnTo>
                    <a:pt x="6" y="297"/>
                  </a:lnTo>
                  <a:close/>
                </a:path>
              </a:pathLst>
            </a:custGeom>
            <a:solidFill>
              <a:schemeClr val="accent1">
                <a:alpha val="50195"/>
              </a:schemeClr>
            </a:solidFill>
            <a:ln w="38100">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8139" name="Text Box 10"/>
            <p:cNvSpPr txBox="1">
              <a:spLocks noChangeArrowheads="1"/>
            </p:cNvSpPr>
            <p:nvPr/>
          </p:nvSpPr>
          <p:spPr bwMode="gray">
            <a:xfrm>
              <a:off x="3563888" y="4251631"/>
              <a:ext cx="2520280" cy="1409617"/>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42900" lvl="0" indent="-342900">
                <a:spcBef>
                  <a:spcPct val="20000"/>
                </a:spcBef>
                <a:spcAft>
                  <a:spcPct val="20000"/>
                </a:spcAft>
                <a:buClr>
                  <a:srgbClr val="800080"/>
                </a:buClr>
              </a:pPr>
              <a:r>
                <a:rPr lang="en-US" altLang="zh-CN" b="1" smtClean="0">
                  <a:solidFill>
                    <a:srgbClr val="000000"/>
                  </a:solidFill>
                  <a:latin typeface="微软雅黑" panose="020b0503020204020204" pitchFamily="34" charset="-122"/>
                  <a:ea typeface="微软雅黑" panose="020b0503020204020204" pitchFamily="34" charset="-122"/>
                </a:rPr>
                <a:t>    Financial Plan</a:t>
              </a:r>
              <a:endParaRPr lang="en-US" altLang="zh-CN" b="1" smtClean="0">
                <a:solidFill>
                  <a:srgbClr val="000000"/>
                </a:solidFill>
                <a:latin typeface="微软雅黑" panose="020b0503020204020204" pitchFamily="34" charset="-122"/>
                <a:ea typeface="微软雅黑" panose="020b0503020204020204" pitchFamily="34" charset="-122"/>
              </a:endParaRPr>
            </a:p>
            <a:p>
              <a:pPr marL="186055" lvl="0" indent="-186055">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Target</a:t>
              </a:r>
              <a:endParaRPr lang="en-US" altLang="zh-CN" sz="1600" smtClean="0">
                <a:solidFill>
                  <a:srgbClr val="000000"/>
                </a:solidFill>
                <a:latin typeface="微软雅黑" panose="020b0503020204020204" pitchFamily="34" charset="-122"/>
                <a:ea typeface="微软雅黑" panose="020b0503020204020204" pitchFamily="34" charset="-122"/>
              </a:endParaRPr>
            </a:p>
            <a:p>
              <a:pPr marL="186055" lvl="0" indent="-186055">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Budget Framework</a:t>
              </a:r>
              <a:endParaRPr lang="en-US" altLang="zh-CN" sz="1600" smtClean="0">
                <a:solidFill>
                  <a:srgbClr val="000000"/>
                </a:solidFill>
                <a:latin typeface="微软雅黑" panose="020b0503020204020204" pitchFamily="34" charset="-122"/>
                <a:ea typeface="微软雅黑" panose="020b0503020204020204" pitchFamily="34" charset="-122"/>
              </a:endParaRPr>
            </a:p>
            <a:p>
              <a:pPr marL="186055" lvl="0" indent="-186055">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KPI</a:t>
              </a:r>
              <a:endParaRPr lang="en-US" altLang="zh-CN" sz="1600">
                <a:solidFill>
                  <a:srgbClr val="000000"/>
                </a:solidFill>
                <a:latin typeface="微软雅黑" panose="020b0503020204020204" pitchFamily="34" charset="-122"/>
                <a:ea typeface="微软雅黑" panose="020b0503020204020204" pitchFamily="34" charset="-122"/>
              </a:endParaRPr>
            </a:p>
          </p:txBody>
        </p:sp>
      </p:grpSp>
      <p:grpSp>
        <p:nvGrpSpPr>
          <p:cNvPr id="39" name="组合 38"/>
          <p:cNvGrpSpPr/>
          <p:nvPr/>
        </p:nvGrpSpPr>
        <p:grpSpPr>
          <a:xfrm>
            <a:off x="6228184" y="3765550"/>
            <a:ext cx="2843808" cy="2183730"/>
            <a:chOff x="6228184" y="3765550"/>
            <a:chExt cx="2843808" cy="2183730"/>
          </a:xfrm>
        </p:grpSpPr>
        <p:sp>
          <p:nvSpPr>
            <p:cNvPr id="139275" name="AutoShape 11"/>
            <p:cNvSpPr>
              <a:spLocks noChangeArrowheads="1"/>
            </p:cNvSpPr>
            <p:nvPr/>
          </p:nvSpPr>
          <p:spPr bwMode="gray">
            <a:xfrm rot="5400000">
              <a:off x="6402770" y="3673091"/>
              <a:ext cx="2181225" cy="2366144"/>
            </a:xfrm>
            <a:prstGeom prst="roundRect">
              <a:avLst>
                <a:gd name="adj" fmla="val 19894"/>
              </a:avLst>
            </a:prstGeom>
            <a:gradFill rotWithShape="1">
              <a:gsLst>
                <a:gs pos="0">
                  <a:schemeClr val="bg1">
                    <a:gamma/>
                    <a:shade val="78824"/>
                    <a:invGamma/>
                    <a:alpha val="98000"/>
                  </a:schemeClr>
                </a:gs>
                <a:gs pos="50000">
                  <a:schemeClr val="bg1"/>
                </a:gs>
                <a:gs pos="100000">
                  <a:schemeClr val="bg1">
                    <a:gamma/>
                    <a:shade val="78824"/>
                    <a:invGamma/>
                    <a:alpha val="98000"/>
                  </a:schemeClr>
                </a:gs>
              </a:gsLst>
              <a:lin ang="5400000" scaled="1"/>
            </a:gradFill>
            <a:ln w="38100" algn="ctr">
              <a:solidFill>
                <a:srgbClr val="DDDDDD"/>
              </a:solidFill>
              <a:round/>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48141" name="Freeform 12"/>
            <p:cNvSpPr/>
            <p:nvPr/>
          </p:nvSpPr>
          <p:spPr bwMode="gray">
            <a:xfrm>
              <a:off x="6300192" y="3789040"/>
              <a:ext cx="2376264" cy="360040"/>
            </a:xfrm>
            <a:custGeom>
              <a:gdLst>
                <a:gd name="T0" fmla="*/ 0 w 1259"/>
                <a:gd name="T1" fmla="*/ 2147483647 h 298"/>
                <a:gd name="T2" fmla="*/ 2147483647 w 1259"/>
                <a:gd name="T3" fmla="*/ 2147483647 h 298"/>
                <a:gd name="T4" fmla="*/ 2147483647 w 1259"/>
                <a:gd name="T5" fmla="*/ 2147483647 h 298"/>
                <a:gd name="T6" fmla="*/ 2147483647 w 1259"/>
                <a:gd name="T7" fmla="*/ 2147483647 h 298"/>
                <a:gd name="T8" fmla="*/ 2147483647 w 1259"/>
                <a:gd name="T9" fmla="*/ 2147483647 h 298"/>
                <a:gd name="T10" fmla="*/ 2147483647 w 1259"/>
                <a:gd name="T11" fmla="*/ 2147483647 h 298"/>
                <a:gd name="T12" fmla="*/ 2147483647 w 1259"/>
                <a:gd name="T13" fmla="*/ 2147483647 h 298"/>
                <a:gd name="T14" fmla="*/ 2147483647 w 1259"/>
                <a:gd name="T15" fmla="*/ 2147483647 h 298"/>
                <a:gd name="T16" fmla="*/ 0 w 1259"/>
                <a:gd name="T17" fmla="*/ 2147483647 h 2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59"/>
                <a:gd name="T28" fmla="*/ 0 h 298"/>
                <a:gd name="T29" fmla="*/ 1259 w 1259"/>
                <a:gd name="T30" fmla="*/ 298 h 298"/>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59" h="298">
                  <a:moveTo>
                    <a:pt x="0" y="298"/>
                  </a:moveTo>
                  <a:lnTo>
                    <a:pt x="7" y="171"/>
                  </a:lnTo>
                  <a:cubicBezTo>
                    <a:pt x="35" y="124"/>
                    <a:pt x="108" y="40"/>
                    <a:pt x="166" y="14"/>
                  </a:cubicBezTo>
                  <a:lnTo>
                    <a:pt x="356" y="13"/>
                  </a:lnTo>
                  <a:cubicBezTo>
                    <a:pt x="482" y="12"/>
                    <a:pt x="805" y="10"/>
                    <a:pt x="922" y="10"/>
                  </a:cubicBezTo>
                  <a:cubicBezTo>
                    <a:pt x="1039" y="10"/>
                    <a:pt x="988" y="0"/>
                    <a:pt x="1060" y="12"/>
                  </a:cubicBezTo>
                  <a:cubicBezTo>
                    <a:pt x="1132" y="24"/>
                    <a:pt x="1204" y="81"/>
                    <a:pt x="1249" y="186"/>
                  </a:cubicBezTo>
                  <a:cubicBezTo>
                    <a:pt x="1259" y="258"/>
                    <a:pt x="1255" y="297"/>
                    <a:pt x="1255" y="297"/>
                  </a:cubicBezTo>
                  <a:lnTo>
                    <a:pt x="0" y="298"/>
                  </a:lnTo>
                  <a:close/>
                </a:path>
              </a:pathLst>
            </a:custGeom>
            <a:solidFill>
              <a:schemeClr val="hlink">
                <a:alpha val="50195"/>
              </a:schemeClr>
            </a:solidFill>
            <a:ln w="38100">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8143" name="Text Box 14"/>
            <p:cNvSpPr txBox="1">
              <a:spLocks noChangeArrowheads="1"/>
            </p:cNvSpPr>
            <p:nvPr/>
          </p:nvSpPr>
          <p:spPr bwMode="gray">
            <a:xfrm>
              <a:off x="6228184" y="4244198"/>
              <a:ext cx="2843808" cy="1705082"/>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42900" lvl="0" indent="-342900">
                <a:spcBef>
                  <a:spcPct val="20000"/>
                </a:spcBef>
                <a:spcAft>
                  <a:spcPct val="20000"/>
                </a:spcAft>
                <a:buClr>
                  <a:srgbClr val="800080"/>
                </a:buClr>
              </a:pPr>
              <a:r>
                <a:rPr lang="en-US" altLang="zh-CN" b="1" smtClean="0">
                  <a:solidFill>
                    <a:srgbClr val="000000"/>
                  </a:solidFill>
                  <a:latin typeface="微软雅黑" panose="020b0503020204020204" pitchFamily="34" charset="-122"/>
                  <a:ea typeface="微软雅黑" panose="020b0503020204020204" pitchFamily="34" charset="-122"/>
                </a:rPr>
                <a:t>Evaluation/Incentive</a:t>
              </a:r>
              <a:endParaRPr lang="en-US" altLang="zh-CN" b="1" smtClean="0">
                <a:solidFill>
                  <a:srgbClr val="000000"/>
                </a:solidFill>
                <a:latin typeface="微软雅黑" panose="020b0503020204020204" pitchFamily="34" charset="-122"/>
                <a:ea typeface="微软雅黑" panose="020b0503020204020204" pitchFamily="34" charset="-122"/>
              </a:endParaRPr>
            </a:p>
            <a:p>
              <a:pPr marL="263525" lvl="0" indent="-170180">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Evaluation System</a:t>
              </a:r>
              <a:endParaRPr lang="en-US" altLang="zh-CN" sz="1600" smtClean="0">
                <a:solidFill>
                  <a:srgbClr val="000000"/>
                </a:solidFill>
                <a:latin typeface="微软雅黑" panose="020b0503020204020204" pitchFamily="34" charset="-122"/>
                <a:ea typeface="微软雅黑" panose="020b0503020204020204" pitchFamily="34" charset="-122"/>
              </a:endParaRPr>
            </a:p>
            <a:p>
              <a:pPr marL="263525" lvl="0" indent="-170180">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Accountability</a:t>
              </a:r>
              <a:endParaRPr lang="en-US" altLang="zh-CN" sz="1600" smtClean="0">
                <a:solidFill>
                  <a:srgbClr val="000000"/>
                </a:solidFill>
                <a:latin typeface="微软雅黑" panose="020b0503020204020204" pitchFamily="34" charset="-122"/>
                <a:ea typeface="微软雅黑" panose="020b0503020204020204" pitchFamily="34" charset="-122"/>
              </a:endParaRPr>
            </a:p>
            <a:p>
              <a:pPr marL="263525" lvl="0" indent="-170180">
                <a:spcBef>
                  <a:spcPct val="20000"/>
                </a:spcBef>
                <a:spcAft>
                  <a:spcPct val="20000"/>
                </a:spcAft>
                <a:buClr>
                  <a:srgbClr val="800080"/>
                </a:buClr>
                <a:buFont typeface="Wingdings" panose="05000000000000000000" pitchFamily="2" charset="2"/>
                <a:buChar char="§"/>
              </a:pPr>
              <a:r>
                <a:rPr lang="en-US" altLang="zh-CN" sz="1600" smtClean="0">
                  <a:solidFill>
                    <a:srgbClr val="000000"/>
                  </a:solidFill>
                  <a:latin typeface="微软雅黑" panose="020b0503020204020204" pitchFamily="34" charset="-122"/>
                  <a:ea typeface="微软雅黑" panose="020b0503020204020204" pitchFamily="34" charset="-122"/>
                </a:rPr>
                <a:t>Incentive Structure</a:t>
              </a:r>
              <a:endParaRPr lang="en-US" altLang="zh-CN" sz="1600" smtClean="0">
                <a:solidFill>
                  <a:srgbClr val="000000"/>
                </a:solidFill>
                <a:latin typeface="微软雅黑" panose="020b0503020204020204" pitchFamily="34" charset="-122"/>
                <a:ea typeface="微软雅黑" panose="020b0503020204020204" pitchFamily="34" charset="-122"/>
              </a:endParaRPr>
            </a:p>
            <a:p>
              <a:pPr algn="ctr" eaLnBrk="0" hangingPunct="0"/>
              <a:endParaRPr lang="en-US" altLang="zh-CN" sz="1400">
                <a:solidFill>
                  <a:srgbClr val="1C1C1C"/>
                </a:solidFill>
                <a:latin typeface="微软雅黑" panose="020b0503020204020204" pitchFamily="34" charset="-122"/>
                <a:ea typeface="微软雅黑" panose="020b0503020204020204" pitchFamily="34" charset="-122"/>
              </a:endParaRPr>
            </a:p>
          </p:txBody>
        </p:sp>
      </p:grpSp>
      <p:grpSp>
        <p:nvGrpSpPr>
          <p:cNvPr id="30" name="组合 29"/>
          <p:cNvGrpSpPr/>
          <p:nvPr/>
        </p:nvGrpSpPr>
        <p:grpSpPr>
          <a:xfrm>
            <a:off x="539552" y="1787525"/>
            <a:ext cx="2384425" cy="1932955"/>
            <a:chOff x="539552" y="1787525"/>
            <a:chExt cx="2384425" cy="1932955"/>
          </a:xfrm>
        </p:grpSpPr>
        <p:grpSp>
          <p:nvGrpSpPr>
            <p:cNvPr id="4" name="Group 23"/>
            <p:cNvGrpSpPr/>
            <p:nvPr/>
          </p:nvGrpSpPr>
          <p:grpSpPr>
            <a:xfrm>
              <a:off x="539552" y="1787525"/>
              <a:ext cx="2384425" cy="538163"/>
              <a:chOff x="555" y="1126"/>
              <a:chExt cx="1502" cy="339"/>
            </a:xfrm>
          </p:grpSpPr>
          <p:sp>
            <p:nvSpPr>
              <p:cNvPr id="139288" name="AutoShape 24"/>
              <p:cNvSpPr>
                <a:spLocks noChangeArrowheads="1"/>
              </p:cNvSpPr>
              <p:nvPr/>
            </p:nvSpPr>
            <p:spPr bwMode="gray">
              <a:xfrm>
                <a:off x="555" y="1126"/>
                <a:ext cx="1502" cy="339"/>
              </a:xfrm>
              <a:prstGeom prst="roundRect">
                <a:avLst>
                  <a:gd name="adj" fmla="val 50000"/>
                </a:avLst>
              </a:prstGeom>
            </p:spPr>
            <p:style>
              <a:lnRef idx="1">
                <a:schemeClr val="accent2"/>
              </a:lnRef>
              <a:fillRef idx="3">
                <a:schemeClr val="accent2"/>
              </a:fillRef>
              <a:effectRef idx="2">
                <a:schemeClr val="accent2"/>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139289" name="AutoShape 25"/>
              <p:cNvSpPr>
                <a:spLocks noChangeArrowheads="1"/>
              </p:cNvSpPr>
              <p:nvPr/>
            </p:nvSpPr>
            <p:spPr bwMode="gray">
              <a:xfrm>
                <a:off x="574" y="1145"/>
                <a:ext cx="1464" cy="303"/>
              </a:xfrm>
              <a:prstGeom prst="roundRect">
                <a:avLst>
                  <a:gd name="adj" fmla="val 50000"/>
                </a:avLst>
              </a:prstGeom>
            </p:spPr>
            <p:style>
              <a:lnRef idx="1">
                <a:schemeClr val="accent2"/>
              </a:lnRef>
              <a:fillRef idx="3">
                <a:schemeClr val="accent2"/>
              </a:fillRef>
              <a:effectRef idx="2">
                <a:schemeClr val="accent2"/>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
          <p:nvSpPr>
            <p:cNvPr id="48149" name="Rectangle 26"/>
            <p:cNvSpPr>
              <a:spLocks noChangeArrowheads="1"/>
            </p:cNvSpPr>
            <p:nvPr/>
          </p:nvSpPr>
          <p:spPr bwMode="gray">
            <a:xfrm>
              <a:off x="971600" y="1815207"/>
              <a:ext cx="1422184" cy="461665"/>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zh-CN" altLang="en-US" sz="2400" b="1" smtClean="0">
                  <a:solidFill>
                    <a:schemeClr val="bg1"/>
                  </a:solidFill>
                  <a:latin typeface="微软雅黑" panose="020b0503020204020204" pitchFamily="34" charset="-122"/>
                  <a:ea typeface="微软雅黑" panose="020b0503020204020204" pitchFamily="34" charset="-122"/>
                </a:rPr>
                <a:t>战略规划</a:t>
              </a:r>
              <a:endParaRPr lang="en-US" altLang="zh-CN" sz="2400" b="1">
                <a:solidFill>
                  <a:schemeClr val="bg1"/>
                </a:solidFill>
                <a:latin typeface="微软雅黑" panose="020b0503020204020204" pitchFamily="34" charset="-122"/>
                <a:ea typeface="微软雅黑" panose="020b0503020204020204" pitchFamily="34" charset="-122"/>
              </a:endParaRPr>
            </a:p>
          </p:txBody>
        </p:sp>
        <p:sp>
          <p:nvSpPr>
            <p:cNvPr id="139291" name="AutoShape 27"/>
            <p:cNvSpPr>
              <a:spLocks noChangeArrowheads="1"/>
            </p:cNvSpPr>
            <p:nvPr/>
          </p:nvSpPr>
          <p:spPr bwMode="gray">
            <a:xfrm flipV="1">
              <a:off x="718592" y="2348880"/>
              <a:ext cx="1981200" cy="1371600"/>
            </a:xfrm>
            <a:prstGeom prst="triangle">
              <a:avLst>
                <a:gd name="adj" fmla="val 50000"/>
              </a:avLst>
            </a:prstGeom>
            <a:gradFill rotWithShape="1">
              <a:gsLst>
                <a:gs pos="0">
                  <a:schemeClr val="accent2"/>
                </a:gs>
                <a:gs pos="100000">
                  <a:schemeClr val="accent2">
                    <a:gamma/>
                    <a:tint val="0"/>
                    <a:invGamma/>
                  </a:schemeClr>
                </a:gs>
              </a:gsLst>
              <a:lin ang="5400000" scaled="1"/>
            </a:gra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grpSp>
        <p:nvGrpSpPr>
          <p:cNvPr id="36" name="组合 35"/>
          <p:cNvGrpSpPr/>
          <p:nvPr/>
        </p:nvGrpSpPr>
        <p:grpSpPr>
          <a:xfrm>
            <a:off x="3422650" y="1787525"/>
            <a:ext cx="2382838" cy="1946275"/>
            <a:chOff x="3422650" y="1787525"/>
            <a:chExt cx="2382838" cy="1946275"/>
          </a:xfrm>
        </p:grpSpPr>
        <p:grpSp>
          <p:nvGrpSpPr>
            <p:cNvPr id="2" name="Group 15"/>
            <p:cNvGrpSpPr/>
            <p:nvPr/>
          </p:nvGrpSpPr>
          <p:grpSpPr>
            <a:xfrm>
              <a:off x="3422650" y="1787525"/>
              <a:ext cx="2382838" cy="538163"/>
              <a:chOff x="2251" y="1126"/>
              <a:chExt cx="1501" cy="339"/>
            </a:xfrm>
          </p:grpSpPr>
          <p:sp>
            <p:nvSpPr>
              <p:cNvPr id="35870" name="AutoShape 16"/>
              <p:cNvSpPr>
                <a:spLocks noChangeArrowheads="1"/>
              </p:cNvSpPr>
              <p:nvPr/>
            </p:nvSpPr>
            <p:spPr bwMode="gray">
              <a:xfrm>
                <a:off x="2251" y="1126"/>
                <a:ext cx="1501" cy="339"/>
              </a:xfrm>
              <a:prstGeom prst="roundRect">
                <a:avLst>
                  <a:gd name="adj" fmla="val 50000"/>
                </a:avLst>
              </a:prstGeom>
            </p:spPr>
            <p:style>
              <a:lnRef idx="0">
                <a:schemeClr val="accent5"/>
              </a:lnRef>
              <a:fillRef idx="3">
                <a:schemeClr val="accent5"/>
              </a:fillRef>
              <a:effectRef idx="3">
                <a:schemeClr val="accent5"/>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39281" name="AutoShape 17"/>
              <p:cNvSpPr>
                <a:spLocks noChangeArrowheads="1"/>
              </p:cNvSpPr>
              <p:nvPr/>
            </p:nvSpPr>
            <p:spPr bwMode="gray">
              <a:xfrm>
                <a:off x="2269" y="1145"/>
                <a:ext cx="1465" cy="303"/>
              </a:xfrm>
              <a:prstGeom prst="roundRect">
                <a:avLst>
                  <a:gd name="adj" fmla="val 50000"/>
                </a:avLst>
              </a:prstGeom>
            </p:spPr>
            <p:style>
              <a:lnRef idx="0">
                <a:schemeClr val="accent5"/>
              </a:lnRef>
              <a:fillRef idx="3">
                <a:schemeClr val="accent5"/>
              </a:fillRef>
              <a:effectRef idx="3">
                <a:schemeClr val="accent5"/>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sp>
          <p:nvSpPr>
            <p:cNvPr id="48145" name="Rectangle 18"/>
            <p:cNvSpPr>
              <a:spLocks noChangeArrowheads="1"/>
            </p:cNvSpPr>
            <p:nvPr/>
          </p:nvSpPr>
          <p:spPr bwMode="gray">
            <a:xfrm>
              <a:off x="3536583" y="1857375"/>
              <a:ext cx="2177199" cy="461665"/>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r>
                <a:rPr lang="zh-CN" altLang="en-US" sz="2400" b="1" smtClean="0">
                  <a:solidFill>
                    <a:schemeClr val="bg1"/>
                  </a:solidFill>
                  <a:latin typeface="微软雅黑" panose="020b0503020204020204" pitchFamily="34" charset="-122"/>
                  <a:ea typeface="微软雅黑" panose="020b0503020204020204" pitchFamily="34" charset="-122"/>
                </a:rPr>
                <a:t>财务计划</a:t>
              </a:r>
              <a:r>
                <a:rPr lang="en-US" altLang="zh-CN" sz="2400" b="1" smtClean="0">
                  <a:solidFill>
                    <a:schemeClr val="bg1"/>
                  </a:solidFill>
                  <a:latin typeface="微软雅黑" panose="020b0503020204020204" pitchFamily="34" charset="-122"/>
                  <a:ea typeface="微软雅黑" panose="020b0503020204020204" pitchFamily="34" charset="-122"/>
                </a:rPr>
                <a:t>/</a:t>
              </a:r>
              <a:r>
                <a:rPr lang="zh-CN" altLang="en-US" sz="2400" b="1" smtClean="0">
                  <a:solidFill>
                    <a:schemeClr val="bg1"/>
                  </a:solidFill>
                  <a:latin typeface="微软雅黑" panose="020b0503020204020204" pitchFamily="34" charset="-122"/>
                  <a:ea typeface="微软雅黑" panose="020b0503020204020204" pitchFamily="34" charset="-122"/>
                </a:rPr>
                <a:t>预算</a:t>
              </a:r>
              <a:endParaRPr lang="en-US" altLang="zh-CN" sz="2400" b="1">
                <a:solidFill>
                  <a:schemeClr val="bg1"/>
                </a:solidFill>
                <a:latin typeface="微软雅黑" panose="020b0503020204020204" pitchFamily="34" charset="-122"/>
                <a:ea typeface="微软雅黑" panose="020b0503020204020204" pitchFamily="34" charset="-122"/>
              </a:endParaRPr>
            </a:p>
          </p:txBody>
        </p:sp>
        <p:sp>
          <p:nvSpPr>
            <p:cNvPr id="139292" name="AutoShape 28"/>
            <p:cNvSpPr>
              <a:spLocks noChangeArrowheads="1"/>
            </p:cNvSpPr>
            <p:nvPr/>
          </p:nvSpPr>
          <p:spPr bwMode="gray">
            <a:xfrm flipV="1">
              <a:off x="3582988" y="2362200"/>
              <a:ext cx="1981200" cy="1371600"/>
            </a:xfrm>
            <a:prstGeom prst="triangle">
              <a:avLst>
                <a:gd name="adj" fmla="val 50000"/>
              </a:avLst>
            </a:prstGeom>
            <a:gradFill rotWithShape="1">
              <a:gsLst>
                <a:gs pos="0">
                  <a:schemeClr val="accent1"/>
                </a:gs>
                <a:gs pos="100000">
                  <a:schemeClr val="accent1">
                    <a:gamma/>
                    <a:tint val="0"/>
                    <a:invGamma/>
                  </a:schemeClr>
                </a:gs>
              </a:gsLst>
              <a:lin ang="5400000" scaled="1"/>
            </a:gra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grpSp>
        <p:nvGrpSpPr>
          <p:cNvPr id="38" name="组合 37"/>
          <p:cNvGrpSpPr/>
          <p:nvPr/>
        </p:nvGrpSpPr>
        <p:grpSpPr>
          <a:xfrm>
            <a:off x="6292031" y="1787525"/>
            <a:ext cx="2384425" cy="1946275"/>
            <a:chOff x="6292031" y="1787525"/>
            <a:chExt cx="2384425" cy="1946275"/>
          </a:xfrm>
        </p:grpSpPr>
        <p:grpSp>
          <p:nvGrpSpPr>
            <p:cNvPr id="3" name="Group 19"/>
            <p:cNvGrpSpPr/>
            <p:nvPr/>
          </p:nvGrpSpPr>
          <p:grpSpPr>
            <a:xfrm>
              <a:off x="6292031" y="1787525"/>
              <a:ext cx="2384425" cy="538163"/>
              <a:chOff x="3969" y="1126"/>
              <a:chExt cx="1502" cy="339"/>
            </a:xfrm>
            <a:solidFill>
              <a:schemeClr val="accent3">
                <a:lumMod val="75000"/>
              </a:schemeClr>
            </a:solidFill>
          </p:grpSpPr>
          <p:sp>
            <p:nvSpPr>
              <p:cNvPr id="35868" name="AutoShape 20"/>
              <p:cNvSpPr>
                <a:spLocks noChangeArrowheads="1"/>
              </p:cNvSpPr>
              <p:nvPr/>
            </p:nvSpPr>
            <p:spPr bwMode="gray">
              <a:xfrm>
                <a:off x="3969" y="1126"/>
                <a:ext cx="1502" cy="339"/>
              </a:xfrm>
              <a:prstGeom prst="roundRect">
                <a:avLst>
                  <a:gd name="adj" fmla="val 50000"/>
                </a:avLst>
              </a:prstGeom>
              <a:grpFill/>
            </p:spPr>
            <p:style>
              <a:lnRef idx="0">
                <a:schemeClr val="accent5"/>
              </a:lnRef>
              <a:fillRef idx="3">
                <a:schemeClr val="accent5"/>
              </a:fillRef>
              <a:effectRef idx="3">
                <a:schemeClr val="accent5"/>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39285" name="AutoShape 21"/>
              <p:cNvSpPr>
                <a:spLocks noChangeArrowheads="1"/>
              </p:cNvSpPr>
              <p:nvPr/>
            </p:nvSpPr>
            <p:spPr bwMode="gray">
              <a:xfrm>
                <a:off x="3988" y="1145"/>
                <a:ext cx="1464" cy="303"/>
              </a:xfrm>
              <a:prstGeom prst="roundRect">
                <a:avLst>
                  <a:gd name="adj" fmla="val 50000"/>
                </a:avLst>
              </a:prstGeom>
              <a:grpFill/>
            </p:spPr>
            <p:style>
              <a:lnRef idx="0">
                <a:schemeClr val="accent5"/>
              </a:lnRef>
              <a:fillRef idx="3">
                <a:schemeClr val="accent5"/>
              </a:fillRef>
              <a:effectRef idx="3">
                <a:schemeClr val="accent5"/>
              </a:effectRef>
              <a:fontRef idx="minor">
                <a:schemeClr val="lt1"/>
              </a:fontRef>
            </p:style>
            <p:txBody>
              <a:bodyPr wrap="none"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sp>
          <p:nvSpPr>
            <p:cNvPr id="48147" name="Rectangle 22"/>
            <p:cNvSpPr>
              <a:spLocks noChangeArrowheads="1"/>
            </p:cNvSpPr>
            <p:nvPr/>
          </p:nvSpPr>
          <p:spPr bwMode="gray">
            <a:xfrm>
              <a:off x="6785853" y="1857375"/>
              <a:ext cx="1422184" cy="461665"/>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zh-CN" altLang="en-US" sz="2400" b="1" smtClean="0">
                  <a:solidFill>
                    <a:schemeClr val="bg1"/>
                  </a:solidFill>
                  <a:latin typeface="微软雅黑" panose="020b0503020204020204" pitchFamily="34" charset="-122"/>
                  <a:ea typeface="微软雅黑" panose="020b0503020204020204" pitchFamily="34" charset="-122"/>
                </a:rPr>
                <a:t>绩效考核</a:t>
              </a:r>
              <a:endParaRPr lang="en-US" altLang="zh-CN" sz="2400" b="1">
                <a:solidFill>
                  <a:schemeClr val="bg1"/>
                </a:solidFill>
                <a:latin typeface="微软雅黑" panose="020b0503020204020204" pitchFamily="34" charset="-122"/>
                <a:ea typeface="微软雅黑" panose="020b0503020204020204" pitchFamily="34" charset="-122"/>
              </a:endParaRPr>
            </a:p>
          </p:txBody>
        </p:sp>
        <p:sp>
          <p:nvSpPr>
            <p:cNvPr id="139293" name="AutoShape 29"/>
            <p:cNvSpPr>
              <a:spLocks noChangeArrowheads="1"/>
            </p:cNvSpPr>
            <p:nvPr/>
          </p:nvSpPr>
          <p:spPr bwMode="gray">
            <a:xfrm flipV="1">
              <a:off x="6479232" y="2362200"/>
              <a:ext cx="1981200" cy="1371600"/>
            </a:xfrm>
            <a:prstGeom prst="triangle">
              <a:avLst>
                <a:gd name="adj" fmla="val 50000"/>
              </a:avLst>
            </a:prstGeom>
            <a:gradFill rotWithShape="1">
              <a:gsLst>
                <a:gs pos="0">
                  <a:schemeClr val="hlink"/>
                </a:gs>
                <a:gs pos="100000">
                  <a:schemeClr val="hlink">
                    <a:gamma/>
                    <a:tint val="0"/>
                    <a:invGamma/>
                  </a:schemeClr>
                </a:gs>
              </a:gsLst>
              <a:lin ang="5400000" scaled="1"/>
            </a:gra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grpSp>
      <p:sp>
        <p:nvSpPr>
          <p:cNvPr id="33" name="Rectangle 2"/>
          <p:cNvSpPr txBox="1">
            <a:spLocks noChangeArrowheads="1"/>
          </p:cNvSpPr>
          <p:nvPr/>
        </p:nvSpPr>
        <p:spPr bwMode="gray">
          <a:xfrm>
            <a:off x="-252536" y="476672"/>
            <a:ext cx="8136904" cy="563563"/>
          </a:xfrm>
          <a:prstGeom prst="rect">
            <a:avLst/>
          </a:prstGeom>
          <a:noFill/>
          <a:ln w="9525">
            <a:noFill/>
            <a:miter lim="800000"/>
          </a:ln>
        </p:spPr>
        <p:txBody>
          <a:bodyPr vert="horz" wrap="square" lIns="91440" tIns="45720" rIns="91440" bIns="45720" numCol="1" anchor="ctr" anchorCtr="0" compatLnSpc="1"/>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r" defTabSz="1025525" rtl="0" eaLnBrk="0" fontAlgn="base" latinLnBrk="0" hangingPunct="0">
              <a:lnSpc>
                <a:spcPct val="100000"/>
              </a:lnSpc>
              <a:spcBef>
                <a:spcPct val="0"/>
              </a:spcBef>
              <a:spcAft>
                <a:spcPts val="2000"/>
              </a:spcAft>
              <a:buClrTx/>
              <a:buSzTx/>
              <a:buFontTx/>
              <a:buNone/>
              <a:defRPr/>
            </a:pPr>
            <a:r>
              <a:rPr kumimoji="0" lang="zh-CN" altLang="en-US" sz="4000" b="1" i="0" u="none" strike="noStrike" kern="1200" cap="none" spc="0" normalizeH="0" baseline="0" noProof="0" smtClean="0">
                <a:ln>
                  <a:noFill/>
                </a:ln>
                <a:solidFill>
                  <a:srgbClr val="CC0000"/>
                </a:solidFill>
                <a:effectLst/>
                <a:uLnTx/>
                <a:uFillTx/>
                <a:latin typeface="微软雅黑" panose="020b0503020204020204" pitchFamily="34" charset="-122"/>
                <a:ea typeface="微软雅黑" panose="020b0503020204020204" pitchFamily="34" charset="-122"/>
              </a:rPr>
              <a:t>经营分析框架：管理的三驾马车</a:t>
            </a:r>
            <a:endParaRPr kumimoji="0" lang="zh-CN" altLang="en-US" sz="4000" b="1" i="0" u="none" strike="noStrike" kern="1200" cap="none" spc="0" normalizeH="0" baseline="0" noProof="0">
              <a:ln>
                <a:noFill/>
              </a:ln>
              <a:solidFill>
                <a:srgbClr val="CC0000"/>
              </a:solidFill>
              <a:effectLst/>
              <a:uLnTx/>
              <a:uFillTx/>
              <a:latin typeface="微软雅黑" panose="020b0503020204020204" pitchFamily="34" charset="-122"/>
              <a:ea typeface="微软雅黑" panose="020b0503020204020204" pitchFamily="34" charset="-122"/>
            </a:endParaRPr>
          </a:p>
        </p:txBody>
      </p:sp>
      <p:sp>
        <p:nvSpPr>
          <p:cNvPr id="34" name="AutoShape 17"/>
          <p:cNvSpPr>
            <a:spLocks noChangeArrowheads="1"/>
          </p:cNvSpPr>
          <p:nvPr/>
        </p:nvSpPr>
        <p:spPr bwMode="auto">
          <a:xfrm rot="16200000">
            <a:off x="2822848" y="4776192"/>
            <a:ext cx="762000" cy="432048"/>
          </a:xfrm>
          <a:prstGeom prst="downArrow">
            <a:avLst>
              <a:gd name="adj1" fmla="val 50000"/>
              <a:gd name="adj2" fmla="val 50000"/>
            </a:avLst>
          </a:prstGeom>
          <a:solidFill>
            <a:srgbClr val="FF9900"/>
          </a:solidFill>
        </p:spPr>
        <p:style>
          <a:lnRef idx="0">
            <a:schemeClr val="accent5"/>
          </a:lnRef>
          <a:fillRef idx="3">
            <a:schemeClr val="accent5"/>
          </a:fillRef>
          <a:effectRef idx="3">
            <a:schemeClr val="accent5"/>
          </a:effectRef>
          <a:fontRef idx="minor">
            <a:schemeClr val="lt1"/>
          </a:fontRef>
        </p:style>
        <p:txBody>
          <a:bodyPr wrap="none" lIns="0" tIns="0" rIns="0" bIns="0"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35" name="AutoShape 18"/>
          <p:cNvSpPr>
            <a:spLocks noChangeArrowheads="1"/>
          </p:cNvSpPr>
          <p:nvPr/>
        </p:nvSpPr>
        <p:spPr bwMode="auto">
          <a:xfrm rot="16200000">
            <a:off x="5631160" y="4746104"/>
            <a:ext cx="762000" cy="432048"/>
          </a:xfrm>
          <a:prstGeom prst="downArrow">
            <a:avLst>
              <a:gd name="adj1" fmla="val 50000"/>
              <a:gd name="adj2" fmla="val 50000"/>
            </a:avLst>
          </a:prstGeom>
          <a:solidFill>
            <a:srgbClr val="FF9900"/>
          </a:solidFill>
        </p:spPr>
        <p:style>
          <a:lnRef idx="0">
            <a:schemeClr val="accent5"/>
          </a:lnRef>
          <a:fillRef idx="3">
            <a:schemeClr val="accent5"/>
          </a:fillRef>
          <a:effectRef idx="3">
            <a:schemeClr val="accent5"/>
          </a:effectRef>
          <a:fontRef idx="minor">
            <a:schemeClr val="lt1"/>
          </a:fontRef>
        </p:style>
        <p:txBody>
          <a:bodyPr wrap="none" lIns="0" tIns="0" rIns="0" bIns="0" anchor="ctr"/>
          <a:lstStyle>
            <a:defPPr>
              <a:defRPr lang="en-US"/>
            </a:defPPr>
            <a:lvl1pPr algn="l" rtl="0" fontAlgn="base">
              <a:spcBef>
                <a:spcPct val="0"/>
              </a:spcBef>
              <a:spcAft>
                <a:spcPct val="0"/>
              </a:spcAft>
              <a:defRPr kern="1200">
                <a:solidFill>
                  <a:srgbClr val="FFFFFF"/>
                </a:solidFill>
                <a:latin typeface="Verdana"/>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Verdana"/>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Verdana"/>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Verdana"/>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Verdana"/>
                <a:ea typeface="宋体" panose="02010600030101010101" pitchFamily="2" charset="-122"/>
                <a:cs typeface="+mn-cs"/>
              </a:defRPr>
            </a:lvl5pPr>
            <a:lvl6pPr marL="2286000" algn="l" defTabSz="914400" rtl="0" eaLnBrk="1" latinLnBrk="0" hangingPunct="1">
              <a:defRPr kern="1200">
                <a:solidFill>
                  <a:srgbClr val="FFFFFF"/>
                </a:solidFill>
                <a:latin typeface="Verdana"/>
                <a:ea typeface="宋体" panose="02010600030101010101" pitchFamily="2" charset="-122"/>
                <a:cs typeface="+mn-cs"/>
              </a:defRPr>
            </a:lvl6pPr>
            <a:lvl7pPr marL="2743200" algn="l" defTabSz="914400" rtl="0" eaLnBrk="1" latinLnBrk="0" hangingPunct="1">
              <a:defRPr kern="1200">
                <a:solidFill>
                  <a:srgbClr val="FFFFFF"/>
                </a:solidFill>
                <a:latin typeface="Verdana"/>
                <a:ea typeface="宋体" panose="02010600030101010101" pitchFamily="2" charset="-122"/>
                <a:cs typeface="+mn-cs"/>
              </a:defRPr>
            </a:lvl7pPr>
            <a:lvl8pPr marL="3200400" algn="l" defTabSz="914400" rtl="0" eaLnBrk="1" latinLnBrk="0" hangingPunct="1">
              <a:defRPr kern="1200">
                <a:solidFill>
                  <a:srgbClr val="FFFFFF"/>
                </a:solidFill>
                <a:latin typeface="Verdana"/>
                <a:ea typeface="宋体" panose="02010600030101010101" pitchFamily="2" charset="-122"/>
                <a:cs typeface="+mn-cs"/>
              </a:defRPr>
            </a:lvl8pPr>
            <a:lvl9pPr marL="3657600" algn="l" defTabSz="914400" rtl="0" eaLnBrk="1" latinLnBrk="0" hangingPunct="1">
              <a:defRPr kern="1200">
                <a:solidFill>
                  <a:srgbClr val="FFFFFF"/>
                </a:solidFill>
                <a:latin typeface="Verdana"/>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29" name="灯片编号占位符 28"/>
          <p:cNvSpPr>
            <a:spLocks noGrp="1"/>
          </p:cNvSpPr>
          <p:nvPr>
            <p:ph type="sldNum" sz="quarter" idx="10"/>
          </p:nvPr>
        </p:nvSpPr>
        <p:spPr/>
        <p:txBody>
          <a:bodyPr/>
          <a:lstStyle/>
          <a:p>
            <a:pPr>
              <a:defRPr/>
            </a:pPr>
            <a:fld id="{FDF594A2-E5C5-4971-AB6D-446671C2D12F}" type="slidenum">
              <a:rPr lang="zh-CN" altLang="en-US" smtClean="0"/>
              <a:t>7</a:t>
            </a:fld>
            <a:endParaRPr lang="en-US" altLang="zh-CN"/>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100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slide(fromBottom)">
                                      <p:cBhvr>
                                        <p:cTn id="7" dur="1000"/>
                                        <p:tgtEl>
                                          <p:spTgt spid="3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1000" fill="hold"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randombar(horizontal)">
                                      <p:cBhvr>
                                        <p:cTn id="12" dur="1000"/>
                                        <p:tgtEl>
                                          <p:spTgt spid="3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1000" fill="hold" grpId="1" nodeType="click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dissolve">
                                      <p:cBhvr>
                                        <p:cTn id="17" dur="1000"/>
                                        <p:tgtEl>
                                          <p:spTgt spid="3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2" presetClass="entr" presetSubtype="4" dur="1000" fill="hold" nodeType="click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slide(fromBottom)">
                                      <p:cBhvr>
                                        <p:cTn id="22" dur="1000"/>
                                        <p:tgtEl>
                                          <p:spTgt spid="3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4" presetClass="entr" presetSubtype="10" dur="1000" fill="hold" nodeType="clickEffect">
                                  <p:stCondLst>
                                    <p:cond delay="0"/>
                                  </p:stCondLst>
                                  <p:childTnLst>
                                    <p:set>
                                      <p:cBhvr>
                                        <p:cTn id="26" dur="1" fill="hold">
                                          <p:stCondLst>
                                            <p:cond delay="0"/>
                                          </p:stCondLst>
                                        </p:cTn>
                                        <p:tgtEl>
                                          <p:spTgt spid="37"/>
                                        </p:tgtEl>
                                        <p:attrNameLst>
                                          <p:attrName>style.visibility</p:attrName>
                                        </p:attrNameLst>
                                      </p:cBhvr>
                                      <p:to>
                                        <p:strVal val="visible"/>
                                      </p:to>
                                    </p:set>
                                    <p:animEffect transition="in" filter="randombar(horizontal)">
                                      <p:cBhvr>
                                        <p:cTn id="27" dur="1000"/>
                                        <p:tgtEl>
                                          <p:spTgt spid="37"/>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9" presetClass="entr" presetSubtype="0" dur="500" fill="hold" grpId="0"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dissolve">
                                      <p:cBhvr>
                                        <p:cTn id="32" dur="500"/>
                                        <p:tgtEl>
                                          <p:spTgt spid="35"/>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2" presetClass="entr" presetSubtype="4" dur="1000" fill="hold" nodeType="clickEffect">
                                  <p:stCondLst>
                                    <p:cond delay="0"/>
                                  </p:stCondLst>
                                  <p:childTnLst>
                                    <p:set>
                                      <p:cBhvr>
                                        <p:cTn id="36" dur="1" fill="hold">
                                          <p:stCondLst>
                                            <p:cond delay="0"/>
                                          </p:stCondLst>
                                        </p:cTn>
                                        <p:tgtEl>
                                          <p:spTgt spid="38"/>
                                        </p:tgtEl>
                                        <p:attrNameLst>
                                          <p:attrName>style.visibility</p:attrName>
                                        </p:attrNameLst>
                                      </p:cBhvr>
                                      <p:to>
                                        <p:strVal val="visible"/>
                                      </p:to>
                                    </p:set>
                                    <p:animEffect transition="in" filter="slide(fromBottom)">
                                      <p:cBhvr>
                                        <p:cTn id="37" dur="1000"/>
                                        <p:tgtEl>
                                          <p:spTgt spid="38"/>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4" presetClass="entr" presetSubtype="10" dur="1000" fill="hold" nodeType="click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randombar(horizontal)">
                                      <p:cBhvr>
                                        <p:cTn id="42" dur="10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1"/>
      <p:bldP spid="3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2"/>
          <p:cNvSpPr txBox="1">
            <a:spLocks noChangeArrowheads="1"/>
          </p:cNvSpPr>
          <p:nvPr/>
        </p:nvSpPr>
        <p:spPr bwMode="auto">
          <a:xfrm>
            <a:off x="467544" y="476672"/>
            <a:ext cx="7153275" cy="452437"/>
          </a:xfrm>
          <a:prstGeom prst="rect">
            <a:avLst/>
          </a:prstGeom>
          <a:noFill/>
          <a:ln w="9525">
            <a:noFill/>
            <a:miter lim="800000"/>
          </a:ln>
        </p:spPr>
        <p:txBody>
          <a:bodyPr lIns="83284" tIns="41642" rIns="83284" bIns="41642"/>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zh-CN" altLang="en-US" sz="4000" b="1">
                <a:solidFill>
                  <a:srgbClr val="C00000"/>
                </a:solidFill>
                <a:latin typeface="微软雅黑" panose="020b0503020204020204" pitchFamily="34" charset="-122"/>
                <a:ea typeface="微软雅黑" panose="020b0503020204020204" pitchFamily="34" charset="-122"/>
              </a:rPr>
              <a:t>经营分析的框架：屋顶图</a:t>
            </a:r>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3" name="Rectangle 3"/>
          <p:cNvSpPr>
            <a:spLocks noChangeArrowheads="1"/>
          </p:cNvSpPr>
          <p:nvPr/>
        </p:nvSpPr>
        <p:spPr bwMode="auto">
          <a:xfrm>
            <a:off x="311150" y="1412776"/>
            <a:ext cx="7654925" cy="1246188"/>
          </a:xfrm>
          <a:prstGeom prst="rect">
            <a:avLst/>
          </a:prstGeom>
          <a:noFill/>
          <a:ln w="9525">
            <a:noFill/>
            <a:miter lim="800000"/>
          </a:ln>
        </p:spPr>
        <p:txBody>
          <a:bodyPr lIns="0" tIns="0" rIns="0" bIns="0">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lvl="1" defTabSz="895350">
              <a:lnSpc>
                <a:spcPct val="150000"/>
              </a:lnSpc>
            </a:pPr>
            <a:endParaRPr lang="zh-CN" altLang="zh-CN" sz="1400">
              <a:solidFill>
                <a:schemeClr val="tx2"/>
              </a:solidFill>
              <a:latin typeface="Arial" pitchFamily="34" charset="0"/>
            </a:endParaRPr>
          </a:p>
          <a:p>
            <a:pPr defTabSz="895350">
              <a:lnSpc>
                <a:spcPct val="150000"/>
              </a:lnSpc>
            </a:pPr>
            <a:br>
              <a:rPr lang="zh-CN" altLang="en-US" sz="2000">
                <a:latin typeface="Arial" pitchFamily="34" charset="0"/>
              </a:rPr>
            </a:br>
            <a:endParaRPr lang="zh-CN" altLang="zh-CN" sz="2000">
              <a:latin typeface="Arial" pitchFamily="34" charset="0"/>
            </a:endParaRPr>
          </a:p>
        </p:txBody>
      </p:sp>
      <p:sp>
        <p:nvSpPr>
          <p:cNvPr id="7" name="Rectangle 11"/>
          <p:cNvSpPr>
            <a:spLocks noChangeArrowheads="1"/>
          </p:cNvSpPr>
          <p:nvPr/>
        </p:nvSpPr>
        <p:spPr bwMode="auto">
          <a:xfrm>
            <a:off x="9166060" y="2479338"/>
            <a:ext cx="60490" cy="22787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a:solidFill>
                  <a:srgbClr val="000000"/>
                </a:solidFill>
                <a:latin typeface="Times New Roman" panose="02020603050405020304" pitchFamily="18" charset="0"/>
              </a:rPr>
              <a:t> </a:t>
            </a:r>
            <a:endParaRPr lang="zh-CN" altLang="en-US"/>
          </a:p>
        </p:txBody>
      </p:sp>
      <p:sp>
        <p:nvSpPr>
          <p:cNvPr id="8" name="Rectangle 13"/>
          <p:cNvSpPr>
            <a:spLocks noChangeArrowheads="1"/>
          </p:cNvSpPr>
          <p:nvPr/>
        </p:nvSpPr>
        <p:spPr bwMode="auto">
          <a:xfrm>
            <a:off x="4012682" y="1545442"/>
            <a:ext cx="67210" cy="22787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a:solidFill>
                  <a:srgbClr val="FFFFFF"/>
                </a:solidFill>
              </a:rPr>
              <a:t> </a:t>
            </a:r>
            <a:endParaRPr lang="zh-CN" altLang="en-US"/>
          </a:p>
        </p:txBody>
      </p:sp>
      <p:sp>
        <p:nvSpPr>
          <p:cNvPr id="9" name="Rectangle 14"/>
          <p:cNvSpPr>
            <a:spLocks noChangeArrowheads="1"/>
          </p:cNvSpPr>
          <p:nvPr/>
        </p:nvSpPr>
        <p:spPr bwMode="auto">
          <a:xfrm>
            <a:off x="1270487" y="1645549"/>
            <a:ext cx="122659" cy="22787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a:solidFill>
                  <a:srgbClr val="FF0000"/>
                </a:solidFill>
                <a:latin typeface="宋体" panose="02010600030101010101" pitchFamily="2" charset="-122"/>
              </a:rPr>
              <a:t> </a:t>
            </a:r>
            <a:endParaRPr lang="zh-CN" altLang="en-US"/>
          </a:p>
        </p:txBody>
      </p:sp>
      <p:grpSp>
        <p:nvGrpSpPr>
          <p:cNvPr id="38" name="组合 37"/>
          <p:cNvGrpSpPr/>
          <p:nvPr/>
        </p:nvGrpSpPr>
        <p:grpSpPr>
          <a:xfrm>
            <a:off x="0" y="1181894"/>
            <a:ext cx="8359136" cy="443897"/>
            <a:chOff x="0" y="1181894"/>
            <a:chExt cx="8359136" cy="443897"/>
          </a:xfrm>
        </p:grpSpPr>
        <p:sp>
          <p:nvSpPr>
            <p:cNvPr id="6" name="AutoShape 2"/>
            <p:cNvSpPr>
              <a:spLocks noChangeArrowheads="1"/>
            </p:cNvSpPr>
            <p:nvPr/>
          </p:nvSpPr>
          <p:spPr bwMode="auto">
            <a:xfrm>
              <a:off x="0" y="1181894"/>
              <a:ext cx="4581845" cy="443897"/>
            </a:xfrm>
            <a:prstGeom prst="triangle">
              <a:avLst>
                <a:gd name="adj" fmla="val 50000"/>
              </a:avLst>
            </a:prstGeom>
            <a:solidFill>
              <a:srgbClr val="00FF00"/>
            </a:solidFill>
            <a:ln w="9525" algn="ctr">
              <a:solidFill>
                <a:srgbClr val="000000"/>
              </a:solidFill>
              <a:miter lim="800000"/>
            </a:ln>
          </p:spPr>
          <p:txBody>
            <a:bodyPr tIns="0"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fontAlgn="ctr" hangingPunct="0"/>
              <a:r>
                <a:rPr lang="en-US" altLang="zh-CN" sz="2000" b="1">
                  <a:solidFill>
                    <a:srgbClr val="FF0000"/>
                  </a:solidFill>
                  <a:ea typeface="黑体" panose="02010609060101010101" pitchFamily="49" charset="-122"/>
                </a:rPr>
                <a:t>         List Price</a:t>
              </a:r>
              <a:endParaRPr lang="en-US" altLang="zh-CN" sz="2000" b="1">
                <a:solidFill>
                  <a:srgbClr val="FF0000"/>
                </a:solidFill>
                <a:ea typeface="黑体" panose="02010609060101010101" pitchFamily="49" charset="-122"/>
              </a:endParaRPr>
            </a:p>
          </p:txBody>
        </p:sp>
        <p:sp>
          <p:nvSpPr>
            <p:cNvPr id="16" name="Line 106"/>
            <p:cNvSpPr>
              <a:spLocks noChangeShapeType="1"/>
            </p:cNvSpPr>
            <p:nvPr/>
          </p:nvSpPr>
          <p:spPr bwMode="auto">
            <a:xfrm>
              <a:off x="4384021" y="1621839"/>
              <a:ext cx="3676424" cy="0"/>
            </a:xfrm>
            <a:prstGeom prst="line">
              <a:avLst/>
            </a:prstGeom>
            <a:noFill/>
            <a:ln w="9525">
              <a:solidFill>
                <a:schemeClr val="tx1"/>
              </a:solidFill>
              <a:prstDash val="lgDash"/>
              <a:round/>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7" name="Rectangle 107"/>
            <p:cNvSpPr>
              <a:spLocks noChangeArrowheads="1"/>
            </p:cNvSpPr>
            <p:nvPr>
              <p:custDataLst>
                <p:tags r:id="rId2"/>
              </p:custDataLst>
            </p:nvPr>
          </p:nvSpPr>
          <p:spPr bwMode="auto">
            <a:xfrm>
              <a:off x="4407148" y="1396484"/>
              <a:ext cx="3951988" cy="176505"/>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400" b="1"/>
                <a:t>List Price---</a:t>
              </a:r>
              <a:r>
                <a:rPr lang="en-US" altLang="zh-CN" sz="1400"/>
                <a:t>based on competition/PFV strategy</a:t>
              </a:r>
              <a:endParaRPr lang="en-US" altLang="zh-CN" sz="1400"/>
            </a:p>
          </p:txBody>
        </p:sp>
      </p:grpSp>
      <p:grpSp>
        <p:nvGrpSpPr>
          <p:cNvPr id="37" name="组合 36"/>
          <p:cNvGrpSpPr/>
          <p:nvPr/>
        </p:nvGrpSpPr>
        <p:grpSpPr>
          <a:xfrm>
            <a:off x="332898" y="1616456"/>
            <a:ext cx="8219865" cy="307770"/>
            <a:chOff x="332898" y="1616456"/>
            <a:chExt cx="8219865" cy="307770"/>
          </a:xfrm>
        </p:grpSpPr>
        <p:sp>
          <p:nvSpPr>
            <p:cNvPr id="11" name="Rectangle 89"/>
            <p:cNvSpPr>
              <a:spLocks noChangeArrowheads="1"/>
            </p:cNvSpPr>
            <p:nvPr>
              <p:custDataLst>
                <p:tags r:id="rId3"/>
              </p:custDataLst>
            </p:nvPr>
          </p:nvSpPr>
          <p:spPr bwMode="auto">
            <a:xfrm>
              <a:off x="332898" y="1616456"/>
              <a:ext cx="3789001" cy="303242"/>
            </a:xfrm>
            <a:prstGeom prst="rect">
              <a:avLst/>
            </a:prstGeom>
            <a:solidFill>
              <a:srgbClr val="66FF66"/>
            </a:solidFill>
            <a:ln w="9525">
              <a:solidFill>
                <a:schemeClr val="tx1"/>
              </a:solidFill>
              <a:miter lim="800000"/>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1400" b="1"/>
                <a:t>Up-front margin to BP</a:t>
              </a:r>
              <a:endParaRPr lang="en-US" altLang="zh-CN" sz="1400" b="1"/>
            </a:p>
          </p:txBody>
        </p:sp>
        <p:sp>
          <p:nvSpPr>
            <p:cNvPr id="18" name="Line 113"/>
            <p:cNvSpPr>
              <a:spLocks noChangeShapeType="1"/>
            </p:cNvSpPr>
            <p:nvPr/>
          </p:nvSpPr>
          <p:spPr bwMode="auto">
            <a:xfrm>
              <a:off x="4034526" y="1924226"/>
              <a:ext cx="4017518" cy="0"/>
            </a:xfrm>
            <a:prstGeom prst="line">
              <a:avLst/>
            </a:prstGeom>
            <a:noFill/>
            <a:ln w="9525">
              <a:solidFill>
                <a:schemeClr val="tx1"/>
              </a:solidFill>
              <a:prstDash val="lgDash"/>
              <a:round/>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9" name="Rectangle 114"/>
            <p:cNvSpPr>
              <a:spLocks noChangeArrowheads="1"/>
            </p:cNvSpPr>
            <p:nvPr>
              <p:custDataLst>
                <p:tags r:id="rId4"/>
              </p:custDataLst>
            </p:nvPr>
          </p:nvSpPr>
          <p:spPr bwMode="auto">
            <a:xfrm>
              <a:off x="4405865" y="1684438"/>
              <a:ext cx="4146898" cy="221290"/>
            </a:xfrm>
            <a:prstGeom prst="rect">
              <a:avLst/>
            </a:prstGeom>
            <a:noFill/>
            <a:ln w="9525">
              <a:noFill/>
              <a:miter lim="800000"/>
            </a:ln>
          </p:spPr>
          <p:txBody>
            <a:bodyPr wrap="non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400" b="1"/>
                <a:t>BP Price---</a:t>
              </a:r>
              <a:r>
                <a:rPr lang="en-US" altLang="zh-CN" sz="1400"/>
                <a:t>Gross revenue in Finance</a:t>
              </a:r>
              <a:endParaRPr lang="en-US" altLang="zh-CN" sz="1400"/>
            </a:p>
          </p:txBody>
        </p:sp>
      </p:grpSp>
      <p:grpSp>
        <p:nvGrpSpPr>
          <p:cNvPr id="36" name="组合 35"/>
          <p:cNvGrpSpPr/>
          <p:nvPr/>
        </p:nvGrpSpPr>
        <p:grpSpPr>
          <a:xfrm>
            <a:off x="323528" y="1916832"/>
            <a:ext cx="8229946" cy="825432"/>
            <a:chOff x="336259" y="1916210"/>
            <a:chExt cx="8229946" cy="825432"/>
          </a:xfrm>
        </p:grpSpPr>
        <p:sp>
          <p:nvSpPr>
            <p:cNvPr id="20" name="Rectangle 115"/>
            <p:cNvSpPr>
              <a:spLocks noChangeArrowheads="1"/>
            </p:cNvSpPr>
            <p:nvPr>
              <p:custDataLst>
                <p:tags r:id="rId5"/>
              </p:custDataLst>
            </p:nvPr>
          </p:nvSpPr>
          <p:spPr bwMode="auto">
            <a:xfrm>
              <a:off x="336259" y="1916210"/>
              <a:ext cx="3789001" cy="825432"/>
            </a:xfrm>
            <a:prstGeom prst="rect">
              <a:avLst/>
            </a:prstGeom>
            <a:solidFill>
              <a:schemeClr val="accent1"/>
            </a:solidFill>
            <a:ln w="9525">
              <a:solidFill>
                <a:schemeClr val="tx1"/>
              </a:solidFill>
              <a:miter lim="800000"/>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1200" b="1"/>
                <a:t>GTN = </a:t>
              </a:r>
              <a:endParaRPr lang="en-US" altLang="zh-CN" sz="1200" b="1"/>
            </a:p>
            <a:p>
              <a:pPr algn="ctr"/>
              <a:r>
                <a:rPr lang="en-US" altLang="zh-CN" sz="900"/>
                <a:t>MDF</a:t>
              </a:r>
              <a:endParaRPr lang="en-US" altLang="zh-CN" sz="900"/>
            </a:p>
            <a:p>
              <a:pPr algn="ctr"/>
              <a:r>
                <a:rPr lang="en-US" altLang="zh-CN" sz="900"/>
                <a:t>+Price protection</a:t>
              </a:r>
              <a:endParaRPr lang="en-US" altLang="zh-CN" sz="900"/>
            </a:p>
            <a:p>
              <a:pPr algn="ctr"/>
              <a:r>
                <a:rPr lang="en-US" altLang="zh-CN" sz="900"/>
                <a:t>+DOA/ /Return</a:t>
              </a:r>
              <a:endParaRPr lang="en-US" altLang="zh-CN" sz="900"/>
            </a:p>
            <a:p>
              <a:pPr algn="ctr"/>
              <a:r>
                <a:rPr lang="en-US" altLang="zh-CN" sz="900"/>
                <a:t>+Others</a:t>
              </a:r>
              <a:endParaRPr lang="en-US" altLang="zh-CN" sz="900"/>
            </a:p>
          </p:txBody>
        </p:sp>
        <p:sp>
          <p:nvSpPr>
            <p:cNvPr id="21" name="Line 116"/>
            <p:cNvSpPr>
              <a:spLocks noChangeShapeType="1"/>
            </p:cNvSpPr>
            <p:nvPr/>
          </p:nvSpPr>
          <p:spPr bwMode="auto">
            <a:xfrm>
              <a:off x="4047968" y="2738826"/>
              <a:ext cx="4017518" cy="0"/>
            </a:xfrm>
            <a:prstGeom prst="line">
              <a:avLst/>
            </a:prstGeom>
            <a:noFill/>
            <a:ln w="9525">
              <a:solidFill>
                <a:schemeClr val="tx1"/>
              </a:solidFill>
              <a:prstDash val="lgDash"/>
              <a:round/>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2" name="Rectangle 117"/>
            <p:cNvSpPr>
              <a:spLocks noChangeArrowheads="1"/>
            </p:cNvSpPr>
            <p:nvPr>
              <p:custDataLst>
                <p:tags r:id="rId6"/>
              </p:custDataLst>
            </p:nvPr>
          </p:nvSpPr>
          <p:spPr bwMode="auto">
            <a:xfrm>
              <a:off x="4419307" y="2510950"/>
              <a:ext cx="4146898" cy="221290"/>
            </a:xfrm>
            <a:prstGeom prst="rect">
              <a:avLst/>
            </a:prstGeom>
            <a:noFill/>
            <a:ln w="9525">
              <a:noFill/>
              <a:miter lim="800000"/>
            </a:ln>
          </p:spPr>
          <p:txBody>
            <a:bodyPr wrap="non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400" b="1">
                  <a:solidFill>
                    <a:schemeClr val="tx2"/>
                  </a:solidFill>
                </a:rPr>
                <a:t>Net Revenue </a:t>
              </a:r>
              <a:r>
                <a:rPr lang="en-US" altLang="zh-CN" sz="1400"/>
                <a:t>= Gross revenue - GTN</a:t>
              </a:r>
              <a:endParaRPr lang="en-US" altLang="zh-CN" sz="1400"/>
            </a:p>
          </p:txBody>
        </p:sp>
      </p:grpSp>
      <p:grpSp>
        <p:nvGrpSpPr>
          <p:cNvPr id="39" name="组合 38"/>
          <p:cNvGrpSpPr/>
          <p:nvPr/>
        </p:nvGrpSpPr>
        <p:grpSpPr>
          <a:xfrm>
            <a:off x="332898" y="2740149"/>
            <a:ext cx="8256090" cy="934261"/>
            <a:chOff x="332898" y="2740149"/>
            <a:chExt cx="8256090" cy="934261"/>
          </a:xfrm>
        </p:grpSpPr>
        <p:sp>
          <p:nvSpPr>
            <p:cNvPr id="13" name="Rectangle 91"/>
            <p:cNvSpPr>
              <a:spLocks noChangeArrowheads="1"/>
            </p:cNvSpPr>
            <p:nvPr>
              <p:custDataLst>
                <p:tags r:id="rId7"/>
              </p:custDataLst>
            </p:nvPr>
          </p:nvSpPr>
          <p:spPr bwMode="auto">
            <a:xfrm>
              <a:off x="332898" y="2740149"/>
              <a:ext cx="3789001" cy="934261"/>
            </a:xfrm>
            <a:prstGeom prst="rect">
              <a:avLst/>
            </a:prstGeom>
            <a:solidFill>
              <a:srgbClr val="DDDDDD"/>
            </a:solidFill>
            <a:ln w="9525">
              <a:solidFill>
                <a:schemeClr val="tx1"/>
              </a:solidFill>
              <a:miter lim="800000"/>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1200" b="1"/>
                <a:t>BMC COST=</a:t>
              </a:r>
              <a:endParaRPr lang="en-US" altLang="zh-CN" sz="1200" b="1"/>
            </a:p>
            <a:p>
              <a:pPr algn="ctr"/>
              <a:r>
                <a:rPr lang="en-US" altLang="zh-CN" sz="900"/>
                <a:t>Material cost ( platform+ commodity+ SW)</a:t>
              </a:r>
              <a:endParaRPr lang="en-US" altLang="zh-CN" sz="900"/>
            </a:p>
            <a:p>
              <a:pPr algn="ctr"/>
              <a:r>
                <a:rPr lang="en-US" altLang="zh-CN" sz="900"/>
                <a:t>+MVA</a:t>
              </a:r>
              <a:endParaRPr lang="en-US" altLang="zh-CN" sz="900"/>
            </a:p>
            <a:p>
              <a:pPr algn="ctr"/>
              <a:r>
                <a:rPr lang="en-US" altLang="zh-CN" sz="900"/>
                <a:t>+International logistic ( Air / Ocean )</a:t>
              </a:r>
              <a:endParaRPr lang="en-US" altLang="zh-CN" sz="900" b="1"/>
            </a:p>
          </p:txBody>
        </p:sp>
        <p:sp>
          <p:nvSpPr>
            <p:cNvPr id="23" name="Line 118"/>
            <p:cNvSpPr>
              <a:spLocks noChangeShapeType="1"/>
            </p:cNvSpPr>
            <p:nvPr/>
          </p:nvSpPr>
          <p:spPr bwMode="auto">
            <a:xfrm>
              <a:off x="4117046" y="3669834"/>
              <a:ext cx="4017518" cy="0"/>
            </a:xfrm>
            <a:prstGeom prst="line">
              <a:avLst/>
            </a:prstGeom>
            <a:noFill/>
            <a:ln w="9525">
              <a:solidFill>
                <a:schemeClr val="tx1"/>
              </a:solidFill>
              <a:prstDash val="lgDash"/>
              <a:round/>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4" name="Rectangle 119"/>
            <p:cNvSpPr>
              <a:spLocks noChangeArrowheads="1"/>
            </p:cNvSpPr>
            <p:nvPr>
              <p:custDataLst>
                <p:tags r:id="rId8"/>
              </p:custDataLst>
            </p:nvPr>
          </p:nvSpPr>
          <p:spPr bwMode="auto">
            <a:xfrm>
              <a:off x="4442090" y="3410728"/>
              <a:ext cx="4146898" cy="221290"/>
            </a:xfrm>
            <a:prstGeom prst="rect">
              <a:avLst/>
            </a:prstGeom>
            <a:noFill/>
            <a:ln w="9525">
              <a:noFill/>
              <a:miter lim="800000"/>
            </a:ln>
          </p:spPr>
          <p:txBody>
            <a:bodyPr wrap="non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400" b="1">
                  <a:solidFill>
                    <a:schemeClr val="tx2"/>
                  </a:solidFill>
                </a:rPr>
                <a:t>BMC GP </a:t>
              </a:r>
              <a:r>
                <a:rPr lang="en-US" altLang="zh-CN" sz="1400"/>
                <a:t>= Net revenue – BMC cost</a:t>
              </a:r>
              <a:endParaRPr lang="en-US" altLang="zh-CN" sz="1400"/>
            </a:p>
          </p:txBody>
        </p:sp>
      </p:grpSp>
      <p:grpSp>
        <p:nvGrpSpPr>
          <p:cNvPr id="34" name="组合 33"/>
          <p:cNvGrpSpPr/>
          <p:nvPr/>
        </p:nvGrpSpPr>
        <p:grpSpPr>
          <a:xfrm>
            <a:off x="332898" y="3670792"/>
            <a:ext cx="8300518" cy="939037"/>
            <a:chOff x="332898" y="3670792"/>
            <a:chExt cx="8300518" cy="939037"/>
          </a:xfrm>
        </p:grpSpPr>
        <p:sp>
          <p:nvSpPr>
            <p:cNvPr id="14" name="Rectangle 92"/>
            <p:cNvSpPr>
              <a:spLocks noChangeArrowheads="1"/>
            </p:cNvSpPr>
            <p:nvPr>
              <p:custDataLst>
                <p:tags r:id="rId9"/>
              </p:custDataLst>
            </p:nvPr>
          </p:nvSpPr>
          <p:spPr bwMode="auto">
            <a:xfrm>
              <a:off x="332898" y="3670792"/>
              <a:ext cx="3789001" cy="939037"/>
            </a:xfrm>
            <a:prstGeom prst="rect">
              <a:avLst/>
            </a:prstGeom>
            <a:solidFill>
              <a:srgbClr val="CCFFFF"/>
            </a:solidFill>
            <a:ln w="9525">
              <a:solidFill>
                <a:schemeClr val="tx1"/>
              </a:solidFill>
              <a:miter lim="800000"/>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1200" b="1"/>
                <a:t>NBMC COST=</a:t>
              </a:r>
              <a:endParaRPr lang="en-US" altLang="zh-CN" sz="1200" b="1"/>
            </a:p>
            <a:p>
              <a:pPr algn="ctr"/>
              <a:r>
                <a:rPr lang="en-US" altLang="zh-CN" sz="900"/>
                <a:t>Warranty /Tech support</a:t>
              </a:r>
              <a:endParaRPr lang="en-US" altLang="zh-CN" sz="900"/>
            </a:p>
            <a:p>
              <a:pPr algn="ctr"/>
              <a:r>
                <a:rPr lang="en-US" altLang="zh-CN" sz="900"/>
                <a:t>+ Write-off</a:t>
              </a:r>
              <a:endParaRPr lang="en-US" altLang="zh-CN" sz="900"/>
            </a:p>
            <a:p>
              <a:pPr algn="ctr"/>
              <a:r>
                <a:rPr lang="en-US" altLang="zh-CN" sz="900"/>
                <a:t>+ GSC WW O/H</a:t>
              </a:r>
              <a:endParaRPr lang="en-US" altLang="zh-CN" sz="900"/>
            </a:p>
            <a:p>
              <a:pPr algn="ctr"/>
              <a:r>
                <a:rPr lang="en-US" altLang="zh-CN" sz="900"/>
                <a:t>+ Domestic Logistic</a:t>
              </a:r>
              <a:endParaRPr lang="en-US" altLang="zh-CN" sz="900"/>
            </a:p>
            <a:p>
              <a:pPr algn="ctr"/>
              <a:r>
                <a:rPr lang="en-US" altLang="zh-CN" sz="900"/>
                <a:t>GSC/Service IT </a:t>
              </a:r>
              <a:endParaRPr lang="en-US" altLang="zh-CN" sz="900"/>
            </a:p>
          </p:txBody>
        </p:sp>
        <p:sp>
          <p:nvSpPr>
            <p:cNvPr id="25" name="Line 120"/>
            <p:cNvSpPr>
              <a:spLocks noChangeShapeType="1"/>
            </p:cNvSpPr>
            <p:nvPr/>
          </p:nvSpPr>
          <p:spPr bwMode="auto">
            <a:xfrm>
              <a:off x="4115178" y="4608568"/>
              <a:ext cx="4017518" cy="0"/>
            </a:xfrm>
            <a:prstGeom prst="line">
              <a:avLst/>
            </a:prstGeom>
            <a:noFill/>
            <a:ln w="9525">
              <a:solidFill>
                <a:schemeClr val="tx1"/>
              </a:solidFill>
              <a:prstDash val="lgDash"/>
              <a:round/>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6" name="Rectangle 121"/>
            <p:cNvSpPr>
              <a:spLocks noChangeArrowheads="1"/>
            </p:cNvSpPr>
            <p:nvPr>
              <p:custDataLst>
                <p:tags r:id="rId10"/>
              </p:custDataLst>
            </p:nvPr>
          </p:nvSpPr>
          <p:spPr bwMode="auto">
            <a:xfrm>
              <a:off x="4486518" y="4355495"/>
              <a:ext cx="4146898" cy="221290"/>
            </a:xfrm>
            <a:prstGeom prst="rect">
              <a:avLst/>
            </a:prstGeom>
            <a:noFill/>
            <a:ln w="9525">
              <a:noFill/>
              <a:miter lim="800000"/>
            </a:ln>
          </p:spPr>
          <p:txBody>
            <a:bodyPr wrap="non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400" b="1">
                  <a:solidFill>
                    <a:schemeClr val="tx2"/>
                  </a:solidFill>
                </a:rPr>
                <a:t>TMC GP </a:t>
              </a:r>
              <a:r>
                <a:rPr lang="en-US" altLang="zh-CN" sz="1400"/>
                <a:t>= BMC GP – NBMC cost</a:t>
              </a:r>
              <a:endParaRPr lang="en-US" altLang="zh-CN" sz="1400"/>
            </a:p>
          </p:txBody>
        </p:sp>
      </p:grpSp>
      <p:grpSp>
        <p:nvGrpSpPr>
          <p:cNvPr id="33" name="组合 32"/>
          <p:cNvGrpSpPr/>
          <p:nvPr/>
        </p:nvGrpSpPr>
        <p:grpSpPr>
          <a:xfrm>
            <a:off x="332898" y="4608454"/>
            <a:ext cx="8313960" cy="873817"/>
            <a:chOff x="332898" y="4608454"/>
            <a:chExt cx="8313960" cy="873817"/>
          </a:xfrm>
        </p:grpSpPr>
        <p:sp>
          <p:nvSpPr>
            <p:cNvPr id="12" name="Rectangle 90"/>
            <p:cNvSpPr>
              <a:spLocks noChangeArrowheads="1"/>
            </p:cNvSpPr>
            <p:nvPr>
              <p:custDataLst>
                <p:tags r:id="rId11"/>
              </p:custDataLst>
            </p:nvPr>
          </p:nvSpPr>
          <p:spPr bwMode="auto">
            <a:xfrm>
              <a:off x="332898" y="4608454"/>
              <a:ext cx="3789001" cy="872986"/>
            </a:xfrm>
            <a:prstGeom prst="rect">
              <a:avLst/>
            </a:prstGeom>
            <a:solidFill>
              <a:srgbClr val="FFFF99"/>
            </a:solidFill>
            <a:ln w="9525">
              <a:solidFill>
                <a:schemeClr val="tx1"/>
              </a:solidFill>
              <a:miter lim="800000"/>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lnSpc>
                  <a:spcPct val="120000"/>
                </a:lnSpc>
              </a:pPr>
              <a:r>
                <a:rPr lang="en-US" altLang="zh-CN" sz="1200" b="1"/>
                <a:t>Geo Expense =</a:t>
              </a:r>
              <a:endParaRPr lang="en-US" altLang="zh-CN" sz="1200" b="1"/>
            </a:p>
            <a:p>
              <a:pPr algn="ctr"/>
              <a:r>
                <a:rPr lang="en-US" altLang="zh-CN" sz="900"/>
                <a:t>A&amp;P</a:t>
              </a:r>
              <a:endParaRPr lang="en-US" altLang="zh-CN" sz="900"/>
            </a:p>
            <a:p>
              <a:pPr algn="ctr"/>
              <a:r>
                <a:rPr lang="en-US" altLang="zh-CN" sz="900"/>
                <a:t>+ Sales exp.</a:t>
              </a:r>
              <a:endParaRPr lang="en-US" altLang="zh-CN" sz="900"/>
            </a:p>
            <a:p>
              <a:pPr algn="ctr"/>
              <a:r>
                <a:rPr lang="en-US" altLang="zh-CN" sz="900"/>
                <a:t>+ Geo supporting functions exp. ( Geo GSC, Fin, HR, etc.)</a:t>
              </a:r>
              <a:endParaRPr lang="en-US" altLang="zh-CN" sz="900"/>
            </a:p>
            <a:p>
              <a:pPr algn="ctr"/>
              <a:r>
                <a:rPr lang="en-US" altLang="zh-CN" sz="900"/>
                <a:t>+ Others ( currency gain/loss, bad debt provision, etc.)</a:t>
              </a:r>
              <a:r>
                <a:rPr lang="en-US" altLang="zh-CN" sz="1200" b="1"/>
                <a:t> </a:t>
              </a:r>
              <a:endParaRPr lang="en-US" altLang="zh-CN" sz="1200" b="1"/>
            </a:p>
          </p:txBody>
        </p:sp>
        <p:sp>
          <p:nvSpPr>
            <p:cNvPr id="27" name="Line 122"/>
            <p:cNvSpPr>
              <a:spLocks noChangeShapeType="1"/>
            </p:cNvSpPr>
            <p:nvPr/>
          </p:nvSpPr>
          <p:spPr bwMode="auto">
            <a:xfrm>
              <a:off x="4128620" y="5482271"/>
              <a:ext cx="4017518" cy="0"/>
            </a:xfrm>
            <a:prstGeom prst="line">
              <a:avLst/>
            </a:prstGeom>
            <a:noFill/>
            <a:ln w="9525">
              <a:solidFill>
                <a:schemeClr val="tx1"/>
              </a:solidFill>
              <a:prstDash val="lgDash"/>
              <a:round/>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8" name="Rectangle 123"/>
            <p:cNvSpPr>
              <a:spLocks noChangeArrowheads="1"/>
            </p:cNvSpPr>
            <p:nvPr>
              <p:custDataLst>
                <p:tags r:id="rId12"/>
              </p:custDataLst>
            </p:nvPr>
          </p:nvSpPr>
          <p:spPr bwMode="auto">
            <a:xfrm>
              <a:off x="4499960" y="5217286"/>
              <a:ext cx="4146898" cy="221290"/>
            </a:xfrm>
            <a:prstGeom prst="rect">
              <a:avLst/>
            </a:prstGeom>
            <a:noFill/>
            <a:ln w="9525">
              <a:noFill/>
              <a:miter lim="800000"/>
            </a:ln>
          </p:spPr>
          <p:txBody>
            <a:bodyPr wrap="non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400" b="1">
                  <a:solidFill>
                    <a:schemeClr val="tx2"/>
                  </a:solidFill>
                </a:rPr>
                <a:t>Profit Contribution </a:t>
              </a:r>
              <a:r>
                <a:rPr lang="en-US" altLang="zh-CN" sz="1400"/>
                <a:t>= TMC GP – Geo exp.</a:t>
              </a:r>
              <a:endParaRPr lang="en-US" altLang="zh-CN" sz="1400"/>
            </a:p>
          </p:txBody>
        </p:sp>
      </p:grpSp>
      <p:grpSp>
        <p:nvGrpSpPr>
          <p:cNvPr id="32" name="组合 31"/>
          <p:cNvGrpSpPr/>
          <p:nvPr/>
        </p:nvGrpSpPr>
        <p:grpSpPr>
          <a:xfrm>
            <a:off x="332454" y="5477431"/>
            <a:ext cx="8314404" cy="759881"/>
            <a:chOff x="332454" y="5477431"/>
            <a:chExt cx="8314404" cy="759881"/>
          </a:xfrm>
        </p:grpSpPr>
        <p:sp>
          <p:nvSpPr>
            <p:cNvPr id="10" name="Rectangle 88"/>
            <p:cNvSpPr>
              <a:spLocks noChangeArrowheads="1"/>
            </p:cNvSpPr>
            <p:nvPr>
              <p:custDataLst>
                <p:tags r:id="rId13"/>
              </p:custDataLst>
            </p:nvPr>
          </p:nvSpPr>
          <p:spPr bwMode="auto">
            <a:xfrm>
              <a:off x="332454" y="5477431"/>
              <a:ext cx="3789001" cy="754463"/>
            </a:xfrm>
            <a:prstGeom prst="rect">
              <a:avLst/>
            </a:prstGeom>
            <a:solidFill>
              <a:srgbClr val="66CCFF"/>
            </a:solidFill>
            <a:ln w="9525">
              <a:solidFill>
                <a:schemeClr val="tx1"/>
              </a:solidFill>
              <a:miter lim="800000"/>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1200" b="1"/>
                <a:t>HQ allocation =</a:t>
              </a:r>
              <a:endParaRPr lang="en-US" altLang="zh-CN" sz="1200" b="1"/>
            </a:p>
            <a:p>
              <a:pPr algn="ctr"/>
              <a:r>
                <a:rPr lang="en-US" altLang="zh-CN" sz="900"/>
                <a:t>BU DE exp.</a:t>
              </a:r>
              <a:endParaRPr lang="en-US" altLang="zh-CN" sz="900"/>
            </a:p>
            <a:p>
              <a:pPr algn="ctr"/>
              <a:r>
                <a:rPr lang="en-US" altLang="zh-CN" sz="900"/>
                <a:t>+ IT</a:t>
              </a:r>
              <a:endParaRPr lang="en-US" altLang="zh-CN" sz="900"/>
            </a:p>
            <a:p>
              <a:pPr algn="ctr"/>
              <a:r>
                <a:rPr lang="en-US" altLang="zh-CN" sz="900"/>
                <a:t>+ HQ common function exp. </a:t>
              </a:r>
              <a:endParaRPr lang="en-US" altLang="zh-CN" sz="900"/>
            </a:p>
            <a:p>
              <a:pPr algn="ctr"/>
              <a:r>
                <a:rPr lang="en-US" altLang="zh-CN" sz="900"/>
                <a:t>+ branding </a:t>
              </a:r>
              <a:endParaRPr lang="en-US" altLang="zh-CN" sz="900"/>
            </a:p>
          </p:txBody>
        </p:sp>
        <p:sp>
          <p:nvSpPr>
            <p:cNvPr id="29" name="Line 124"/>
            <p:cNvSpPr>
              <a:spLocks noChangeShapeType="1"/>
            </p:cNvSpPr>
            <p:nvPr/>
          </p:nvSpPr>
          <p:spPr bwMode="auto">
            <a:xfrm>
              <a:off x="4128620" y="6237312"/>
              <a:ext cx="4017518" cy="0"/>
            </a:xfrm>
            <a:prstGeom prst="line">
              <a:avLst/>
            </a:prstGeom>
            <a:noFill/>
            <a:ln w="9525">
              <a:solidFill>
                <a:schemeClr val="tx1"/>
              </a:solidFill>
              <a:prstDash val="lgDash"/>
              <a:round/>
            </a:ln>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0" name="Rectangle 125"/>
            <p:cNvSpPr>
              <a:spLocks noChangeArrowheads="1"/>
            </p:cNvSpPr>
            <p:nvPr>
              <p:custDataLst>
                <p:tags r:id="rId14"/>
              </p:custDataLst>
            </p:nvPr>
          </p:nvSpPr>
          <p:spPr bwMode="auto">
            <a:xfrm>
              <a:off x="4499960" y="5984238"/>
              <a:ext cx="4146898" cy="221290"/>
            </a:xfrm>
            <a:prstGeom prst="rect">
              <a:avLst/>
            </a:prstGeom>
            <a:noFill/>
            <a:ln w="9525">
              <a:noFill/>
              <a:miter lim="800000"/>
            </a:ln>
          </p:spPr>
          <p:txBody>
            <a:bodyPr wrap="non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400" b="1">
                  <a:solidFill>
                    <a:schemeClr val="tx2"/>
                  </a:solidFill>
                </a:rPr>
                <a:t>PTI </a:t>
              </a:r>
              <a:r>
                <a:rPr lang="en-US" altLang="zh-CN" sz="1400"/>
                <a:t>= Profit contribution – HQ allocation</a:t>
              </a:r>
              <a:endParaRPr lang="en-US" altLang="zh-CN" sz="1400"/>
            </a:p>
          </p:txBody>
        </p:sp>
      </p:grpSp>
      <p:sp>
        <p:nvSpPr>
          <p:cNvPr id="31" name="灯片编号占位符 30"/>
          <p:cNvSpPr>
            <a:spLocks noGrp="1"/>
          </p:cNvSpPr>
          <p:nvPr>
            <p:ph type="sldNum" sz="quarter" idx="10"/>
          </p:nvPr>
        </p:nvSpPr>
        <p:spPr/>
        <p:txBody>
          <a:bodyPr/>
          <a:lstStyle/>
          <a:p>
            <a:pPr>
              <a:defRPr/>
            </a:pPr>
            <a:fld id="{FDF594A2-E5C5-4971-AB6D-446671C2D12F}" type="slidenum">
              <a:rPr lang="zh-CN" altLang="en-US" smtClean="0"/>
              <a:t>8</a:t>
            </a:fld>
            <a:endParaRPr lang="en-US" altLang="zh-CN"/>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100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slide(fromBottom)">
                                      <p:cBhvr>
                                        <p:cTn id="7" dur="1000"/>
                                        <p:tgtEl>
                                          <p:spTgt spid="3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4" dur="1000" fill="hold"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slide(fromBottom)">
                                      <p:cBhvr>
                                        <p:cTn id="12" dur="1000"/>
                                        <p:tgtEl>
                                          <p:spTgt spid="3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2" presetClass="entr" presetSubtype="4" dur="1000" fill="hold" nodeType="click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slide(fromBottom)">
                                      <p:cBhvr>
                                        <p:cTn id="17" dur="1000"/>
                                        <p:tgtEl>
                                          <p:spTgt spid="3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2" presetClass="entr" presetSubtype="4" dur="1000" fill="hold" nodeType="clickEffect">
                                  <p:stCondLst>
                                    <p:cond delay="0"/>
                                  </p:stCondLst>
                                  <p:childTnLst>
                                    <p:set>
                                      <p:cBhvr>
                                        <p:cTn id="21" dur="1" fill="hold">
                                          <p:stCondLst>
                                            <p:cond delay="0"/>
                                          </p:stCondLst>
                                        </p:cTn>
                                        <p:tgtEl>
                                          <p:spTgt spid="39"/>
                                        </p:tgtEl>
                                        <p:attrNameLst>
                                          <p:attrName>style.visibility</p:attrName>
                                        </p:attrNameLst>
                                      </p:cBhvr>
                                      <p:to>
                                        <p:strVal val="visible"/>
                                      </p:to>
                                    </p:set>
                                    <p:animEffect transition="in" filter="slide(fromBottom)">
                                      <p:cBhvr>
                                        <p:cTn id="22" dur="1000"/>
                                        <p:tgtEl>
                                          <p:spTgt spid="3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2" presetClass="entr" presetSubtype="4" dur="1000" fill="hold" nodeType="clickEffect">
                                  <p:stCondLst>
                                    <p:cond delay="0"/>
                                  </p:stCondLst>
                                  <p:childTnLst>
                                    <p:set>
                                      <p:cBhvr>
                                        <p:cTn id="26" dur="1" fill="hold">
                                          <p:stCondLst>
                                            <p:cond delay="0"/>
                                          </p:stCondLst>
                                        </p:cTn>
                                        <p:tgtEl>
                                          <p:spTgt spid="36"/>
                                        </p:tgtEl>
                                        <p:attrNameLst>
                                          <p:attrName>style.visibility</p:attrName>
                                        </p:attrNameLst>
                                      </p:cBhvr>
                                      <p:to>
                                        <p:strVal val="visible"/>
                                      </p:to>
                                    </p:set>
                                    <p:animEffect transition="in" filter="slide(fromBottom)">
                                      <p:cBhvr>
                                        <p:cTn id="27" dur="1000"/>
                                        <p:tgtEl>
                                          <p:spTgt spid="36"/>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2" presetClass="entr" presetSubtype="4" dur="1000" fill="hold" nodeType="click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slide(fromBottom)">
                                      <p:cBhvr>
                                        <p:cTn id="32" dur="1000"/>
                                        <p:tgtEl>
                                          <p:spTgt spid="3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2" presetClass="entr" presetSubtype="4" dur="1000" fill="hold" nodeType="clickEffect">
                                  <p:stCondLst>
                                    <p:cond delay="0"/>
                                  </p:stCondLst>
                                  <p:childTnLst>
                                    <p:set>
                                      <p:cBhvr>
                                        <p:cTn id="36" dur="1" fill="hold">
                                          <p:stCondLst>
                                            <p:cond delay="0"/>
                                          </p:stCondLst>
                                        </p:cTn>
                                        <p:tgtEl>
                                          <p:spTgt spid="38"/>
                                        </p:tgtEl>
                                        <p:attrNameLst>
                                          <p:attrName>style.visibility</p:attrName>
                                        </p:attrNameLst>
                                      </p:cBhvr>
                                      <p:to>
                                        <p:strVal val="visible"/>
                                      </p:to>
                                    </p:set>
                                    <p:animEffect transition="in" filter="slide(fromBottom)">
                                      <p:cBhvr>
                                        <p:cTn id="37" dur="1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 name="组合 37"/>
          <p:cNvGrpSpPr/>
          <p:nvPr/>
        </p:nvGrpSpPr>
        <p:grpSpPr>
          <a:xfrm>
            <a:off x="5838825" y="1700808"/>
            <a:ext cx="3305175" cy="3089275"/>
            <a:chOff x="1966913" y="2149475"/>
            <a:chExt cx="3305175" cy="3089275"/>
          </a:xfrm>
        </p:grpSpPr>
        <p:sp>
          <p:nvSpPr>
            <p:cNvPr id="125973" name="Freeform 26"/>
            <p:cNvSpPr/>
            <p:nvPr/>
          </p:nvSpPr>
          <p:spPr bwMode="ltGray">
            <a:xfrm>
              <a:off x="2281238" y="3795713"/>
              <a:ext cx="1862137" cy="1277937"/>
            </a:xfrm>
            <a:custGeom>
              <a:gdLst>
                <a:gd name="T0" fmla="*/ 0 w 1291"/>
                <a:gd name="T1" fmla="*/ 2147483647 h 886"/>
                <a:gd name="T2" fmla="*/ 2147483647 w 1291"/>
                <a:gd name="T3" fmla="*/ 2147483647 h 886"/>
                <a:gd name="T4" fmla="*/ 2147483647 w 1291"/>
                <a:gd name="T5" fmla="*/ 2147483647 h 886"/>
                <a:gd name="T6" fmla="*/ 2147483647 w 1291"/>
                <a:gd name="T7" fmla="*/ 2147483647 h 886"/>
                <a:gd name="T8" fmla="*/ 2147483647 w 1291"/>
                <a:gd name="T9" fmla="*/ 0 h 886"/>
                <a:gd name="T10" fmla="*/ 2147483647 w 1291"/>
                <a:gd name="T11" fmla="*/ 2147483647 h 886"/>
                <a:gd name="T12" fmla="*/ 2147483647 w 1291"/>
                <a:gd name="T13" fmla="*/ 2147483647 h 886"/>
                <a:gd name="T14" fmla="*/ 2147483647 w 1291"/>
                <a:gd name="T15" fmla="*/ 2147483647 h 886"/>
                <a:gd name="T16" fmla="*/ 2147483647 w 1291"/>
                <a:gd name="T17" fmla="*/ 2147483647 h 886"/>
                <a:gd name="T18" fmla="*/ 0 w 1291"/>
                <a:gd name="T19" fmla="*/ 2147483647 h 8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91"/>
                <a:gd name="T31" fmla="*/ 0 h 886"/>
                <a:gd name="T32" fmla="*/ 1291 w 1291"/>
                <a:gd name="T33" fmla="*/ 886 h 88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91" h="885">
                  <a:moveTo>
                    <a:pt x="0" y="687"/>
                  </a:moveTo>
                  <a:cubicBezTo>
                    <a:pt x="261" y="646"/>
                    <a:pt x="345" y="660"/>
                    <a:pt x="671" y="532"/>
                  </a:cubicBezTo>
                  <a:cubicBezTo>
                    <a:pt x="997" y="404"/>
                    <a:pt x="1069" y="227"/>
                    <a:pt x="1103" y="149"/>
                  </a:cubicBezTo>
                  <a:cubicBezTo>
                    <a:pt x="1045" y="140"/>
                    <a:pt x="988" y="131"/>
                    <a:pt x="988" y="131"/>
                  </a:cubicBezTo>
                  <a:lnTo>
                    <a:pt x="1164" y="0"/>
                  </a:lnTo>
                  <a:lnTo>
                    <a:pt x="1291" y="183"/>
                  </a:lnTo>
                  <a:lnTo>
                    <a:pt x="1164" y="161"/>
                  </a:lnTo>
                  <a:cubicBezTo>
                    <a:pt x="1120" y="317"/>
                    <a:pt x="981" y="576"/>
                    <a:pt x="798" y="714"/>
                  </a:cubicBezTo>
                  <a:cubicBezTo>
                    <a:pt x="615" y="852"/>
                    <a:pt x="749" y="772"/>
                    <a:pt x="554" y="886"/>
                  </a:cubicBezTo>
                  <a:lnTo>
                    <a:pt x="0" y="687"/>
                  </a:lnTo>
                  <a:close/>
                </a:path>
              </a:pathLst>
            </a:custGeom>
            <a:gradFill rotWithShape="1">
              <a:gsLst>
                <a:gs pos="0">
                  <a:srgbClr val="3C5470"/>
                </a:gs>
                <a:gs pos="100000">
                  <a:srgbClr val="F8F8F8"/>
                </a:gs>
              </a:gsLst>
              <a:lin ang="5400000" scaled="1"/>
            </a:gradFill>
            <a:ln w="9525">
              <a:no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pic>
          <p:nvPicPr>
            <p:cNvPr id="125974" name="Picture 27" descr="29"/>
            <p:cNvPicPr>
              <a:picLocks noChangeAspect="1" noChangeArrowheads="1"/>
            </p:cNvPicPr>
            <p:nvPr/>
          </p:nvPicPr>
          <p:blipFill>
            <a:blip r:embed="rId3">
              <a:lum bright="6000" contrast="6000"/>
            </a:blip>
            <a:stretch>
              <a:fillRect/>
            </a:stretch>
          </p:blipFill>
          <p:spPr bwMode="auto">
            <a:xfrm>
              <a:off x="1966913" y="4733925"/>
              <a:ext cx="1312862" cy="504825"/>
            </a:xfrm>
            <a:prstGeom prst="rect">
              <a:avLst/>
            </a:prstGeom>
            <a:noFill/>
            <a:ln w="9525">
              <a:noFill/>
              <a:miter lim="800000"/>
            </a:ln>
          </p:spPr>
        </p:pic>
        <p:pic>
          <p:nvPicPr>
            <p:cNvPr id="125975" name="Picture 28" descr="28"/>
            <p:cNvPicPr>
              <a:picLocks noChangeAspect="1" noChangeArrowheads="1"/>
            </p:cNvPicPr>
            <p:nvPr/>
          </p:nvPicPr>
          <p:blipFill>
            <a:blip r:embed="rId4"/>
            <a:srcRect t="14262"/>
            <a:stretch>
              <a:fillRect/>
            </a:stretch>
          </p:blipFill>
          <p:spPr bwMode="auto">
            <a:xfrm>
              <a:off x="3055938" y="2149475"/>
              <a:ext cx="2216150" cy="2001838"/>
            </a:xfrm>
            <a:prstGeom prst="rect">
              <a:avLst/>
            </a:prstGeom>
            <a:noFill/>
            <a:ln w="9525">
              <a:noFill/>
              <a:miter lim="800000"/>
            </a:ln>
          </p:spPr>
        </p:pic>
      </p:grpSp>
      <p:grpSp>
        <p:nvGrpSpPr>
          <p:cNvPr id="49" name="组合 48"/>
          <p:cNvGrpSpPr/>
          <p:nvPr/>
        </p:nvGrpSpPr>
        <p:grpSpPr>
          <a:xfrm>
            <a:off x="251520" y="2204864"/>
            <a:ext cx="4104456" cy="3744416"/>
            <a:chOff x="251520" y="2204864"/>
            <a:chExt cx="4104456" cy="3744416"/>
          </a:xfrm>
        </p:grpSpPr>
        <p:sp>
          <p:nvSpPr>
            <p:cNvPr id="125967" name="Rectangle 18"/>
            <p:cNvSpPr>
              <a:spLocks noChangeArrowheads="1"/>
            </p:cNvSpPr>
            <p:nvPr/>
          </p:nvSpPr>
          <p:spPr bwMode="gray">
            <a:xfrm>
              <a:off x="1691680" y="3140968"/>
              <a:ext cx="2664296" cy="861774"/>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smtClean="0">
                  <a:latin typeface="微软雅黑" panose="020b0503020204020204" pitchFamily="34" charset="-122"/>
                  <a:ea typeface="微软雅黑" panose="020b0503020204020204" pitchFamily="34" charset="-122"/>
                </a:rPr>
                <a:t>客户</a:t>
              </a:r>
              <a:r>
                <a:rPr lang="en-US" altLang="zh-CN" b="1" smtClean="0">
                  <a:latin typeface="微软雅黑" panose="020b0503020204020204" pitchFamily="34" charset="-122"/>
                  <a:ea typeface="微软雅黑" panose="020b0503020204020204" pitchFamily="34" charset="-122"/>
                </a:rPr>
                <a:t>: </a:t>
              </a:r>
              <a:endParaRPr lang="en-US" altLang="zh-CN" b="1" smtClean="0">
                <a:latin typeface="微软雅黑" panose="020b0503020204020204" pitchFamily="34" charset="-122"/>
                <a:ea typeface="微软雅黑" panose="020b0503020204020204" pitchFamily="34" charset="-122"/>
              </a:endParaRPr>
            </a:p>
            <a:p>
              <a:r>
                <a:rPr lang="en-US" altLang="zh-CN" sz="1600" i="1" smtClean="0">
                  <a:latin typeface="微软雅黑" panose="020b0503020204020204" pitchFamily="34" charset="-122"/>
                  <a:ea typeface="微软雅黑" panose="020b0503020204020204" pitchFamily="34" charset="-122"/>
                </a:rPr>
                <a:t>Geo-Region-Country-Segment-Customer</a:t>
              </a:r>
              <a:endParaRPr lang="en-US" altLang="zh-CN" sz="1600" i="1">
                <a:latin typeface="微软雅黑" panose="020b0503020204020204" pitchFamily="34" charset="-122"/>
                <a:ea typeface="微软雅黑" panose="020b0503020204020204" pitchFamily="34" charset="-122"/>
              </a:endParaRPr>
            </a:p>
          </p:txBody>
        </p:sp>
        <p:grpSp>
          <p:nvGrpSpPr>
            <p:cNvPr id="37" name="组合 36"/>
            <p:cNvGrpSpPr/>
            <p:nvPr/>
          </p:nvGrpSpPr>
          <p:grpSpPr>
            <a:xfrm>
              <a:off x="251520" y="2204864"/>
              <a:ext cx="3600400" cy="3744416"/>
              <a:chOff x="251520" y="2204864"/>
              <a:chExt cx="3600400" cy="3744416"/>
            </a:xfrm>
          </p:grpSpPr>
          <p:grpSp>
            <p:nvGrpSpPr>
              <p:cNvPr id="2" name="Group 12"/>
              <p:cNvGrpSpPr/>
              <p:nvPr/>
            </p:nvGrpSpPr>
            <p:grpSpPr>
              <a:xfrm>
                <a:off x="1428428" y="4293518"/>
                <a:ext cx="219075" cy="190500"/>
                <a:chOff x="4232" y="2571"/>
                <a:chExt cx="152" cy="132"/>
              </a:xfrm>
            </p:grpSpPr>
            <p:sp>
              <p:nvSpPr>
                <p:cNvPr id="125987" name="AutoShape 13"/>
                <p:cNvSpPr>
                  <a:spLocks noChangeArrowheads="1"/>
                </p:cNvSpPr>
                <p:nvPr/>
              </p:nvSpPr>
              <p:spPr bwMode="gray">
                <a:xfrm rot="16200000" flipV="1">
                  <a:off x="4222" y="2581"/>
                  <a:ext cx="132" cy="112"/>
                </a:xfrm>
                <a:prstGeom prst="triangle">
                  <a:avLst>
                    <a:gd name="adj" fmla="val 50000"/>
                  </a:avLst>
                </a:prstGeom>
                <a:solidFill>
                  <a:srgbClr val="FF6600"/>
                </a:solidFill>
                <a:ln w="9525" algn="ctr">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5988" name="AutoShape 14"/>
                <p:cNvSpPr>
                  <a:spLocks noChangeArrowheads="1"/>
                </p:cNvSpPr>
                <p:nvPr/>
              </p:nvSpPr>
              <p:spPr bwMode="gray">
                <a:xfrm rot="16200000" flipV="1">
                  <a:off x="4262" y="2581"/>
                  <a:ext cx="132" cy="112"/>
                </a:xfrm>
                <a:prstGeom prst="triangle">
                  <a:avLst>
                    <a:gd name="adj" fmla="val 50000"/>
                  </a:avLst>
                </a:prstGeom>
                <a:solidFill>
                  <a:srgbClr val="FF6600"/>
                </a:solidFill>
                <a:ln w="9525" algn="ctr">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3" name="Group 15"/>
              <p:cNvGrpSpPr/>
              <p:nvPr/>
            </p:nvGrpSpPr>
            <p:grpSpPr>
              <a:xfrm>
                <a:off x="1428428" y="3264818"/>
                <a:ext cx="236537" cy="193675"/>
                <a:chOff x="4232" y="1845"/>
                <a:chExt cx="164" cy="135"/>
              </a:xfrm>
            </p:grpSpPr>
            <p:sp>
              <p:nvSpPr>
                <p:cNvPr id="125985" name="AutoShape 16"/>
                <p:cNvSpPr>
                  <a:spLocks noChangeArrowheads="1"/>
                </p:cNvSpPr>
                <p:nvPr/>
              </p:nvSpPr>
              <p:spPr bwMode="gray">
                <a:xfrm rot="16200000" flipV="1">
                  <a:off x="4222" y="1858"/>
                  <a:ext cx="132" cy="112"/>
                </a:xfrm>
                <a:prstGeom prst="triangle">
                  <a:avLst>
                    <a:gd name="adj" fmla="val 50000"/>
                  </a:avLst>
                </a:prstGeom>
                <a:solidFill>
                  <a:srgbClr val="FF6600"/>
                </a:solidFill>
                <a:ln w="9525" algn="ctr">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5986" name="AutoShape 17"/>
                <p:cNvSpPr>
                  <a:spLocks noChangeArrowheads="1"/>
                </p:cNvSpPr>
                <p:nvPr/>
              </p:nvSpPr>
              <p:spPr bwMode="gray">
                <a:xfrm rot="16200000" flipV="1">
                  <a:off x="4274" y="1855"/>
                  <a:ext cx="132" cy="112"/>
                </a:xfrm>
                <a:prstGeom prst="triangle">
                  <a:avLst>
                    <a:gd name="adj" fmla="val 50000"/>
                  </a:avLst>
                </a:prstGeom>
                <a:solidFill>
                  <a:srgbClr val="FF6600"/>
                </a:solidFill>
                <a:ln w="9525" algn="ctr">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25968" name="Rectangle 19"/>
              <p:cNvSpPr>
                <a:spLocks noChangeArrowheads="1"/>
              </p:cNvSpPr>
              <p:nvPr/>
            </p:nvSpPr>
            <p:spPr bwMode="gray">
              <a:xfrm>
                <a:off x="1655440" y="4201924"/>
                <a:ext cx="2196480" cy="861774"/>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mtClean="0">
                    <a:latin typeface="微软雅黑" panose="020b0503020204020204" pitchFamily="34" charset="-122"/>
                    <a:ea typeface="微软雅黑" panose="020b0503020204020204" pitchFamily="34" charset="-122"/>
                  </a:rPr>
                  <a:t> </a:t>
                </a:r>
                <a:r>
                  <a:rPr lang="zh-CN" altLang="en-US" b="1" smtClean="0">
                    <a:latin typeface="微软雅黑" panose="020b0503020204020204" pitchFamily="34" charset="-122"/>
                    <a:ea typeface="微软雅黑" panose="020b0503020204020204" pitchFamily="34" charset="-122"/>
                  </a:rPr>
                  <a:t>产品</a:t>
                </a:r>
                <a:r>
                  <a:rPr lang="en-US" altLang="zh-CN" b="1" smtClean="0">
                    <a:latin typeface="微软雅黑" panose="020b0503020204020204" pitchFamily="34" charset="-122"/>
                    <a:ea typeface="微软雅黑" panose="020b0503020204020204" pitchFamily="34" charset="-122"/>
                  </a:rPr>
                  <a:t>: </a:t>
                </a:r>
                <a:endParaRPr lang="en-US" altLang="zh-CN" b="1" smtClean="0">
                  <a:latin typeface="微软雅黑" panose="020b0503020204020204" pitchFamily="34" charset="-122"/>
                  <a:ea typeface="微软雅黑" panose="020b0503020204020204" pitchFamily="34" charset="-122"/>
                </a:endParaRPr>
              </a:p>
              <a:p>
                <a:r>
                  <a:rPr lang="en-US" altLang="zh-CN" sz="1600" i="1" smtClean="0">
                    <a:latin typeface="微软雅黑" panose="020b0503020204020204" pitchFamily="34" charset="-122"/>
                    <a:ea typeface="微软雅黑" panose="020b0503020204020204" pitchFamily="34" charset="-122"/>
                  </a:rPr>
                  <a:t>BU—Series —Model—MTM</a:t>
                </a:r>
                <a:endParaRPr lang="en-US" altLang="zh-CN" sz="1600">
                  <a:solidFill>
                    <a:srgbClr val="1C1C1C"/>
                  </a:solidFill>
                  <a:latin typeface="微软雅黑" panose="020b0503020204020204" pitchFamily="34" charset="-122"/>
                  <a:ea typeface="微软雅黑" panose="020b0503020204020204" pitchFamily="34" charset="-122"/>
                </a:endParaRPr>
              </a:p>
            </p:txBody>
          </p:sp>
          <p:sp>
            <p:nvSpPr>
              <p:cNvPr id="125969" name="AutoShape 20"/>
              <p:cNvSpPr>
                <a:spLocks noChangeArrowheads="1"/>
              </p:cNvSpPr>
              <p:nvPr/>
            </p:nvSpPr>
            <p:spPr bwMode="gray">
              <a:xfrm>
                <a:off x="251520" y="2204864"/>
                <a:ext cx="3148012" cy="504056"/>
              </a:xfrm>
              <a:prstGeom prst="roundRect">
                <a:avLst>
                  <a:gd name="adj" fmla="val 50000"/>
                </a:avLst>
              </a:prstGeom>
              <a:solidFill>
                <a:schemeClr val="accent1"/>
              </a:solidFill>
              <a:ln w="19050" algn="ctr">
                <a:solidFill>
                  <a:srgbClr val="FFFFFF"/>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5970" name="Rectangle 21"/>
              <p:cNvSpPr>
                <a:spLocks noChangeArrowheads="1"/>
              </p:cNvSpPr>
              <p:nvPr/>
            </p:nvSpPr>
            <p:spPr bwMode="gray">
              <a:xfrm>
                <a:off x="1115616" y="2247255"/>
                <a:ext cx="1507144" cy="461665"/>
              </a:xfrm>
              <a:prstGeom prst="rect">
                <a:avLst/>
              </a:prstGeom>
              <a:noFill/>
              <a:ln w="9525" algn="ctr">
                <a:noFill/>
                <a:miter lim="800000"/>
              </a:ln>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buClr>
                    <a:srgbClr val="FF3300"/>
                  </a:buClr>
                  <a:buSzPct val="115000"/>
                  <a:buFont typeface="Wingdings" panose="05000000000000000000" pitchFamily="2" charset="2"/>
                  <a:buNone/>
                </a:pPr>
                <a:r>
                  <a:rPr lang="zh-CN" altLang="en-US" sz="2400" b="1">
                    <a:solidFill>
                      <a:srgbClr val="FFFFFF"/>
                    </a:solidFill>
                    <a:latin typeface="微软雅黑" panose="020b0503020204020204" pitchFamily="34" charset="-122"/>
                    <a:ea typeface="微软雅黑" panose="020b0503020204020204" pitchFamily="34" charset="-122"/>
                  </a:rPr>
                  <a:t> </a:t>
                </a:r>
                <a:r>
                  <a:rPr lang="zh-CN" altLang="en-US" sz="2400" b="1" smtClean="0">
                    <a:solidFill>
                      <a:srgbClr val="FFFFFF"/>
                    </a:solidFill>
                    <a:latin typeface="微软雅黑" panose="020b0503020204020204" pitchFamily="34" charset="-122"/>
                    <a:ea typeface="微软雅黑" panose="020b0503020204020204" pitchFamily="34" charset="-122"/>
                  </a:rPr>
                  <a:t>柱轴说明</a:t>
                </a:r>
                <a:endParaRPr lang="en-US" altLang="zh-CN" sz="2400" b="1">
                  <a:solidFill>
                    <a:srgbClr val="FFFFFF"/>
                  </a:solidFill>
                  <a:latin typeface="微软雅黑" panose="020b0503020204020204" pitchFamily="34" charset="-122"/>
                  <a:ea typeface="微软雅黑" panose="020b0503020204020204" pitchFamily="34" charset="-122"/>
                </a:endParaRPr>
              </a:p>
            </p:txBody>
          </p:sp>
          <p:grpSp>
            <p:nvGrpSpPr>
              <p:cNvPr id="4" name="Group 22"/>
              <p:cNvGrpSpPr/>
              <p:nvPr/>
            </p:nvGrpSpPr>
            <p:grpSpPr>
              <a:xfrm>
                <a:off x="1428428" y="5390480"/>
                <a:ext cx="219075" cy="190500"/>
                <a:chOff x="4232" y="2571"/>
                <a:chExt cx="152" cy="132"/>
              </a:xfrm>
            </p:grpSpPr>
            <p:sp>
              <p:nvSpPr>
                <p:cNvPr id="125983" name="AutoShape 23"/>
                <p:cNvSpPr>
                  <a:spLocks noChangeArrowheads="1"/>
                </p:cNvSpPr>
                <p:nvPr/>
              </p:nvSpPr>
              <p:spPr bwMode="gray">
                <a:xfrm rot="16200000" flipV="1">
                  <a:off x="4222" y="2581"/>
                  <a:ext cx="132" cy="112"/>
                </a:xfrm>
                <a:prstGeom prst="triangle">
                  <a:avLst>
                    <a:gd name="adj" fmla="val 50000"/>
                  </a:avLst>
                </a:prstGeom>
                <a:solidFill>
                  <a:srgbClr val="FF6600"/>
                </a:solidFill>
                <a:ln w="9525" algn="ctr">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5984" name="AutoShape 24"/>
                <p:cNvSpPr>
                  <a:spLocks noChangeArrowheads="1"/>
                </p:cNvSpPr>
                <p:nvPr/>
              </p:nvSpPr>
              <p:spPr bwMode="gray">
                <a:xfrm rot="16200000" flipV="1">
                  <a:off x="4262" y="2581"/>
                  <a:ext cx="132" cy="112"/>
                </a:xfrm>
                <a:prstGeom prst="triangle">
                  <a:avLst>
                    <a:gd name="adj" fmla="val 50000"/>
                  </a:avLst>
                </a:prstGeom>
                <a:solidFill>
                  <a:srgbClr val="FF6600"/>
                </a:solidFill>
                <a:ln w="9525" algn="ctr">
                  <a:noFill/>
                  <a:miter lim="800000"/>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25972" name="Rectangle 25"/>
              <p:cNvSpPr>
                <a:spLocks noChangeArrowheads="1"/>
              </p:cNvSpPr>
              <p:nvPr/>
            </p:nvSpPr>
            <p:spPr bwMode="gray">
              <a:xfrm>
                <a:off x="1660922" y="5246042"/>
                <a:ext cx="2118990" cy="615553"/>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smtClean="0">
                    <a:latin typeface="微软雅黑" panose="020b0503020204020204" pitchFamily="34" charset="-122"/>
                    <a:ea typeface="微软雅黑" panose="020b0503020204020204" pitchFamily="34" charset="-122"/>
                  </a:rPr>
                  <a:t>对比</a:t>
                </a:r>
                <a:r>
                  <a:rPr lang="en-US" altLang="zh-CN" b="1" smtClean="0">
                    <a:latin typeface="微软雅黑" panose="020b0503020204020204" pitchFamily="34" charset="-122"/>
                    <a:ea typeface="微软雅黑" panose="020b0503020204020204" pitchFamily="34" charset="-122"/>
                  </a:rPr>
                  <a:t>: </a:t>
                </a:r>
                <a:endParaRPr lang="en-US" altLang="zh-CN" b="1" smtClean="0">
                  <a:latin typeface="微软雅黑" panose="020b0503020204020204" pitchFamily="34" charset="-122"/>
                  <a:ea typeface="微软雅黑" panose="020b0503020204020204" pitchFamily="34" charset="-122"/>
                </a:endParaRPr>
              </a:p>
              <a:p>
                <a:r>
                  <a:rPr lang="zh-CN" altLang="en-US" sz="1600" smtClean="0">
                    <a:latin typeface="微软雅黑" panose="020b0503020204020204" pitchFamily="34" charset="-122"/>
                    <a:ea typeface="微软雅黑" panose="020b0503020204020204" pitchFamily="34" charset="-122"/>
                  </a:rPr>
                  <a:t>时间，预算，同行业</a:t>
                </a:r>
                <a:endParaRPr lang="zh-CN" altLang="en-US">
                  <a:latin typeface="微软雅黑" panose="020b0503020204020204" pitchFamily="34" charset="-122"/>
                  <a:ea typeface="微软雅黑" panose="020b0503020204020204" pitchFamily="34" charset="-122"/>
                </a:endParaRPr>
              </a:p>
            </p:txBody>
          </p:sp>
          <p:pic>
            <p:nvPicPr>
              <p:cNvPr id="125976" name="Picture 29" descr="light_shadow"/>
              <p:cNvPicPr>
                <a:picLocks noChangeAspect="1" noChangeArrowheads="1"/>
              </p:cNvPicPr>
              <p:nvPr/>
            </p:nvPicPr>
            <p:blipFill>
              <a:blip r:embed="rId5">
                <a:lum bright="-78000" contrast="-78000"/>
              </a:blip>
              <a:stretch>
                <a:fillRect/>
              </a:stretch>
            </p:blipFill>
            <p:spPr bwMode="gray">
              <a:xfrm>
                <a:off x="664840" y="3618830"/>
                <a:ext cx="604838" cy="173038"/>
              </a:xfrm>
              <a:prstGeom prst="rect">
                <a:avLst/>
              </a:prstGeom>
              <a:noFill/>
              <a:ln w="9525">
                <a:noFill/>
                <a:miter lim="800000"/>
              </a:ln>
            </p:spPr>
          </p:pic>
          <p:sp>
            <p:nvSpPr>
              <p:cNvPr id="125977" name="Oval 30"/>
              <p:cNvSpPr>
                <a:spLocks noChangeArrowheads="1"/>
              </p:cNvSpPr>
              <p:nvPr/>
            </p:nvSpPr>
            <p:spPr bwMode="gray">
              <a:xfrm flipH="1">
                <a:off x="574353" y="2950493"/>
                <a:ext cx="733425" cy="739775"/>
              </a:xfrm>
              <a:prstGeom prst="ellipse">
                <a:avLst/>
              </a:prstGeom>
              <a:blipFill dpi="0" rotWithShape="1">
                <a:blip r:embed="rId6"/>
                <a:stretch>
                  <a:fillRect/>
                </a:stretch>
              </a:blipFill>
              <a:ln w="19050" algn="ctr">
                <a:solidFill>
                  <a:srgbClr val="EAEAEA"/>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pic>
            <p:nvPicPr>
              <p:cNvPr id="125978" name="Picture 31" descr="light_shadow"/>
              <p:cNvPicPr>
                <a:picLocks noChangeAspect="1" noChangeArrowheads="1"/>
              </p:cNvPicPr>
              <p:nvPr/>
            </p:nvPicPr>
            <p:blipFill>
              <a:blip r:embed="rId5">
                <a:lum bright="-78000" contrast="-78000"/>
              </a:blip>
              <a:stretch>
                <a:fillRect/>
              </a:stretch>
            </p:blipFill>
            <p:spPr bwMode="gray">
              <a:xfrm>
                <a:off x="664840" y="4680868"/>
                <a:ext cx="604838" cy="173037"/>
              </a:xfrm>
              <a:prstGeom prst="rect">
                <a:avLst/>
              </a:prstGeom>
              <a:noFill/>
              <a:ln w="9525">
                <a:noFill/>
                <a:miter lim="800000"/>
              </a:ln>
            </p:spPr>
          </p:pic>
          <p:sp>
            <p:nvSpPr>
              <p:cNvPr id="125979" name="Oval 32" descr="7"/>
              <p:cNvSpPr>
                <a:spLocks noChangeArrowheads="1"/>
              </p:cNvSpPr>
              <p:nvPr/>
            </p:nvSpPr>
            <p:spPr bwMode="gray">
              <a:xfrm>
                <a:off x="563240" y="4006180"/>
                <a:ext cx="741363" cy="750888"/>
              </a:xfrm>
              <a:prstGeom prst="ellipse">
                <a:avLst/>
              </a:prstGeom>
              <a:blipFill dpi="0" rotWithShape="1">
                <a:blip r:embed="rId7"/>
                <a:stretch>
                  <a:fillRect/>
                </a:stretch>
              </a:blipFill>
              <a:ln w="19050" algn="ctr">
                <a:solidFill>
                  <a:srgbClr val="EAEAEA"/>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pic>
            <p:nvPicPr>
              <p:cNvPr id="125980" name="Picture 33" descr="light_shadow"/>
              <p:cNvPicPr>
                <a:picLocks noChangeAspect="1" noChangeArrowheads="1"/>
              </p:cNvPicPr>
              <p:nvPr/>
            </p:nvPicPr>
            <p:blipFill>
              <a:blip r:embed="rId5">
                <a:lum bright="-78000" contrast="-78000"/>
              </a:blip>
              <a:stretch>
                <a:fillRect/>
              </a:stretch>
            </p:blipFill>
            <p:spPr bwMode="gray">
              <a:xfrm>
                <a:off x="664840" y="5776243"/>
                <a:ext cx="604838" cy="173037"/>
              </a:xfrm>
              <a:prstGeom prst="rect">
                <a:avLst/>
              </a:prstGeom>
              <a:noFill/>
              <a:ln w="9525">
                <a:noFill/>
                <a:miter lim="800000"/>
              </a:ln>
            </p:spPr>
          </p:pic>
          <p:sp>
            <p:nvSpPr>
              <p:cNvPr id="125981" name="Oval 34"/>
              <p:cNvSpPr>
                <a:spLocks noChangeArrowheads="1"/>
              </p:cNvSpPr>
              <p:nvPr/>
            </p:nvSpPr>
            <p:spPr bwMode="gray">
              <a:xfrm>
                <a:off x="609278" y="5130130"/>
                <a:ext cx="701675" cy="709613"/>
              </a:xfrm>
              <a:prstGeom prst="ellipse">
                <a:avLst/>
              </a:prstGeom>
              <a:blipFill dpi="0" rotWithShape="1">
                <a:blip r:embed="rId8"/>
                <a:stretch>
                  <a:fillRect/>
                </a:stretch>
              </a:blipFill>
              <a:ln w="19050" algn="ctr">
                <a:solidFill>
                  <a:srgbClr val="EAEAEA"/>
                </a:solidFill>
                <a:rou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sp>
        <p:nvSpPr>
          <p:cNvPr id="125982" name="Rectangle 35"/>
          <p:cNvSpPr>
            <a:spLocks noGrp="1" noChangeArrowheads="1"/>
          </p:cNvSpPr>
          <p:nvPr>
            <p:ph type="title"/>
          </p:nvPr>
        </p:nvSpPr>
        <p:spPr>
          <a:xfrm>
            <a:off x="251520" y="404664"/>
            <a:ext cx="8496944" cy="563563"/>
          </a:xfrm>
        </p:spPr>
        <p:txBody>
          <a:bodyPr/>
          <a:lstStyle/>
          <a:p>
            <a:r>
              <a:rPr lang="zh-CN" altLang="en-US" sz="4000" smtClean="0">
                <a:solidFill>
                  <a:srgbClr val="CC0000"/>
                </a:solidFill>
                <a:latin typeface="微软雅黑" panose="020b0503020204020204" pitchFamily="34" charset="-122"/>
                <a:ea typeface="微软雅黑" panose="020b0503020204020204" pitchFamily="34" charset="-122"/>
              </a:rPr>
              <a:t>经营分析的框架： 销量收入成本毛利</a:t>
            </a:r>
            <a:endParaRPr lang="en-US" altLang="zh-CN" sz="4000">
              <a:solidFill>
                <a:srgbClr val="CC0000"/>
              </a:solidFill>
              <a:latin typeface="微软雅黑" panose="020b0503020204020204" pitchFamily="34" charset="-122"/>
              <a:ea typeface="微软雅黑" panose="020b0503020204020204" pitchFamily="34" charset="-122"/>
            </a:endParaRPr>
          </a:p>
        </p:txBody>
      </p:sp>
      <p:grpSp>
        <p:nvGrpSpPr>
          <p:cNvPr id="36" name="组合 35"/>
          <p:cNvGrpSpPr/>
          <p:nvPr/>
        </p:nvGrpSpPr>
        <p:grpSpPr>
          <a:xfrm>
            <a:off x="4788024" y="2276872"/>
            <a:ext cx="1080120" cy="2454622"/>
            <a:chOff x="4355976" y="2276872"/>
            <a:chExt cx="1080120" cy="2454622"/>
          </a:xfrm>
        </p:grpSpPr>
        <p:sp>
          <p:nvSpPr>
            <p:cNvPr id="39" name="TextBox 9"/>
            <p:cNvSpPr txBox="1">
              <a:spLocks noChangeArrowheads="1"/>
            </p:cNvSpPr>
            <p:nvPr/>
          </p:nvSpPr>
          <p:spPr bwMode="auto">
            <a:xfrm>
              <a:off x="4355976" y="2276872"/>
              <a:ext cx="1080120" cy="523220"/>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i="1" u="sng" smtClean="0">
                  <a:solidFill>
                    <a:schemeClr val="accent5">
                      <a:lumMod val="75000"/>
                    </a:schemeClr>
                  </a:solidFill>
                  <a:latin typeface="微软雅黑" panose="020b0503020204020204" pitchFamily="34" charset="-122"/>
                  <a:ea typeface="微软雅黑" panose="020b0503020204020204" pitchFamily="34" charset="-122"/>
                </a:rPr>
                <a:t>客户</a:t>
              </a:r>
              <a:endParaRPr lang="zh-CN" altLang="en-US" sz="2800" b="1" i="1" u="sng" smtClean="0">
                <a:solidFill>
                  <a:schemeClr val="accent5">
                    <a:lumMod val="75000"/>
                  </a:schemeClr>
                </a:solidFill>
                <a:latin typeface="微软雅黑" panose="020b0503020204020204" pitchFamily="34" charset="-122"/>
                <a:ea typeface="微软雅黑" panose="020b0503020204020204" pitchFamily="34" charset="-122"/>
              </a:endParaRPr>
            </a:p>
          </p:txBody>
        </p:sp>
        <p:cxnSp>
          <p:nvCxnSpPr>
            <p:cNvPr id="42" name="直接箭头连接符 41"/>
            <p:cNvCxnSpPr/>
            <p:nvPr/>
          </p:nvCxnSpPr>
          <p:spPr>
            <a:xfrm flipH="1" flipV="1">
              <a:off x="4683794" y="2834431"/>
              <a:ext cx="0" cy="189706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grpSp>
      <p:grpSp>
        <p:nvGrpSpPr>
          <p:cNvPr id="47" name="组合 46"/>
          <p:cNvGrpSpPr/>
          <p:nvPr/>
        </p:nvGrpSpPr>
        <p:grpSpPr>
          <a:xfrm>
            <a:off x="5109492" y="4725144"/>
            <a:ext cx="3134916" cy="667236"/>
            <a:chOff x="4677444" y="4725144"/>
            <a:chExt cx="3134916" cy="667236"/>
          </a:xfrm>
        </p:grpSpPr>
        <p:sp>
          <p:nvSpPr>
            <p:cNvPr id="41" name="TextBox 40"/>
            <p:cNvSpPr txBox="1">
              <a:spLocks noChangeArrowheads="1"/>
            </p:cNvSpPr>
            <p:nvPr/>
          </p:nvSpPr>
          <p:spPr bwMode="auto">
            <a:xfrm>
              <a:off x="6804248" y="4869160"/>
              <a:ext cx="1008112" cy="523220"/>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i="1" u="sng" smtClean="0">
                  <a:solidFill>
                    <a:schemeClr val="accent5">
                      <a:lumMod val="75000"/>
                    </a:schemeClr>
                  </a:solidFill>
                  <a:latin typeface="微软雅黑" panose="020b0503020204020204" pitchFamily="34" charset="-122"/>
                  <a:ea typeface="微软雅黑" panose="020b0503020204020204" pitchFamily="34" charset="-122"/>
                </a:rPr>
                <a:t>产品</a:t>
              </a:r>
              <a:endParaRPr lang="en-US" altLang="zh-CN" sz="2800" b="1" i="1" u="sng">
                <a:solidFill>
                  <a:schemeClr val="accent5">
                    <a:lumMod val="75000"/>
                  </a:schemeClr>
                </a:solidFill>
                <a:latin typeface="微软雅黑" panose="020b0503020204020204" pitchFamily="34" charset="-122"/>
                <a:ea typeface="微软雅黑" panose="020b0503020204020204" pitchFamily="34" charset="-122"/>
              </a:endParaRPr>
            </a:p>
          </p:txBody>
        </p:sp>
        <p:cxnSp>
          <p:nvCxnSpPr>
            <p:cNvPr id="43" name="直接箭头连接符 42"/>
            <p:cNvCxnSpPr/>
            <p:nvPr/>
          </p:nvCxnSpPr>
          <p:spPr>
            <a:xfrm flipV="1">
              <a:off x="4677444" y="4725144"/>
              <a:ext cx="2590800"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grpSp>
      <p:grpSp>
        <p:nvGrpSpPr>
          <p:cNvPr id="48" name="组合 47"/>
          <p:cNvGrpSpPr/>
          <p:nvPr/>
        </p:nvGrpSpPr>
        <p:grpSpPr>
          <a:xfrm>
            <a:off x="2987824" y="4725144"/>
            <a:ext cx="2134368" cy="1891372"/>
            <a:chOff x="2555776" y="4725144"/>
            <a:chExt cx="2134368" cy="1891372"/>
          </a:xfrm>
        </p:grpSpPr>
        <p:sp>
          <p:nvSpPr>
            <p:cNvPr id="40" name="TextBox 20"/>
            <p:cNvSpPr txBox="1">
              <a:spLocks noChangeArrowheads="1"/>
            </p:cNvSpPr>
            <p:nvPr/>
          </p:nvSpPr>
          <p:spPr bwMode="auto">
            <a:xfrm>
              <a:off x="2555776" y="6093296"/>
              <a:ext cx="1170130" cy="523220"/>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i="1" u="sng" smtClean="0">
                  <a:solidFill>
                    <a:schemeClr val="accent5">
                      <a:lumMod val="75000"/>
                    </a:schemeClr>
                  </a:solidFill>
                  <a:latin typeface="微软雅黑" panose="020b0503020204020204" pitchFamily="34" charset="-122"/>
                  <a:ea typeface="微软雅黑" panose="020b0503020204020204" pitchFamily="34" charset="-122"/>
                </a:rPr>
                <a:t>对比</a:t>
              </a:r>
              <a:endParaRPr lang="zh-CN" altLang="en-US" sz="2800" b="1" i="1" u="sng" smtClean="0">
                <a:solidFill>
                  <a:schemeClr val="accent5">
                    <a:lumMod val="75000"/>
                  </a:schemeClr>
                </a:solidFill>
                <a:latin typeface="微软雅黑" panose="020b0503020204020204" pitchFamily="34" charset="-122"/>
                <a:ea typeface="微软雅黑" panose="020b0503020204020204" pitchFamily="34" charset="-122"/>
              </a:endParaRPr>
            </a:p>
          </p:txBody>
        </p:sp>
        <p:cxnSp>
          <p:nvCxnSpPr>
            <p:cNvPr id="44" name="直接箭头连接符 43"/>
            <p:cNvCxnSpPr/>
            <p:nvPr/>
          </p:nvCxnSpPr>
          <p:spPr>
            <a:xfrm flipH="1">
              <a:off x="2889919" y="4725144"/>
              <a:ext cx="1800225" cy="132715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grpSp>
      <p:sp>
        <p:nvSpPr>
          <p:cNvPr id="46" name="矩形 28"/>
          <p:cNvSpPr>
            <a:spLocks noChangeArrowheads="1"/>
          </p:cNvSpPr>
          <p:nvPr/>
        </p:nvSpPr>
        <p:spPr bwMode="auto">
          <a:xfrm>
            <a:off x="323528" y="1052736"/>
            <a:ext cx="8820472" cy="738664"/>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36550" indent="-336550" defTabSz="895350">
              <a:lnSpc>
                <a:spcPct val="150000"/>
              </a:lnSpc>
              <a:spcBef>
                <a:spcPct val="20000"/>
              </a:spcBef>
            </a:pPr>
            <a:r>
              <a:rPr lang="zh-CN" altLang="en-US" sz="2800" b="1" smtClean="0">
                <a:solidFill>
                  <a:srgbClr val="7030A0"/>
                </a:solidFill>
                <a:latin typeface="微软雅黑" panose="020b0503020204020204" pitchFamily="34" charset="-122"/>
                <a:ea typeface="微软雅黑" panose="020b0503020204020204" pitchFamily="34" charset="-122"/>
                <a:cs typeface="Arial" pitchFamily="34" charset="0"/>
              </a:rPr>
              <a:t>需要分析：美国</a:t>
            </a:r>
            <a:r>
              <a:rPr lang="zh-CN" altLang="en-US" sz="2800" b="1">
                <a:solidFill>
                  <a:srgbClr val="7030A0"/>
                </a:solidFill>
                <a:latin typeface="微软雅黑" panose="020b0503020204020204" pitchFamily="34" charset="-122"/>
                <a:ea typeface="微软雅黑" panose="020b0503020204020204" pitchFamily="34" charset="-122"/>
                <a:cs typeface="Arial" pitchFamily="34" charset="0"/>
              </a:rPr>
              <a:t>的客户</a:t>
            </a:r>
            <a:r>
              <a:rPr lang="en-US" altLang="zh-CN" sz="2800" b="1">
                <a:solidFill>
                  <a:srgbClr val="7030A0"/>
                </a:solidFill>
                <a:latin typeface="微软雅黑" panose="020b0503020204020204" pitchFamily="34" charset="-122"/>
                <a:ea typeface="微软雅黑" panose="020b0503020204020204" pitchFamily="34" charset="-122"/>
                <a:cs typeface="Arial" pitchFamily="34" charset="0"/>
              </a:rPr>
              <a:t>A</a:t>
            </a:r>
            <a:r>
              <a:rPr lang="zh-CN" altLang="en-US" sz="2800" b="1" smtClean="0">
                <a:solidFill>
                  <a:srgbClr val="7030A0"/>
                </a:solidFill>
                <a:latin typeface="微软雅黑" panose="020b0503020204020204" pitchFamily="34" charset="-122"/>
                <a:ea typeface="微软雅黑" panose="020b0503020204020204" pitchFamily="34" charset="-122"/>
                <a:cs typeface="Arial" pitchFamily="34" charset="0"/>
              </a:rPr>
              <a:t>在</a:t>
            </a:r>
            <a:r>
              <a:rPr lang="en-US" altLang="zh-CN" sz="2800" b="1" smtClean="0">
                <a:solidFill>
                  <a:srgbClr val="7030A0"/>
                </a:solidFill>
                <a:latin typeface="微软雅黑" panose="020b0503020204020204" pitchFamily="34" charset="-122"/>
                <a:ea typeface="微软雅黑" panose="020b0503020204020204" pitchFamily="34" charset="-122"/>
                <a:cs typeface="Arial" pitchFamily="34" charset="0"/>
              </a:rPr>
              <a:t>Q1</a:t>
            </a:r>
            <a:r>
              <a:rPr lang="zh-CN" altLang="en-US" sz="2800" b="1" smtClean="0">
                <a:solidFill>
                  <a:srgbClr val="7030A0"/>
                </a:solidFill>
                <a:latin typeface="微软雅黑" panose="020b0503020204020204" pitchFamily="34" charset="-122"/>
                <a:ea typeface="微软雅黑" panose="020b0503020204020204" pitchFamily="34" charset="-122"/>
                <a:cs typeface="Arial" pitchFamily="34" charset="0"/>
              </a:rPr>
              <a:t>销售</a:t>
            </a:r>
            <a:r>
              <a:rPr lang="zh-CN" altLang="en-US" sz="2800" b="1">
                <a:solidFill>
                  <a:srgbClr val="7030A0"/>
                </a:solidFill>
                <a:latin typeface="微软雅黑" panose="020b0503020204020204" pitchFamily="34" charset="-122"/>
                <a:ea typeface="微软雅黑" panose="020b0503020204020204" pitchFamily="34" charset="-122"/>
                <a:cs typeface="Arial" pitchFamily="34" charset="0"/>
              </a:rPr>
              <a:t>了</a:t>
            </a:r>
            <a:r>
              <a:rPr lang="en-US" altLang="zh-CN" sz="2800" b="1">
                <a:solidFill>
                  <a:srgbClr val="7030A0"/>
                </a:solidFill>
                <a:latin typeface="微软雅黑" panose="020b0503020204020204" pitchFamily="34" charset="-122"/>
                <a:ea typeface="微软雅黑" panose="020b0503020204020204" pitchFamily="34" charset="-122"/>
                <a:cs typeface="Arial" pitchFamily="34" charset="0"/>
              </a:rPr>
              <a:t>Y</a:t>
            </a:r>
            <a:r>
              <a:rPr lang="zh-CN" altLang="en-US" sz="2800" b="1">
                <a:solidFill>
                  <a:srgbClr val="7030A0"/>
                </a:solidFill>
                <a:latin typeface="微软雅黑" panose="020b0503020204020204" pitchFamily="34" charset="-122"/>
                <a:ea typeface="微软雅黑" panose="020b0503020204020204" pitchFamily="34" charset="-122"/>
                <a:cs typeface="Arial" pitchFamily="34" charset="0"/>
              </a:rPr>
              <a:t>系列多少机器？</a:t>
            </a:r>
            <a:endParaRPr lang="en-US" altLang="zh-CN" sz="2800" b="1">
              <a:solidFill>
                <a:srgbClr val="7030A0"/>
              </a:solidFill>
              <a:latin typeface="微软雅黑" panose="020b0503020204020204" pitchFamily="34" charset="-122"/>
              <a:ea typeface="微软雅黑" panose="020b0503020204020204" pitchFamily="34" charset="-122"/>
              <a:cs typeface="Arial" pitchFamily="34" charset="0"/>
            </a:endParaRPr>
          </a:p>
        </p:txBody>
      </p:sp>
      <p:sp>
        <p:nvSpPr>
          <p:cNvPr id="35" name="灯片编号占位符 34"/>
          <p:cNvSpPr>
            <a:spLocks noGrp="1"/>
          </p:cNvSpPr>
          <p:nvPr>
            <p:ph type="sldNum" sz="quarter" idx="10"/>
          </p:nvPr>
        </p:nvSpPr>
        <p:spPr>
          <a:xfrm>
            <a:off x="381000" y="6596757"/>
            <a:ext cx="2133600" cy="244475"/>
          </a:xfrm>
        </p:spPr>
        <p:txBody>
          <a:bodyPr/>
          <a:lstStyle/>
          <a:p>
            <a:pPr>
              <a:defRPr/>
            </a:pPr>
            <a:fld id="{FDF594A2-E5C5-4971-AB6D-446671C2D12F}" type="slidenum">
              <a:rPr lang="zh-CN" altLang="en-US" smtClean="0"/>
              <a:t>9</a:t>
            </a:fld>
            <a:endParaRPr lang="en-US" altLang="zh-CN"/>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slide(fromBottom)">
                                      <p:cBhvr>
                                        <p:cTn id="7" dur="500"/>
                                        <p:tgtEl>
                                          <p:spTgt spid="3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4" dur="500" fill="hold" nodeType="click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slide(fromBottom)">
                                      <p:cBhvr>
                                        <p:cTn id="12" dur="500"/>
                                        <p:tgtEl>
                                          <p:spTgt spid="4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2" presetClass="entr" presetSubtype="4" dur="500" fill="hold" nodeType="clickEffect">
                                  <p:stCondLst>
                                    <p:cond delay="0"/>
                                  </p:stCondLst>
                                  <p:childTnLst>
                                    <p:set>
                                      <p:cBhvr>
                                        <p:cTn id="16" dur="1" fill="hold">
                                          <p:stCondLst>
                                            <p:cond delay="0"/>
                                          </p:stCondLst>
                                        </p:cTn>
                                        <p:tgtEl>
                                          <p:spTgt spid="47"/>
                                        </p:tgtEl>
                                        <p:attrNameLst>
                                          <p:attrName>style.visibility</p:attrName>
                                        </p:attrNameLst>
                                      </p:cBhvr>
                                      <p:to>
                                        <p:strVal val="visible"/>
                                      </p:to>
                                    </p:set>
                                    <p:animEffect transition="in" filter="slide(fromBottom)">
                                      <p:cBhvr>
                                        <p:cTn id="17" dur="500"/>
                                        <p:tgtEl>
                                          <p:spTgt spid="4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2" presetClass="entr" presetSubtype="4" dur="500" fill="hold" nodeType="clickEffect">
                                  <p:stCondLst>
                                    <p:cond delay="0"/>
                                  </p:stCondLst>
                                  <p:childTnLst>
                                    <p:set>
                                      <p:cBhvr>
                                        <p:cTn id="21" dur="1" fill="hold">
                                          <p:stCondLst>
                                            <p:cond delay="0"/>
                                          </p:stCondLst>
                                        </p:cTn>
                                        <p:tgtEl>
                                          <p:spTgt spid="38"/>
                                        </p:tgtEl>
                                        <p:attrNameLst>
                                          <p:attrName>style.visibility</p:attrName>
                                        </p:attrNameLst>
                                      </p:cBhvr>
                                      <p:to>
                                        <p:strVal val="visible"/>
                                      </p:to>
                                    </p:set>
                                    <p:animEffect transition="in" filter="slide(fromBottom)">
                                      <p:cBhvr>
                                        <p:cTn id="22" dur="500"/>
                                        <p:tgtEl>
                                          <p:spTgt spid="3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2" presetClass="entr" presetSubtype="8" dur="1000" fill="hold" nodeType="clickEffect">
                                  <p:stCondLst>
                                    <p:cond delay="0"/>
                                  </p:stCondLst>
                                  <p:childTnLst>
                                    <p:set>
                                      <p:cBhvr>
                                        <p:cTn id="26" dur="1" fill="hold">
                                          <p:stCondLst>
                                            <p:cond delay="0"/>
                                          </p:stCondLst>
                                        </p:cTn>
                                        <p:tgtEl>
                                          <p:spTgt spid="49"/>
                                        </p:tgtEl>
                                        <p:attrNameLst>
                                          <p:attrName>style.visibility</p:attrName>
                                        </p:attrNameLst>
                                      </p:cBhvr>
                                      <p:to>
                                        <p:strVal val="visible"/>
                                      </p:to>
                                    </p:set>
                                    <p:animEffect transition="in" filter="slide(fromLeft)">
                                      <p:cBhvr>
                                        <p:cTn id="27" dur="1000"/>
                                        <p:tgtEl>
                                          <p:spTgt spid="49"/>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2" presetClass="entr" presetSubtype="4" dur="500" fill="hold" grpId="0" nodeType="clickEffect">
                                  <p:stCondLst>
                                    <p:cond delay="0"/>
                                  </p:stCondLst>
                                  <p:childTnLst>
                                    <p:set>
                                      <p:cBhvr>
                                        <p:cTn id="31" dur="1" fill="hold">
                                          <p:stCondLst>
                                            <p:cond delay="0"/>
                                          </p:stCondLst>
                                        </p:cTn>
                                        <p:tgtEl>
                                          <p:spTgt spid="46"/>
                                        </p:tgtEl>
                                        <p:attrNameLst>
                                          <p:attrName>style.visibility</p:attrName>
                                        </p:attrNameLst>
                                      </p:cBhvr>
                                      <p:to>
                                        <p:strVal val="visible"/>
                                      </p:to>
                                    </p:set>
                                    <p:animEffect transition="in" filter="slide(fromBottom)">
                                      <p:cBhvr>
                                        <p:cTn id="3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 name="Title 1"/>
          <p:cNvSpPr txBox="1"/>
          <p:nvPr/>
        </p:nvSpPr>
        <p:spPr>
          <a:xfrm>
            <a:off x="395536" y="548680"/>
            <a:ext cx="9262327" cy="506413"/>
          </a:xfrm>
          <a:prstGeom prst="rect">
            <a:avLst/>
          </a:prstGeom>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4000" b="1" i="0" u="none" strike="noStrike" kern="0" cap="none" spc="0" normalizeH="0" baseline="0" noProof="0">
                <a:ln>
                  <a:noFill/>
                </a:ln>
                <a:solidFill>
                  <a:srgbClr val="CC0000"/>
                </a:solidFill>
                <a:effectLst/>
                <a:uLnTx/>
                <a:uFillTx/>
                <a:latin typeface="微软雅黑" panose="020b0503020204020204" pitchFamily="34" charset="-122"/>
                <a:ea typeface="微软雅黑" panose="020b0503020204020204" pitchFamily="34" charset="-122"/>
                <a:cs typeface="+mj-cs"/>
              </a:rPr>
              <a:t>经营分析的框架： 产品层次</a:t>
            </a:r>
            <a:endParaRPr kumimoji="0" lang="en-US" altLang="zh-TW" sz="4000" b="1" i="0" u="none" strike="noStrike" kern="0" cap="none" spc="0" normalizeH="0" baseline="0" noProof="0">
              <a:ln>
                <a:noFill/>
              </a:ln>
              <a:solidFill>
                <a:srgbClr val="CC0000"/>
              </a:solidFill>
              <a:effectLst/>
              <a:uLnTx/>
              <a:uFillTx/>
              <a:latin typeface="微软雅黑" panose="020b0503020204020204" pitchFamily="34" charset="-122"/>
              <a:ea typeface="微软雅黑" panose="020b0503020204020204" pitchFamily="34" charset="-122"/>
              <a:cs typeface="+mj-cs"/>
            </a:endParaRPr>
          </a:p>
        </p:txBody>
      </p:sp>
      <p:sp>
        <p:nvSpPr>
          <p:cNvPr id="42" name="Rectangle 53"/>
          <p:cNvSpPr/>
          <p:nvPr/>
        </p:nvSpPr>
        <p:spPr bwMode="auto">
          <a:xfrm>
            <a:off x="3492441" y="1646262"/>
            <a:ext cx="1585855" cy="4465638"/>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solidFill>
              <a:schemeClr val="tx1"/>
            </a:solidFill>
            <a:headEnd type="none" w="med" len="med"/>
            <a:tailEnd type="none" w="med" len="me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Level 2</a:t>
            </a:r>
            <a:endPar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Product Type</a:t>
            </a:r>
            <a:endPar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43" name="Rectangle 104"/>
          <p:cNvSpPr/>
          <p:nvPr/>
        </p:nvSpPr>
        <p:spPr bwMode="auto">
          <a:xfrm>
            <a:off x="5135414" y="1638325"/>
            <a:ext cx="949315" cy="4465637"/>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headEnd type="none" w="med" len="med"/>
            <a:tailEnd type="none" w="med" len="me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Level 3</a:t>
            </a:r>
            <a:endPar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Series</a:t>
            </a:r>
            <a:endParaRPr kumimoji="0" lang="en-US" sz="16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44" name="Rectangle 102"/>
          <p:cNvSpPr>
            <a:spLocks noChangeArrowheads="1"/>
          </p:cNvSpPr>
          <p:nvPr/>
        </p:nvSpPr>
        <p:spPr bwMode="auto">
          <a:xfrm>
            <a:off x="1082531" y="1644675"/>
            <a:ext cx="2337902" cy="4460875"/>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Level 1</a:t>
            </a:r>
            <a:endParaRPr kumimoji="0" lang="en-US" altLang="zh-CN" sz="20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BU </a:t>
            </a:r>
            <a:endParaRPr kumimoji="0" lang="en-US" altLang="zh-CN" sz="20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45" name="TextBox 5"/>
          <p:cNvSpPr txBox="1">
            <a:spLocks noChangeArrowheads="1"/>
          </p:cNvSpPr>
          <p:nvPr/>
        </p:nvSpPr>
        <p:spPr bwMode="auto">
          <a:xfrm>
            <a:off x="251520" y="3945127"/>
            <a:ext cx="720641" cy="400110"/>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IPG</a:t>
            </a:r>
            <a:endParaRPr kumimoji="0" lang="en-US" altLang="zh-CN" sz="20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grpSp>
        <p:nvGrpSpPr>
          <p:cNvPr id="39" name="组合 38"/>
          <p:cNvGrpSpPr/>
          <p:nvPr/>
        </p:nvGrpSpPr>
        <p:grpSpPr>
          <a:xfrm>
            <a:off x="972161" y="2854606"/>
            <a:ext cx="755454" cy="2225565"/>
            <a:chOff x="972161" y="2854606"/>
            <a:chExt cx="755454" cy="2225565"/>
          </a:xfrm>
        </p:grpSpPr>
        <p:cxnSp>
          <p:nvCxnSpPr>
            <p:cNvPr id="46" name="Elbow Connector 31"/>
            <p:cNvCxnSpPr>
              <a:cxnSpLocks noChangeShapeType="1"/>
              <a:stCxn id="45" idx="3"/>
              <a:endCxn id="74" idx="1"/>
            </p:cNvCxnSpPr>
            <p:nvPr/>
          </p:nvCxnSpPr>
          <p:spPr bwMode="auto">
            <a:xfrm>
              <a:off x="972161" y="4145182"/>
              <a:ext cx="688721" cy="934989"/>
            </a:xfrm>
            <a:prstGeom prst="bentConnector3">
              <a:avLst>
                <a:gd name="adj1" fmla="val 50000"/>
              </a:avLst>
            </a:prstGeom>
            <a:noFill/>
            <a:ln w="28575" algn="ctr">
              <a:solidFill>
                <a:sysClr val="windowText" lastClr="000000"/>
              </a:solidFill>
              <a:round/>
            </a:ln>
          </p:spPr>
        </p:cxnSp>
        <p:cxnSp>
          <p:nvCxnSpPr>
            <p:cNvPr id="47" name="Elbow Connector 33"/>
            <p:cNvCxnSpPr>
              <a:cxnSpLocks noChangeShapeType="1"/>
              <a:stCxn id="73" idx="1"/>
              <a:endCxn id="45" idx="3"/>
            </p:cNvCxnSpPr>
            <p:nvPr/>
          </p:nvCxnSpPr>
          <p:spPr bwMode="auto">
            <a:xfrm rot="10800000" flipV="1">
              <a:off x="972161" y="2854606"/>
              <a:ext cx="755454" cy="1290576"/>
            </a:xfrm>
            <a:prstGeom prst="bentConnector3">
              <a:avLst>
                <a:gd name="adj1" fmla="val 56155"/>
              </a:avLst>
            </a:prstGeom>
            <a:noFill/>
            <a:ln w="28575" algn="ctr">
              <a:solidFill>
                <a:sysClr val="windowText" lastClr="000000"/>
              </a:solidFill>
              <a:round/>
            </a:ln>
          </p:spPr>
        </p:cxnSp>
      </p:grpSp>
      <p:grpSp>
        <p:nvGrpSpPr>
          <p:cNvPr id="77" name="组合 76"/>
          <p:cNvGrpSpPr/>
          <p:nvPr/>
        </p:nvGrpSpPr>
        <p:grpSpPr>
          <a:xfrm>
            <a:off x="2497257" y="2495434"/>
            <a:ext cx="1539889" cy="3084870"/>
            <a:chOff x="2497257" y="2495434"/>
            <a:chExt cx="1539889" cy="3084870"/>
          </a:xfrm>
        </p:grpSpPr>
        <p:cxnSp>
          <p:nvCxnSpPr>
            <p:cNvPr id="50" name="Elbow Connector 20"/>
            <p:cNvCxnSpPr>
              <a:cxnSpLocks noChangeShapeType="1"/>
            </p:cNvCxnSpPr>
            <p:nvPr/>
          </p:nvCxnSpPr>
          <p:spPr bwMode="auto">
            <a:xfrm rot="10800000" flipV="1">
              <a:off x="3173051" y="2495434"/>
              <a:ext cx="815937" cy="357502"/>
            </a:xfrm>
            <a:prstGeom prst="bentConnector3">
              <a:avLst>
                <a:gd name="adj1" fmla="val 101285"/>
              </a:avLst>
            </a:prstGeom>
            <a:noFill/>
            <a:ln w="28575" algn="ctr">
              <a:solidFill>
                <a:sysClr val="windowText" lastClr="000000"/>
              </a:solidFill>
              <a:round/>
            </a:ln>
          </p:spPr>
        </p:cxnSp>
        <p:cxnSp>
          <p:nvCxnSpPr>
            <p:cNvPr id="51" name="Elbow Connector 22"/>
            <p:cNvCxnSpPr>
              <a:cxnSpLocks noChangeShapeType="1"/>
            </p:cNvCxnSpPr>
            <p:nvPr/>
          </p:nvCxnSpPr>
          <p:spPr bwMode="auto">
            <a:xfrm rot="10800000">
              <a:off x="2497257" y="2852936"/>
              <a:ext cx="1539889" cy="267871"/>
            </a:xfrm>
            <a:prstGeom prst="bentConnector3">
              <a:avLst>
                <a:gd name="adj1" fmla="val 57280"/>
              </a:avLst>
            </a:prstGeom>
            <a:noFill/>
            <a:ln w="28575" algn="ctr">
              <a:solidFill>
                <a:sysClr val="windowText" lastClr="000000"/>
              </a:solidFill>
              <a:round/>
            </a:ln>
          </p:spPr>
        </p:cxnSp>
        <p:cxnSp>
          <p:nvCxnSpPr>
            <p:cNvPr id="52" name="Elbow Connector 24"/>
            <p:cNvCxnSpPr>
              <a:cxnSpLocks noChangeShapeType="1"/>
            </p:cNvCxnSpPr>
            <p:nvPr/>
          </p:nvCxnSpPr>
          <p:spPr bwMode="auto">
            <a:xfrm rot="5400000">
              <a:off x="3215260" y="4484722"/>
              <a:ext cx="630259" cy="570665"/>
            </a:xfrm>
            <a:prstGeom prst="bentConnector3">
              <a:avLst>
                <a:gd name="adj1" fmla="val -733"/>
              </a:avLst>
            </a:prstGeom>
            <a:noFill/>
            <a:ln w="28575" algn="ctr">
              <a:solidFill>
                <a:sysClr val="windowText" lastClr="000000"/>
              </a:solidFill>
              <a:round/>
            </a:ln>
          </p:spPr>
        </p:cxnSp>
        <p:cxnSp>
          <p:nvCxnSpPr>
            <p:cNvPr id="53" name="Elbow Connector 26"/>
            <p:cNvCxnSpPr>
              <a:cxnSpLocks noChangeShapeType="1"/>
            </p:cNvCxnSpPr>
            <p:nvPr/>
          </p:nvCxnSpPr>
          <p:spPr bwMode="auto">
            <a:xfrm rot="10800000">
              <a:off x="2668993" y="5085184"/>
              <a:ext cx="1245188" cy="495120"/>
            </a:xfrm>
            <a:prstGeom prst="bentConnector3">
              <a:avLst>
                <a:gd name="adj1" fmla="val 54881"/>
              </a:avLst>
            </a:prstGeom>
            <a:noFill/>
            <a:ln w="28575" algn="ctr">
              <a:solidFill>
                <a:sysClr val="windowText" lastClr="000000"/>
              </a:solidFill>
              <a:round/>
            </a:ln>
          </p:spPr>
        </p:cxnSp>
      </p:grpSp>
      <p:sp>
        <p:nvSpPr>
          <p:cNvPr id="60" name="TextBox 27"/>
          <p:cNvSpPr txBox="1">
            <a:spLocks noChangeArrowheads="1"/>
          </p:cNvSpPr>
          <p:nvPr/>
        </p:nvSpPr>
        <p:spPr bwMode="auto">
          <a:xfrm>
            <a:off x="5214381" y="2996952"/>
            <a:ext cx="823360" cy="830997"/>
          </a:xfrm>
          <a:prstGeom prst="rect">
            <a:avLst/>
          </a:prstGeom>
          <a:solidFill>
            <a:srgbClr val="4F81BD"/>
          </a:solidFill>
          <a:ln w="9525">
            <a:solidFill>
              <a:srgbClr val="4F81BD"/>
            </a:solid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A</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B</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C</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62" name="Rectangle 179"/>
          <p:cNvSpPr/>
          <p:nvPr/>
        </p:nvSpPr>
        <p:spPr bwMode="auto">
          <a:xfrm>
            <a:off x="6156737" y="1633562"/>
            <a:ext cx="1412692" cy="446405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headEnd type="none" w="med" len="med"/>
            <a:tailEnd type="none" w="med" len="me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Level 4</a:t>
            </a:r>
            <a:endPar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Model</a:t>
            </a:r>
            <a:endPar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a:t>
            </a: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65" name="Rectangle 184"/>
          <p:cNvSpPr/>
          <p:nvPr/>
        </p:nvSpPr>
        <p:spPr bwMode="auto">
          <a:xfrm>
            <a:off x="7642663" y="1628800"/>
            <a:ext cx="1034354" cy="4464050"/>
          </a:xfrm>
          <a:prstGeom prst="rect">
            <a:avLst/>
          </a:prstGeom>
          <a:gradFill rotWithShape="1">
            <a:gsLst>
              <a:gs pos="0">
                <a:srgbClr val="C0504D">
                  <a:shade val="51000"/>
                  <a:satMod val="130000"/>
                </a:srgbClr>
              </a:gs>
              <a:gs pos="80000">
                <a:srgbClr val="C0504D">
                  <a:shade val="93000"/>
                  <a:satMod val="130000"/>
                </a:srgbClr>
              </a:gs>
              <a:gs pos="100000">
                <a:srgbClr val="C0504D">
                  <a:shade val="94000"/>
                  <a:satMod val="135000"/>
                </a:srgbClr>
              </a:gs>
            </a:gsLst>
            <a:lin ang="16200000" scaled="0"/>
          </a:gradFill>
          <a:ln>
            <a:noFill/>
            <a:headEnd type="none" w="med" len="med"/>
            <a:tailEnd type="none" w="med" len="me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Level 5</a:t>
            </a:r>
            <a:endPar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MT</a:t>
            </a:r>
            <a:endParaRPr kumimoji="0" lang="en-US" altLang="zh-TW" sz="18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1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66" name="TextBox 27"/>
          <p:cNvSpPr txBox="1">
            <a:spLocks noChangeArrowheads="1"/>
          </p:cNvSpPr>
          <p:nvPr/>
        </p:nvSpPr>
        <p:spPr bwMode="auto">
          <a:xfrm>
            <a:off x="7795328" y="2412177"/>
            <a:ext cx="823360" cy="584775"/>
          </a:xfrm>
          <a:prstGeom prst="rect">
            <a:avLst/>
          </a:prstGeom>
          <a:solidFill>
            <a:srgbClr val="4F81BD"/>
          </a:solidFill>
          <a:ln w="9525">
            <a:solidFill>
              <a:srgbClr val="4F81BD"/>
            </a:solid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7727</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7748</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73" name="TextBox 27"/>
          <p:cNvSpPr txBox="1">
            <a:spLocks noChangeArrowheads="1"/>
          </p:cNvSpPr>
          <p:nvPr/>
        </p:nvSpPr>
        <p:spPr bwMode="auto">
          <a:xfrm>
            <a:off x="1727615" y="2562218"/>
            <a:ext cx="1044746" cy="584775"/>
          </a:xfrm>
          <a:prstGeom prst="rect">
            <a:avLst/>
          </a:prstGeom>
          <a:solidFill>
            <a:srgbClr val="4F81BD"/>
          </a:solidFill>
          <a:ln w="9525">
            <a:solidFill>
              <a:srgbClr val="4F81BD"/>
            </a:solid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IPG Desktop</a:t>
            </a:r>
            <a:endParaRPr kumimoji="0" lang="en-US" altLang="zh-CN"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74" name="TextBox 28"/>
          <p:cNvSpPr txBox="1">
            <a:spLocks noChangeArrowheads="1"/>
          </p:cNvSpPr>
          <p:nvPr/>
        </p:nvSpPr>
        <p:spPr bwMode="auto">
          <a:xfrm>
            <a:off x="1660881" y="4787783"/>
            <a:ext cx="1236776" cy="584775"/>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IPG Notebook</a:t>
            </a:r>
            <a:endParaRPr kumimoji="0" lang="en-US" altLang="zh-CN"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75" name="TextBox 27"/>
          <p:cNvSpPr txBox="1">
            <a:spLocks noChangeArrowheads="1"/>
          </p:cNvSpPr>
          <p:nvPr/>
        </p:nvSpPr>
        <p:spPr bwMode="auto">
          <a:xfrm>
            <a:off x="3749114" y="2946430"/>
            <a:ext cx="1133988" cy="338554"/>
          </a:xfrm>
          <a:prstGeom prst="rect">
            <a:avLst/>
          </a:prstGeom>
          <a:solidFill>
            <a:srgbClr val="4F81BD"/>
          </a:solidFill>
          <a:ln w="9525">
            <a:solidFill>
              <a:srgbClr val="4F81BD"/>
            </a:solid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AIO</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48" name="TextBox 27"/>
          <p:cNvSpPr txBox="1">
            <a:spLocks noChangeArrowheads="1"/>
          </p:cNvSpPr>
          <p:nvPr/>
        </p:nvSpPr>
        <p:spPr bwMode="auto">
          <a:xfrm>
            <a:off x="3605098" y="4314582"/>
            <a:ext cx="1375321" cy="338554"/>
          </a:xfrm>
          <a:prstGeom prst="rect">
            <a:avLst/>
          </a:prstGeom>
          <a:solidFill>
            <a:srgbClr val="4F81BD"/>
          </a:solidFill>
          <a:ln w="9525">
            <a:solidFill>
              <a:srgbClr val="4F81BD"/>
            </a:solid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Notebook</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49" name="TextBox 27"/>
          <p:cNvSpPr txBox="1">
            <a:spLocks noChangeArrowheads="1"/>
          </p:cNvSpPr>
          <p:nvPr/>
        </p:nvSpPr>
        <p:spPr bwMode="auto">
          <a:xfrm>
            <a:off x="3819687" y="5548691"/>
            <a:ext cx="1150047" cy="338554"/>
          </a:xfrm>
          <a:prstGeom prst="rect">
            <a:avLst/>
          </a:prstGeom>
          <a:solidFill>
            <a:srgbClr val="4F81BD"/>
          </a:solidFill>
          <a:ln w="9525">
            <a:solidFill>
              <a:srgbClr val="4F81BD"/>
            </a:solid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Netbook</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59" name="TextBox 27"/>
          <p:cNvSpPr txBox="1">
            <a:spLocks noChangeArrowheads="1"/>
          </p:cNvSpPr>
          <p:nvPr/>
        </p:nvSpPr>
        <p:spPr bwMode="auto">
          <a:xfrm>
            <a:off x="5189274" y="5517232"/>
            <a:ext cx="823360" cy="338554"/>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S</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68" name="TextBox 27"/>
          <p:cNvSpPr txBox="1">
            <a:spLocks noChangeArrowheads="1"/>
          </p:cNvSpPr>
          <p:nvPr/>
        </p:nvSpPr>
        <p:spPr bwMode="auto">
          <a:xfrm>
            <a:off x="6454146" y="3863950"/>
            <a:ext cx="823360" cy="1077218"/>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Y470</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Y570</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38" name="灯片编号占位符 37"/>
          <p:cNvSpPr>
            <a:spLocks noGrp="1"/>
          </p:cNvSpPr>
          <p:nvPr>
            <p:ph type="sldNum" sz="quarter" idx="10"/>
          </p:nvPr>
        </p:nvSpPr>
        <p:spPr/>
        <p:txBody>
          <a:bodyPr/>
          <a:lstStyle/>
          <a:p>
            <a:pPr>
              <a:defRPr/>
            </a:pPr>
            <a:fld id="{FDF594A2-E5C5-4971-AB6D-446671C2D12F}" type="slidenum">
              <a:rPr lang="zh-CN" altLang="en-US" smtClean="0"/>
              <a:t>10</a:t>
            </a:fld>
            <a:endParaRPr lang="en-US" altLang="zh-CN"/>
          </a:p>
        </p:txBody>
      </p:sp>
      <p:sp>
        <p:nvSpPr>
          <p:cNvPr id="72" name="TextBox 27"/>
          <p:cNvSpPr txBox="1">
            <a:spLocks noChangeArrowheads="1"/>
          </p:cNvSpPr>
          <p:nvPr/>
        </p:nvSpPr>
        <p:spPr bwMode="auto">
          <a:xfrm>
            <a:off x="3726042" y="2407841"/>
            <a:ext cx="1258810" cy="307777"/>
          </a:xfrm>
          <a:prstGeom prst="rect">
            <a:avLst/>
          </a:prstGeom>
          <a:solidFill>
            <a:srgbClr val="4F81BD"/>
          </a:solidFill>
          <a:ln w="9525">
            <a:solidFill>
              <a:srgbClr val="4F81BD"/>
            </a:solid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4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Traditional</a:t>
            </a:r>
            <a:endParaRPr kumimoji="0" lang="en-US" altLang="zh-TW" sz="14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grpSp>
        <p:nvGrpSpPr>
          <p:cNvPr id="97" name="组合 96"/>
          <p:cNvGrpSpPr/>
          <p:nvPr/>
        </p:nvGrpSpPr>
        <p:grpSpPr>
          <a:xfrm>
            <a:off x="4883103" y="2564904"/>
            <a:ext cx="336969" cy="3168352"/>
            <a:chOff x="4883103" y="2564904"/>
            <a:chExt cx="336969" cy="3168352"/>
          </a:xfrm>
        </p:grpSpPr>
        <p:cxnSp>
          <p:nvCxnSpPr>
            <p:cNvPr id="55" name="Elbow Connector 40"/>
            <p:cNvCxnSpPr>
              <a:cxnSpLocks noChangeShapeType="1"/>
              <a:stCxn id="60" idx="1"/>
              <a:endCxn id="75" idx="3"/>
            </p:cNvCxnSpPr>
            <p:nvPr/>
          </p:nvCxnSpPr>
          <p:spPr bwMode="auto">
            <a:xfrm rot="10800000">
              <a:off x="4883103" y="3115707"/>
              <a:ext cx="331279" cy="296744"/>
            </a:xfrm>
            <a:prstGeom prst="bentConnector3">
              <a:avLst>
                <a:gd name="adj1" fmla="val 50000"/>
              </a:avLst>
            </a:prstGeom>
            <a:noFill/>
            <a:ln w="28575" algn="ctr">
              <a:solidFill>
                <a:schemeClr val="tx1"/>
              </a:solidFill>
              <a:round/>
            </a:ln>
          </p:spPr>
        </p:cxnSp>
        <p:cxnSp>
          <p:nvCxnSpPr>
            <p:cNvPr id="88" name="直接连接符 87"/>
            <p:cNvCxnSpPr/>
            <p:nvPr/>
          </p:nvCxnSpPr>
          <p:spPr bwMode="auto">
            <a:xfrm>
              <a:off x="4932040" y="2564904"/>
              <a:ext cx="288032" cy="0"/>
            </a:xfrm>
            <a:prstGeom prst="line">
              <a:avLst/>
            </a:prstGeom>
            <a:gradFill rotWithShape="1">
              <a:gsLst>
                <a:gs pos="0">
                  <a:schemeClr val="tx2"/>
                </a:gs>
                <a:gs pos="100000">
                  <a:schemeClr val="accent1"/>
                </a:gs>
              </a:gsLst>
              <a:lin ang="0" scaled="1"/>
            </a:gradFill>
            <a:ln w="28575" cap="flat" cmpd="sng" algn="ctr">
              <a:solidFill>
                <a:srgbClr val="000000"/>
              </a:solidFill>
              <a:prstDash val="solid"/>
              <a:round/>
              <a:headEnd type="none" w="med" len="med"/>
              <a:tailEnd type="none" w="med" len="med"/>
            </a:ln>
            <a:effectLst/>
          </p:spPr>
        </p:cxnSp>
        <p:cxnSp>
          <p:nvCxnSpPr>
            <p:cNvPr id="90" name="直接连接符 89"/>
            <p:cNvCxnSpPr/>
            <p:nvPr/>
          </p:nvCxnSpPr>
          <p:spPr bwMode="auto">
            <a:xfrm>
              <a:off x="4932040" y="4509120"/>
              <a:ext cx="288032" cy="0"/>
            </a:xfrm>
            <a:prstGeom prst="line">
              <a:avLst/>
            </a:prstGeom>
            <a:gradFill rotWithShape="1">
              <a:gsLst>
                <a:gs pos="0">
                  <a:schemeClr val="tx2"/>
                </a:gs>
                <a:gs pos="100000">
                  <a:schemeClr val="accent1"/>
                </a:gs>
              </a:gsLst>
              <a:lin ang="0" scaled="1"/>
            </a:gradFill>
            <a:ln w="28575" cap="flat" cmpd="sng" algn="ctr">
              <a:solidFill>
                <a:srgbClr val="000000"/>
              </a:solidFill>
              <a:prstDash val="solid"/>
              <a:round/>
              <a:headEnd type="none" w="med" len="med"/>
              <a:tailEnd type="none" w="med" len="med"/>
            </a:ln>
            <a:effectLst/>
          </p:spPr>
        </p:cxnSp>
        <p:cxnSp>
          <p:nvCxnSpPr>
            <p:cNvPr id="91" name="直接连接符 90"/>
            <p:cNvCxnSpPr/>
            <p:nvPr/>
          </p:nvCxnSpPr>
          <p:spPr bwMode="auto">
            <a:xfrm>
              <a:off x="4932040" y="5733256"/>
              <a:ext cx="288032" cy="0"/>
            </a:xfrm>
            <a:prstGeom prst="line">
              <a:avLst/>
            </a:prstGeom>
            <a:gradFill rotWithShape="1">
              <a:gsLst>
                <a:gs pos="0">
                  <a:schemeClr val="tx2"/>
                </a:gs>
                <a:gs pos="100000">
                  <a:schemeClr val="accent1"/>
                </a:gs>
              </a:gsLst>
              <a:lin ang="0" scaled="1"/>
            </a:gradFill>
            <a:ln w="28575" cap="flat" cmpd="sng" algn="ctr">
              <a:solidFill>
                <a:srgbClr val="000000"/>
              </a:solidFill>
              <a:prstDash val="solid"/>
              <a:round/>
              <a:headEnd type="none" w="med" len="med"/>
              <a:tailEnd type="none" w="med" len="med"/>
            </a:ln>
            <a:effectLst/>
          </p:spPr>
        </p:cxnSp>
      </p:grpSp>
      <p:sp>
        <p:nvSpPr>
          <p:cNvPr id="63" name="TextBox 27"/>
          <p:cNvSpPr txBox="1">
            <a:spLocks noChangeArrowheads="1"/>
          </p:cNvSpPr>
          <p:nvPr/>
        </p:nvSpPr>
        <p:spPr bwMode="auto">
          <a:xfrm>
            <a:off x="6485418" y="2309971"/>
            <a:ext cx="823360" cy="830997"/>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K330</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K305</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61" name="TextBox 27"/>
          <p:cNvSpPr txBox="1">
            <a:spLocks noChangeArrowheads="1"/>
          </p:cNvSpPr>
          <p:nvPr/>
        </p:nvSpPr>
        <p:spPr bwMode="auto">
          <a:xfrm>
            <a:off x="5215876" y="2340169"/>
            <a:ext cx="823360" cy="584775"/>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K</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H</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grpSp>
        <p:nvGrpSpPr>
          <p:cNvPr id="103" name="组合 102"/>
          <p:cNvGrpSpPr/>
          <p:nvPr/>
        </p:nvGrpSpPr>
        <p:grpSpPr>
          <a:xfrm>
            <a:off x="5940152" y="2708920"/>
            <a:ext cx="576064" cy="1728192"/>
            <a:chOff x="5940152" y="2708920"/>
            <a:chExt cx="576064" cy="1728192"/>
          </a:xfrm>
        </p:grpSpPr>
        <p:cxnSp>
          <p:nvCxnSpPr>
            <p:cNvPr id="92" name="直接连接符 91"/>
            <p:cNvCxnSpPr/>
            <p:nvPr/>
          </p:nvCxnSpPr>
          <p:spPr bwMode="auto">
            <a:xfrm>
              <a:off x="6012160" y="2708920"/>
              <a:ext cx="504056" cy="0"/>
            </a:xfrm>
            <a:prstGeom prst="line">
              <a:avLst/>
            </a:prstGeom>
            <a:gradFill rotWithShape="1">
              <a:gsLst>
                <a:gs pos="0">
                  <a:schemeClr val="tx2"/>
                </a:gs>
                <a:gs pos="100000">
                  <a:schemeClr val="accent1"/>
                </a:gs>
              </a:gsLst>
              <a:lin ang="0" scaled="1"/>
            </a:gradFill>
            <a:ln w="28575" cap="flat" cmpd="sng" algn="ctr">
              <a:solidFill>
                <a:srgbClr val="000000"/>
              </a:solidFill>
              <a:prstDash val="solid"/>
              <a:round/>
              <a:headEnd type="none" w="med" len="med"/>
              <a:tailEnd type="none" w="med" len="med"/>
            </a:ln>
            <a:effectLst/>
          </p:spPr>
        </p:cxnSp>
        <p:cxnSp>
          <p:nvCxnSpPr>
            <p:cNvPr id="94" name="直接连接符 93"/>
            <p:cNvCxnSpPr/>
            <p:nvPr/>
          </p:nvCxnSpPr>
          <p:spPr bwMode="auto">
            <a:xfrm>
              <a:off x="5940152" y="4437112"/>
              <a:ext cx="504056" cy="0"/>
            </a:xfrm>
            <a:prstGeom prst="line">
              <a:avLst/>
            </a:prstGeom>
            <a:gradFill rotWithShape="1">
              <a:gsLst>
                <a:gs pos="0">
                  <a:schemeClr val="tx2"/>
                </a:gs>
                <a:gs pos="100000">
                  <a:schemeClr val="accent1"/>
                </a:gs>
              </a:gsLst>
              <a:lin ang="0" scaled="1"/>
            </a:gradFill>
            <a:ln w="28575" cap="flat" cmpd="sng" algn="ctr">
              <a:solidFill>
                <a:srgbClr val="000000"/>
              </a:solidFill>
              <a:prstDash val="solid"/>
              <a:round/>
              <a:headEnd type="none" w="med" len="med"/>
              <a:tailEnd type="none" w="med" len="med"/>
            </a:ln>
            <a:effectLst/>
          </p:spPr>
        </p:cxnSp>
      </p:grpSp>
      <p:sp>
        <p:nvSpPr>
          <p:cNvPr id="57" name="TextBox 27"/>
          <p:cNvSpPr txBox="1">
            <a:spLocks noChangeArrowheads="1"/>
          </p:cNvSpPr>
          <p:nvPr/>
        </p:nvSpPr>
        <p:spPr bwMode="auto">
          <a:xfrm>
            <a:off x="5193626" y="3935958"/>
            <a:ext cx="823360" cy="1077218"/>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U</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Y</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Z</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G</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grpSp>
        <p:nvGrpSpPr>
          <p:cNvPr id="104" name="组合 103"/>
          <p:cNvGrpSpPr/>
          <p:nvPr/>
        </p:nvGrpSpPr>
        <p:grpSpPr>
          <a:xfrm>
            <a:off x="7308304" y="2708920"/>
            <a:ext cx="504056" cy="1656184"/>
            <a:chOff x="7308304" y="2708920"/>
            <a:chExt cx="504056" cy="1656184"/>
          </a:xfrm>
        </p:grpSpPr>
        <p:cxnSp>
          <p:nvCxnSpPr>
            <p:cNvPr id="95" name="直接连接符 94"/>
            <p:cNvCxnSpPr/>
            <p:nvPr/>
          </p:nvCxnSpPr>
          <p:spPr bwMode="auto">
            <a:xfrm>
              <a:off x="7308304" y="2708920"/>
              <a:ext cx="504056" cy="0"/>
            </a:xfrm>
            <a:prstGeom prst="line">
              <a:avLst/>
            </a:prstGeom>
            <a:gradFill rotWithShape="1">
              <a:gsLst>
                <a:gs pos="0">
                  <a:schemeClr val="tx2"/>
                </a:gs>
                <a:gs pos="100000">
                  <a:schemeClr val="accent1"/>
                </a:gs>
              </a:gsLst>
              <a:lin ang="0" scaled="1"/>
            </a:gradFill>
            <a:ln w="28575" cap="flat" cmpd="sng" algn="ctr">
              <a:solidFill>
                <a:srgbClr val="000000"/>
              </a:solidFill>
              <a:prstDash val="solid"/>
              <a:round/>
              <a:headEnd type="none" w="med" len="med"/>
              <a:tailEnd type="none" w="med" len="med"/>
            </a:ln>
            <a:effectLst/>
          </p:spPr>
        </p:cxnSp>
        <p:cxnSp>
          <p:nvCxnSpPr>
            <p:cNvPr id="96" name="直接连接符 95"/>
            <p:cNvCxnSpPr/>
            <p:nvPr/>
          </p:nvCxnSpPr>
          <p:spPr bwMode="auto">
            <a:xfrm>
              <a:off x="7308304" y="4365104"/>
              <a:ext cx="504056" cy="0"/>
            </a:xfrm>
            <a:prstGeom prst="line">
              <a:avLst/>
            </a:prstGeom>
            <a:gradFill rotWithShape="1">
              <a:gsLst>
                <a:gs pos="0">
                  <a:schemeClr val="tx2"/>
                </a:gs>
                <a:gs pos="100000">
                  <a:schemeClr val="accent1"/>
                </a:gs>
              </a:gsLst>
              <a:lin ang="0" scaled="1"/>
            </a:gradFill>
            <a:ln w="28575" cap="flat" cmpd="sng" algn="ctr">
              <a:solidFill>
                <a:srgbClr val="000000"/>
              </a:solidFill>
              <a:prstDash val="solid"/>
              <a:round/>
              <a:headEnd type="none" w="med" len="med"/>
              <a:tailEnd type="none" w="med" len="med"/>
            </a:ln>
            <a:effectLst/>
          </p:spPr>
        </p:cxnSp>
      </p:grpSp>
      <p:sp>
        <p:nvSpPr>
          <p:cNvPr id="70" name="TextBox 27"/>
          <p:cNvSpPr txBox="1">
            <a:spLocks noChangeArrowheads="1"/>
          </p:cNvSpPr>
          <p:nvPr/>
        </p:nvSpPr>
        <p:spPr bwMode="auto">
          <a:xfrm>
            <a:off x="7790015" y="3995965"/>
            <a:ext cx="823360" cy="584775"/>
          </a:xfrm>
          <a:prstGeom prst="rect">
            <a:avLst/>
          </a:prstGeom>
          <a:solidFill>
            <a:srgbClr val="4F81BD"/>
          </a:solidFill>
          <a:ln w="9525">
            <a:solidFill>
              <a:srgbClr val="4F81BD"/>
            </a:solid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0855</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rPr>
              <a:t>0862</a:t>
            </a:r>
            <a:endParaRPr kumimoji="0" lang="en-US" altLang="zh-TW" sz="1600" b="1" i="0" u="none" strike="noStrike" kern="0" cap="none" spc="0" normalizeH="0" baseline="0" noProof="0" smtClean="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slide(fromLeft)">
                                      <p:cBhvr>
                                        <p:cTn id="7" dur="500"/>
                                        <p:tgtEl>
                                          <p:spTgt spid="4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8" dur="500" fill="hold" grpId="0" nodeType="clickEffect">
                                  <p:stCondLst>
                                    <p:cond delay="0"/>
                                  </p:stCondLst>
                                  <p:childTnLst>
                                    <p:set>
                                      <p:cBhvr>
                                        <p:cTn id="11" dur="1" fill="hold">
                                          <p:stCondLst>
                                            <p:cond delay="0"/>
                                          </p:stCondLst>
                                        </p:cTn>
                                        <p:tgtEl>
                                          <p:spTgt spid="44"/>
                                        </p:tgtEl>
                                        <p:attrNameLst>
                                          <p:attrName>style.visibility</p:attrName>
                                        </p:attrNameLst>
                                      </p:cBhvr>
                                      <p:to>
                                        <p:strVal val="visible"/>
                                      </p:to>
                                    </p:set>
                                    <p:animEffect transition="in" filter="slide(fromLeft)">
                                      <p:cBhvr>
                                        <p:cTn id="12" dur="500"/>
                                        <p:tgtEl>
                                          <p:spTgt spid="4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7" presetClass="entr" presetSubtype="8" dur="500" fill="hold" nodeType="clickEffect">
                                  <p:stCondLst>
                                    <p:cond delay="0"/>
                                  </p:stCondLst>
                                  <p:childTnLst>
                                    <p:set>
                                      <p:cBhvr>
                                        <p:cTn id="16" dur="1" fill="hold">
                                          <p:stCondLst>
                                            <p:cond delay="0"/>
                                          </p:stCondLst>
                                        </p:cTn>
                                        <p:tgtEl>
                                          <p:spTgt spid="39"/>
                                        </p:tgtEl>
                                        <p:attrNameLst>
                                          <p:attrName>style.visibility</p:attrName>
                                        </p:attrNameLst>
                                      </p:cBhvr>
                                      <p:to>
                                        <p:strVal val="visible"/>
                                      </p:to>
                                    </p:set>
                                    <p:anim calcmode="lin" valueType="num">
                                      <p:cBhvr>
                                        <p:cTn id="17" dur="500" fill="hold"/>
                                        <p:tgtEl>
                                          <p:spTgt spid="39"/>
                                        </p:tgtEl>
                                        <p:attrNameLst>
                                          <p:attrName>ppt_x</p:attrName>
                                        </p:attrNameLst>
                                      </p:cBhvr>
                                      <p:tavLst>
                                        <p:tav tm="0">
                                          <p:val>
                                            <p:strVal val="#ppt_x-#ppt_w/2"/>
                                          </p:val>
                                        </p:tav>
                                        <p:tav tm="100000">
                                          <p:val>
                                            <p:strVal val="#ppt_x"/>
                                          </p:val>
                                        </p:tav>
                                      </p:tavLst>
                                    </p:anim>
                                    <p:anim calcmode="lin" valueType="num">
                                      <p:cBhvr>
                                        <p:cTn id="18" dur="500" fill="hold"/>
                                        <p:tgtEl>
                                          <p:spTgt spid="39"/>
                                        </p:tgtEl>
                                        <p:attrNameLst>
                                          <p:attrName>ppt_y</p:attrName>
                                        </p:attrNameLst>
                                      </p:cBhvr>
                                      <p:tavLst>
                                        <p:tav tm="0">
                                          <p:val>
                                            <p:strVal val="#ppt_y"/>
                                          </p:val>
                                        </p:tav>
                                        <p:tav tm="100000">
                                          <p:val>
                                            <p:strVal val="#ppt_y"/>
                                          </p:val>
                                        </p:tav>
                                      </p:tavLst>
                                    </p:anim>
                                    <p:anim calcmode="lin" valueType="num">
                                      <p:cBhvr>
                                        <p:cTn id="19" dur="500" fill="hold"/>
                                        <p:tgtEl>
                                          <p:spTgt spid="39"/>
                                        </p:tgtEl>
                                        <p:attrNameLst>
                                          <p:attrName>ppt_w</p:attrName>
                                        </p:attrNameLst>
                                      </p:cBhvr>
                                      <p:tavLst>
                                        <p:tav tm="0">
                                          <p:val>
                                            <p:fltVal val="0"/>
                                          </p:val>
                                        </p:tav>
                                        <p:tav tm="100000">
                                          <p:val>
                                            <p:strVal val="#ppt_w"/>
                                          </p:val>
                                        </p:tav>
                                      </p:tavLst>
                                    </p:anim>
                                    <p:anim calcmode="lin" valueType="num">
                                      <p:cBhvr>
                                        <p:cTn id="20" dur="500" fill="hold"/>
                                        <p:tgtEl>
                                          <p:spTgt spid="39"/>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12" presetClass="entr" presetSubtype="8" dur="500" fill="hold" grpId="0" nodeType="clickEffect">
                                  <p:stCondLst>
                                    <p:cond delay="0"/>
                                  </p:stCondLst>
                                  <p:childTnLst>
                                    <p:set>
                                      <p:cBhvr>
                                        <p:cTn id="24" dur="1" fill="hold">
                                          <p:stCondLst>
                                            <p:cond delay="0"/>
                                          </p:stCondLst>
                                        </p:cTn>
                                        <p:tgtEl>
                                          <p:spTgt spid="73"/>
                                        </p:tgtEl>
                                        <p:attrNameLst>
                                          <p:attrName>style.visibility</p:attrName>
                                        </p:attrNameLst>
                                      </p:cBhvr>
                                      <p:to>
                                        <p:strVal val="visible"/>
                                      </p:to>
                                    </p:set>
                                    <p:animEffect transition="in" filter="slide(fromLeft)">
                                      <p:cBhvr>
                                        <p:cTn id="25" dur="500"/>
                                        <p:tgtEl>
                                          <p:spTgt spid="73"/>
                                        </p:tgtEl>
                                      </p:cBhvr>
                                    </p:animEffect>
                                  </p:childTnLst>
                                </p:cTn>
                              </p:par>
                              <p:par>
                                <p:cTn id="26" presetID="12" presetClass="entr" presetSubtype="8" dur="500" fill="hold" grpId="0" nodeType="withEffect">
                                  <p:stCondLst>
                                    <p:cond delay="0"/>
                                  </p:stCondLst>
                                  <p:childTnLst>
                                    <p:set>
                                      <p:cBhvr>
                                        <p:cTn id="27" dur="1" fill="hold">
                                          <p:stCondLst>
                                            <p:cond delay="0"/>
                                          </p:stCondLst>
                                        </p:cTn>
                                        <p:tgtEl>
                                          <p:spTgt spid="74"/>
                                        </p:tgtEl>
                                        <p:attrNameLst>
                                          <p:attrName>style.visibility</p:attrName>
                                        </p:attrNameLst>
                                      </p:cBhvr>
                                      <p:to>
                                        <p:strVal val="visible"/>
                                      </p:to>
                                    </p:set>
                                    <p:animEffect transition="in" filter="slide(fromLeft)">
                                      <p:cBhvr>
                                        <p:cTn id="28" dur="500"/>
                                        <p:tgtEl>
                                          <p:spTgt spid="74"/>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12" presetClass="entr" presetSubtype="8" dur="500" fill="hold" grpId="0" nodeType="clickEffect">
                                  <p:stCondLst>
                                    <p:cond delay="0"/>
                                  </p:stCondLst>
                                  <p:childTnLst>
                                    <p:set>
                                      <p:cBhvr>
                                        <p:cTn id="32" dur="1" fill="hold">
                                          <p:stCondLst>
                                            <p:cond delay="0"/>
                                          </p:stCondLst>
                                        </p:cTn>
                                        <p:tgtEl>
                                          <p:spTgt spid="42"/>
                                        </p:tgtEl>
                                        <p:attrNameLst>
                                          <p:attrName>style.visibility</p:attrName>
                                        </p:attrNameLst>
                                      </p:cBhvr>
                                      <p:to>
                                        <p:strVal val="visible"/>
                                      </p:to>
                                    </p:set>
                                    <p:animEffect transition="in" filter="slide(fromLeft)">
                                      <p:cBhvr>
                                        <p:cTn id="33" dur="500"/>
                                        <p:tgtEl>
                                          <p:spTgt spid="42"/>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12" presetClass="entr" presetSubtype="8" dur="1000" fill="hold" nodeType="clickEffect">
                                  <p:stCondLst>
                                    <p:cond delay="0"/>
                                  </p:stCondLst>
                                  <p:childTnLst>
                                    <p:set>
                                      <p:cBhvr>
                                        <p:cTn id="37" dur="1" fill="hold">
                                          <p:stCondLst>
                                            <p:cond delay="0"/>
                                          </p:stCondLst>
                                        </p:cTn>
                                        <p:tgtEl>
                                          <p:spTgt spid="77"/>
                                        </p:tgtEl>
                                        <p:attrNameLst>
                                          <p:attrName>style.visibility</p:attrName>
                                        </p:attrNameLst>
                                      </p:cBhvr>
                                      <p:to>
                                        <p:strVal val="visible"/>
                                      </p:to>
                                    </p:set>
                                    <p:animEffect transition="in" filter="slide(fromLeft)">
                                      <p:cBhvr>
                                        <p:cTn id="38" dur="1000"/>
                                        <p:tgtEl>
                                          <p:spTgt spid="77"/>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12" presetClass="entr" presetSubtype="8" dur="500" fill="hold" grpId="0" nodeType="clickEffect">
                                  <p:stCondLst>
                                    <p:cond delay="0"/>
                                  </p:stCondLst>
                                  <p:childTnLst>
                                    <p:set>
                                      <p:cBhvr>
                                        <p:cTn id="42" dur="1" fill="hold">
                                          <p:stCondLst>
                                            <p:cond delay="0"/>
                                          </p:stCondLst>
                                        </p:cTn>
                                        <p:tgtEl>
                                          <p:spTgt spid="72"/>
                                        </p:tgtEl>
                                        <p:attrNameLst>
                                          <p:attrName>style.visibility</p:attrName>
                                        </p:attrNameLst>
                                      </p:cBhvr>
                                      <p:to>
                                        <p:strVal val="visible"/>
                                      </p:to>
                                    </p:set>
                                    <p:animEffect transition="in" filter="slide(fromLeft)">
                                      <p:cBhvr>
                                        <p:cTn id="43" dur="500"/>
                                        <p:tgtEl>
                                          <p:spTgt spid="72"/>
                                        </p:tgtEl>
                                      </p:cBhvr>
                                    </p:animEffect>
                                  </p:childTnLst>
                                </p:cTn>
                              </p:par>
                              <p:par>
                                <p:cTn id="44" presetID="12" presetClass="entr" presetSubtype="8" dur="500" fill="hold" grpId="0" nodeType="withEffect">
                                  <p:stCondLst>
                                    <p:cond delay="0"/>
                                  </p:stCondLst>
                                  <p:childTnLst>
                                    <p:set>
                                      <p:cBhvr>
                                        <p:cTn id="45" dur="1" fill="hold">
                                          <p:stCondLst>
                                            <p:cond delay="0"/>
                                          </p:stCondLst>
                                        </p:cTn>
                                        <p:tgtEl>
                                          <p:spTgt spid="75"/>
                                        </p:tgtEl>
                                        <p:attrNameLst>
                                          <p:attrName>style.visibility</p:attrName>
                                        </p:attrNameLst>
                                      </p:cBhvr>
                                      <p:to>
                                        <p:strVal val="visible"/>
                                      </p:to>
                                    </p:set>
                                    <p:animEffect transition="in" filter="slide(fromLeft)">
                                      <p:cBhvr>
                                        <p:cTn id="46" dur="500"/>
                                        <p:tgtEl>
                                          <p:spTgt spid="75"/>
                                        </p:tgtEl>
                                      </p:cBhvr>
                                    </p:animEffect>
                                  </p:childTnLst>
                                </p:cTn>
                              </p:par>
                              <p:par>
                                <p:cTn id="47" presetID="12" presetClass="entr" presetSubtype="8" dur="500" fill="hold" grpId="0" nodeType="withEffect">
                                  <p:stCondLst>
                                    <p:cond delay="0"/>
                                  </p:stCondLst>
                                  <p:childTnLst>
                                    <p:set>
                                      <p:cBhvr>
                                        <p:cTn id="48" dur="1" fill="hold">
                                          <p:stCondLst>
                                            <p:cond delay="0"/>
                                          </p:stCondLst>
                                        </p:cTn>
                                        <p:tgtEl>
                                          <p:spTgt spid="48"/>
                                        </p:tgtEl>
                                        <p:attrNameLst>
                                          <p:attrName>style.visibility</p:attrName>
                                        </p:attrNameLst>
                                      </p:cBhvr>
                                      <p:to>
                                        <p:strVal val="visible"/>
                                      </p:to>
                                    </p:set>
                                    <p:animEffect transition="in" filter="slide(fromLeft)">
                                      <p:cBhvr>
                                        <p:cTn id="49" dur="500"/>
                                        <p:tgtEl>
                                          <p:spTgt spid="48"/>
                                        </p:tgtEl>
                                      </p:cBhvr>
                                    </p:animEffect>
                                  </p:childTnLst>
                                </p:cTn>
                              </p:par>
                              <p:par>
                                <p:cTn id="50" presetID="12" presetClass="entr" presetSubtype="8" dur="500" fill="hold" grpId="0" nodeType="withEffect">
                                  <p:stCondLst>
                                    <p:cond delay="0"/>
                                  </p:stCondLst>
                                  <p:childTnLst>
                                    <p:set>
                                      <p:cBhvr>
                                        <p:cTn id="51" dur="1" fill="hold">
                                          <p:stCondLst>
                                            <p:cond delay="0"/>
                                          </p:stCondLst>
                                        </p:cTn>
                                        <p:tgtEl>
                                          <p:spTgt spid="49"/>
                                        </p:tgtEl>
                                        <p:attrNameLst>
                                          <p:attrName>style.visibility</p:attrName>
                                        </p:attrNameLst>
                                      </p:cBhvr>
                                      <p:to>
                                        <p:strVal val="visible"/>
                                      </p:to>
                                    </p:set>
                                    <p:animEffect transition="in" filter="slide(fromLeft)">
                                      <p:cBhvr>
                                        <p:cTn id="52" dur="500"/>
                                        <p:tgtEl>
                                          <p:spTgt spid="49"/>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2" presetClass="entr" presetSubtype="8" dur="500" fill="hold" grpId="0" nodeType="clickEffect">
                                  <p:stCondLst>
                                    <p:cond delay="0"/>
                                  </p:stCondLst>
                                  <p:childTnLst>
                                    <p:set>
                                      <p:cBhvr>
                                        <p:cTn id="56" dur="1" fill="hold">
                                          <p:stCondLst>
                                            <p:cond delay="0"/>
                                          </p:stCondLst>
                                        </p:cTn>
                                        <p:tgtEl>
                                          <p:spTgt spid="43"/>
                                        </p:tgtEl>
                                        <p:attrNameLst>
                                          <p:attrName>style.visibility</p:attrName>
                                        </p:attrNameLst>
                                      </p:cBhvr>
                                      <p:to>
                                        <p:strVal val="visible"/>
                                      </p:to>
                                    </p:set>
                                    <p:animEffect transition="in" filter="slide(fromLeft)">
                                      <p:cBhvr>
                                        <p:cTn id="57" dur="500"/>
                                        <p:tgtEl>
                                          <p:spTgt spid="43"/>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2" presetClass="entr" presetSubtype="8" dur="500" fill="hold" nodeType="clickEffect">
                                  <p:stCondLst>
                                    <p:cond delay="0"/>
                                  </p:stCondLst>
                                  <p:childTnLst>
                                    <p:set>
                                      <p:cBhvr>
                                        <p:cTn id="61" dur="1" fill="hold">
                                          <p:stCondLst>
                                            <p:cond delay="0"/>
                                          </p:stCondLst>
                                        </p:cTn>
                                        <p:tgtEl>
                                          <p:spTgt spid="97"/>
                                        </p:tgtEl>
                                        <p:attrNameLst>
                                          <p:attrName>style.visibility</p:attrName>
                                        </p:attrNameLst>
                                      </p:cBhvr>
                                      <p:to>
                                        <p:strVal val="visible"/>
                                      </p:to>
                                    </p:set>
                                    <p:animEffect transition="in" filter="slide(fromLeft)">
                                      <p:cBhvr>
                                        <p:cTn id="62" dur="500"/>
                                        <p:tgtEl>
                                          <p:spTgt spid="97"/>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12" presetClass="entr" presetSubtype="8" dur="500" fill="hold" grpId="0" nodeType="clickEffect">
                                  <p:stCondLst>
                                    <p:cond delay="0"/>
                                  </p:stCondLst>
                                  <p:childTnLst>
                                    <p:set>
                                      <p:cBhvr>
                                        <p:cTn id="66" dur="1" fill="hold">
                                          <p:stCondLst>
                                            <p:cond delay="0"/>
                                          </p:stCondLst>
                                        </p:cTn>
                                        <p:tgtEl>
                                          <p:spTgt spid="61"/>
                                        </p:tgtEl>
                                        <p:attrNameLst>
                                          <p:attrName>style.visibility</p:attrName>
                                        </p:attrNameLst>
                                      </p:cBhvr>
                                      <p:to>
                                        <p:strVal val="visible"/>
                                      </p:to>
                                    </p:set>
                                    <p:animEffect transition="in" filter="slide(fromLeft)">
                                      <p:cBhvr>
                                        <p:cTn id="67" dur="500"/>
                                        <p:tgtEl>
                                          <p:spTgt spid="61"/>
                                        </p:tgtEl>
                                      </p:cBhvr>
                                    </p:animEffect>
                                  </p:childTnLst>
                                </p:cTn>
                              </p:par>
                              <p:par>
                                <p:cTn id="68" presetID="12" presetClass="entr" presetSubtype="8" dur="500" fill="hold" grpId="0" nodeType="withEffect">
                                  <p:stCondLst>
                                    <p:cond delay="0"/>
                                  </p:stCondLst>
                                  <p:childTnLst>
                                    <p:set>
                                      <p:cBhvr>
                                        <p:cTn id="69" dur="1" fill="hold">
                                          <p:stCondLst>
                                            <p:cond delay="0"/>
                                          </p:stCondLst>
                                        </p:cTn>
                                        <p:tgtEl>
                                          <p:spTgt spid="60"/>
                                        </p:tgtEl>
                                        <p:attrNameLst>
                                          <p:attrName>style.visibility</p:attrName>
                                        </p:attrNameLst>
                                      </p:cBhvr>
                                      <p:to>
                                        <p:strVal val="visible"/>
                                      </p:to>
                                    </p:set>
                                    <p:animEffect transition="in" filter="slide(fromLeft)">
                                      <p:cBhvr>
                                        <p:cTn id="70" dur="500"/>
                                        <p:tgtEl>
                                          <p:spTgt spid="60"/>
                                        </p:tgtEl>
                                      </p:cBhvr>
                                    </p:animEffect>
                                  </p:childTnLst>
                                </p:cTn>
                              </p:par>
                              <p:par>
                                <p:cTn id="71" presetID="12" presetClass="entr" presetSubtype="8" dur="500" fill="hold" grpId="0" nodeType="withEffect">
                                  <p:stCondLst>
                                    <p:cond delay="0"/>
                                  </p:stCondLst>
                                  <p:childTnLst>
                                    <p:set>
                                      <p:cBhvr>
                                        <p:cTn id="72" dur="1" fill="hold">
                                          <p:stCondLst>
                                            <p:cond delay="0"/>
                                          </p:stCondLst>
                                        </p:cTn>
                                        <p:tgtEl>
                                          <p:spTgt spid="57"/>
                                        </p:tgtEl>
                                        <p:attrNameLst>
                                          <p:attrName>style.visibility</p:attrName>
                                        </p:attrNameLst>
                                      </p:cBhvr>
                                      <p:to>
                                        <p:strVal val="visible"/>
                                      </p:to>
                                    </p:set>
                                    <p:animEffect transition="in" filter="slide(fromLeft)">
                                      <p:cBhvr>
                                        <p:cTn id="73" dur="500"/>
                                        <p:tgtEl>
                                          <p:spTgt spid="57"/>
                                        </p:tgtEl>
                                      </p:cBhvr>
                                    </p:animEffect>
                                  </p:childTnLst>
                                </p:cTn>
                              </p:par>
                              <p:par>
                                <p:cTn id="74" presetID="12" presetClass="entr" presetSubtype="8" dur="500" fill="hold" grpId="0" nodeType="withEffect">
                                  <p:stCondLst>
                                    <p:cond delay="0"/>
                                  </p:stCondLst>
                                  <p:childTnLst>
                                    <p:set>
                                      <p:cBhvr>
                                        <p:cTn id="75" dur="1" fill="hold">
                                          <p:stCondLst>
                                            <p:cond delay="0"/>
                                          </p:stCondLst>
                                        </p:cTn>
                                        <p:tgtEl>
                                          <p:spTgt spid="59"/>
                                        </p:tgtEl>
                                        <p:attrNameLst>
                                          <p:attrName>style.visibility</p:attrName>
                                        </p:attrNameLst>
                                      </p:cBhvr>
                                      <p:to>
                                        <p:strVal val="visible"/>
                                      </p:to>
                                    </p:set>
                                    <p:animEffect transition="in" filter="slide(fromLeft)">
                                      <p:cBhvr>
                                        <p:cTn id="76" dur="500"/>
                                        <p:tgtEl>
                                          <p:spTgt spid="59"/>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12" presetClass="entr" presetSubtype="8" dur="500" fill="hold" grpId="0" nodeType="clickEffect">
                                  <p:stCondLst>
                                    <p:cond delay="0"/>
                                  </p:stCondLst>
                                  <p:childTnLst>
                                    <p:set>
                                      <p:cBhvr>
                                        <p:cTn id="80" dur="1" fill="hold">
                                          <p:stCondLst>
                                            <p:cond delay="0"/>
                                          </p:stCondLst>
                                        </p:cTn>
                                        <p:tgtEl>
                                          <p:spTgt spid="62"/>
                                        </p:tgtEl>
                                        <p:attrNameLst>
                                          <p:attrName>style.visibility</p:attrName>
                                        </p:attrNameLst>
                                      </p:cBhvr>
                                      <p:to>
                                        <p:strVal val="visible"/>
                                      </p:to>
                                    </p:set>
                                    <p:animEffect transition="in" filter="slide(fromLeft)">
                                      <p:cBhvr>
                                        <p:cTn id="81" dur="500"/>
                                        <p:tgtEl>
                                          <p:spTgt spid="62"/>
                                        </p:tgtEl>
                                      </p:cBhvr>
                                    </p:animEffect>
                                  </p:childTnLst>
                                </p:cTn>
                              </p:par>
                            </p:childTnLst>
                          </p:cTn>
                        </p:par>
                      </p:childTnLst>
                    </p:cTn>
                  </p:par>
                  <p:par>
                    <p:cTn id="82" fill="hold" nodeType="clickPar">
                      <p:stCondLst>
                        <p:cond delay="indefinite"/>
                      </p:stCondLst>
                      <p:childTnLst>
                        <p:par>
                          <p:cTn id="83" fill="hold">
                            <p:stCondLst>
                              <p:cond delay="0"/>
                            </p:stCondLst>
                            <p:childTnLst>
                              <p:par>
                                <p:cTn id="84" presetID="12" presetClass="entr" presetSubtype="8" dur="500" fill="hold" nodeType="clickEffect">
                                  <p:stCondLst>
                                    <p:cond delay="0"/>
                                  </p:stCondLst>
                                  <p:childTnLst>
                                    <p:set>
                                      <p:cBhvr>
                                        <p:cTn id="85" dur="1" fill="hold">
                                          <p:stCondLst>
                                            <p:cond delay="0"/>
                                          </p:stCondLst>
                                        </p:cTn>
                                        <p:tgtEl>
                                          <p:spTgt spid="103"/>
                                        </p:tgtEl>
                                        <p:attrNameLst>
                                          <p:attrName>style.visibility</p:attrName>
                                        </p:attrNameLst>
                                      </p:cBhvr>
                                      <p:to>
                                        <p:strVal val="visible"/>
                                      </p:to>
                                    </p:set>
                                    <p:animEffect transition="in" filter="slide(fromLeft)">
                                      <p:cBhvr>
                                        <p:cTn id="86" dur="500"/>
                                        <p:tgtEl>
                                          <p:spTgt spid="103"/>
                                        </p:tgtEl>
                                      </p:cBhvr>
                                    </p:animEffect>
                                  </p:childTnLst>
                                </p:cTn>
                              </p:par>
                            </p:childTnLst>
                          </p:cTn>
                        </p:par>
                      </p:childTnLst>
                    </p:cTn>
                  </p:par>
                  <p:par>
                    <p:cTn id="87" fill="hold" nodeType="clickPar">
                      <p:stCondLst>
                        <p:cond delay="indefinite"/>
                      </p:stCondLst>
                      <p:childTnLst>
                        <p:par>
                          <p:cTn id="88" fill="hold">
                            <p:stCondLst>
                              <p:cond delay="0"/>
                            </p:stCondLst>
                            <p:childTnLst>
                              <p:par>
                                <p:cTn id="89" presetID="12" presetClass="entr" presetSubtype="8" dur="500" fill="hold" grpId="0" nodeType="clickEffect">
                                  <p:stCondLst>
                                    <p:cond delay="0"/>
                                  </p:stCondLst>
                                  <p:childTnLst>
                                    <p:set>
                                      <p:cBhvr>
                                        <p:cTn id="90" dur="1" fill="hold">
                                          <p:stCondLst>
                                            <p:cond delay="0"/>
                                          </p:stCondLst>
                                        </p:cTn>
                                        <p:tgtEl>
                                          <p:spTgt spid="63"/>
                                        </p:tgtEl>
                                        <p:attrNameLst>
                                          <p:attrName>style.visibility</p:attrName>
                                        </p:attrNameLst>
                                      </p:cBhvr>
                                      <p:to>
                                        <p:strVal val="visible"/>
                                      </p:to>
                                    </p:set>
                                    <p:animEffect transition="in" filter="slide(fromLeft)">
                                      <p:cBhvr>
                                        <p:cTn id="91" dur="500"/>
                                        <p:tgtEl>
                                          <p:spTgt spid="63"/>
                                        </p:tgtEl>
                                      </p:cBhvr>
                                    </p:animEffect>
                                  </p:childTnLst>
                                </p:cTn>
                              </p:par>
                              <p:par>
                                <p:cTn id="92" presetID="12" presetClass="entr" presetSubtype="8" dur="500" fill="hold" grpId="0" nodeType="withEffect">
                                  <p:stCondLst>
                                    <p:cond delay="0"/>
                                  </p:stCondLst>
                                  <p:childTnLst>
                                    <p:set>
                                      <p:cBhvr>
                                        <p:cTn id="93" dur="1" fill="hold">
                                          <p:stCondLst>
                                            <p:cond delay="0"/>
                                          </p:stCondLst>
                                        </p:cTn>
                                        <p:tgtEl>
                                          <p:spTgt spid="68"/>
                                        </p:tgtEl>
                                        <p:attrNameLst>
                                          <p:attrName>style.visibility</p:attrName>
                                        </p:attrNameLst>
                                      </p:cBhvr>
                                      <p:to>
                                        <p:strVal val="visible"/>
                                      </p:to>
                                    </p:set>
                                    <p:animEffect transition="in" filter="slide(fromLeft)">
                                      <p:cBhvr>
                                        <p:cTn id="94" dur="500"/>
                                        <p:tgtEl>
                                          <p:spTgt spid="68"/>
                                        </p:tgtEl>
                                      </p:cBhvr>
                                    </p:animEffect>
                                  </p:childTnLst>
                                </p:cTn>
                              </p:par>
                            </p:childTnLst>
                          </p:cTn>
                        </p:par>
                      </p:childTnLst>
                    </p:cTn>
                  </p:par>
                  <p:par>
                    <p:cTn id="95" fill="hold" nodeType="clickPar">
                      <p:stCondLst>
                        <p:cond delay="indefinite"/>
                      </p:stCondLst>
                      <p:childTnLst>
                        <p:par>
                          <p:cTn id="96" fill="hold">
                            <p:stCondLst>
                              <p:cond delay="0"/>
                            </p:stCondLst>
                            <p:childTnLst>
                              <p:par>
                                <p:cTn id="97" presetID="12" presetClass="entr" presetSubtype="8" dur="500" fill="hold" grpId="0" nodeType="clickEffect">
                                  <p:stCondLst>
                                    <p:cond delay="0"/>
                                  </p:stCondLst>
                                  <p:childTnLst>
                                    <p:set>
                                      <p:cBhvr>
                                        <p:cTn id="98" dur="1" fill="hold">
                                          <p:stCondLst>
                                            <p:cond delay="0"/>
                                          </p:stCondLst>
                                        </p:cTn>
                                        <p:tgtEl>
                                          <p:spTgt spid="65"/>
                                        </p:tgtEl>
                                        <p:attrNameLst>
                                          <p:attrName>style.visibility</p:attrName>
                                        </p:attrNameLst>
                                      </p:cBhvr>
                                      <p:to>
                                        <p:strVal val="visible"/>
                                      </p:to>
                                    </p:set>
                                    <p:animEffect transition="in" filter="slide(fromLeft)">
                                      <p:cBhvr>
                                        <p:cTn id="99" dur="500"/>
                                        <p:tgtEl>
                                          <p:spTgt spid="65"/>
                                        </p:tgtEl>
                                      </p:cBhvr>
                                    </p:animEffect>
                                  </p:childTnLst>
                                </p:cTn>
                              </p:par>
                            </p:childTnLst>
                          </p:cTn>
                        </p:par>
                      </p:childTnLst>
                    </p:cTn>
                  </p:par>
                  <p:par>
                    <p:cTn id="100" fill="hold" nodeType="clickPar">
                      <p:stCondLst>
                        <p:cond delay="indefinite"/>
                      </p:stCondLst>
                      <p:childTnLst>
                        <p:par>
                          <p:cTn id="101" fill="hold">
                            <p:stCondLst>
                              <p:cond delay="0"/>
                            </p:stCondLst>
                            <p:childTnLst>
                              <p:par>
                                <p:cTn id="102" presetID="12" presetClass="entr" presetSubtype="8" dur="500" fill="hold" nodeType="clickEffect">
                                  <p:stCondLst>
                                    <p:cond delay="0"/>
                                  </p:stCondLst>
                                  <p:childTnLst>
                                    <p:set>
                                      <p:cBhvr>
                                        <p:cTn id="103" dur="1" fill="hold">
                                          <p:stCondLst>
                                            <p:cond delay="0"/>
                                          </p:stCondLst>
                                        </p:cTn>
                                        <p:tgtEl>
                                          <p:spTgt spid="104"/>
                                        </p:tgtEl>
                                        <p:attrNameLst>
                                          <p:attrName>style.visibility</p:attrName>
                                        </p:attrNameLst>
                                      </p:cBhvr>
                                      <p:to>
                                        <p:strVal val="visible"/>
                                      </p:to>
                                    </p:set>
                                    <p:animEffect transition="in" filter="slide(fromLeft)">
                                      <p:cBhvr>
                                        <p:cTn id="104" dur="500"/>
                                        <p:tgtEl>
                                          <p:spTgt spid="104"/>
                                        </p:tgtEl>
                                      </p:cBhvr>
                                    </p:animEffect>
                                  </p:childTnLst>
                                </p:cTn>
                              </p:par>
                            </p:childTnLst>
                          </p:cTn>
                        </p:par>
                      </p:childTnLst>
                    </p:cTn>
                  </p:par>
                  <p:par>
                    <p:cTn id="105" fill="hold" nodeType="clickPar">
                      <p:stCondLst>
                        <p:cond delay="indefinite"/>
                      </p:stCondLst>
                      <p:childTnLst>
                        <p:par>
                          <p:cTn id="106" fill="hold">
                            <p:stCondLst>
                              <p:cond delay="0"/>
                            </p:stCondLst>
                            <p:childTnLst>
                              <p:par>
                                <p:cTn id="107" presetID="12" presetClass="entr" presetSubtype="8" dur="500" fill="hold" grpId="0" nodeType="clickEffect">
                                  <p:stCondLst>
                                    <p:cond delay="0"/>
                                  </p:stCondLst>
                                  <p:childTnLst>
                                    <p:set>
                                      <p:cBhvr>
                                        <p:cTn id="108" dur="1" fill="hold">
                                          <p:stCondLst>
                                            <p:cond delay="0"/>
                                          </p:stCondLst>
                                        </p:cTn>
                                        <p:tgtEl>
                                          <p:spTgt spid="66"/>
                                        </p:tgtEl>
                                        <p:attrNameLst>
                                          <p:attrName>style.visibility</p:attrName>
                                        </p:attrNameLst>
                                      </p:cBhvr>
                                      <p:to>
                                        <p:strVal val="visible"/>
                                      </p:to>
                                    </p:set>
                                    <p:animEffect transition="in" filter="slide(fromLeft)">
                                      <p:cBhvr>
                                        <p:cTn id="109" dur="500"/>
                                        <p:tgtEl>
                                          <p:spTgt spid="66"/>
                                        </p:tgtEl>
                                      </p:cBhvr>
                                    </p:animEffect>
                                  </p:childTnLst>
                                </p:cTn>
                              </p:par>
                              <p:par>
                                <p:cTn id="110" presetID="12" presetClass="entr" presetSubtype="8" dur="500" fill="hold" grpId="0" nodeType="withEffect">
                                  <p:stCondLst>
                                    <p:cond delay="0"/>
                                  </p:stCondLst>
                                  <p:childTnLst>
                                    <p:set>
                                      <p:cBhvr>
                                        <p:cTn id="111" dur="1" fill="hold">
                                          <p:stCondLst>
                                            <p:cond delay="0"/>
                                          </p:stCondLst>
                                        </p:cTn>
                                        <p:tgtEl>
                                          <p:spTgt spid="70"/>
                                        </p:tgtEl>
                                        <p:attrNameLst>
                                          <p:attrName>style.visibility</p:attrName>
                                        </p:attrNameLst>
                                      </p:cBhvr>
                                      <p:to>
                                        <p:strVal val="visible"/>
                                      </p:to>
                                    </p:set>
                                    <p:animEffect transition="in" filter="slide(fromLeft)">
                                      <p:cBhvr>
                                        <p:cTn id="112"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4" grpId="0"/>
      <p:bldP spid="45" grpId="0"/>
      <p:bldP spid="60" grpId="0"/>
      <p:bldP spid="62" grpId="0"/>
      <p:bldP spid="65" grpId="0"/>
      <p:bldP spid="66" grpId="0"/>
      <p:bldP spid="73" grpId="0"/>
      <p:bldP spid="74" grpId="0"/>
      <p:bldP spid="75" grpId="0"/>
      <p:bldP spid="48" grpId="0"/>
      <p:bldP spid="49" grpId="0"/>
      <p:bldP spid="59" grpId="0"/>
      <p:bldP spid="68" grpId="0"/>
      <p:bldP spid="72" grpId="0"/>
      <p:bldP spid="63" grpId="0"/>
      <p:bldP spid="61" grpId="0"/>
      <p:bldP spid="57" grpId="0"/>
      <p:bldP spid="7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https://d.book118.com/776112233003010042</a:t>
            </a:r>
          </a:p>
        </p:txBody>
      </p:sp>
    </p:spTree>
  </p:cSld>
  <p:clrMapOvr>
    <a:masterClrMapping/>
  </p:clrMapOvr>
  <p:transition/>
  <p:timing/>
</p:sld>
</file>

<file path=ppt/tags/tag1.xml><?xml version="1.0" encoding="utf-8"?>
<p:tagLst xmlns:p="http://schemas.openxmlformats.org/presentationml/2006/main">
  <p:tag name="THINKCELLSHAPEDONOTDELETE" val="pO_0KgTe6QkyXaAfFpC8UFw"/>
</p:tagLst>
</file>

<file path=ppt/tags/tag2.xml><?xml version="1.0" encoding="utf-8"?>
<p:tagLst xmlns:p="http://schemas.openxmlformats.org/presentationml/2006/main">
  <p:tag name="THINKCELLSHAPEDONOTDELETE" val="pWL9yrg92n0GdV5p43XcQmg"/>
</p:tagLst>
</file>

<file path=ppt/tags/tag3.xml><?xml version="1.0" encoding="utf-8"?>
<p:tagLst xmlns:p="http://schemas.openxmlformats.org/presentationml/2006/main">
  <p:tag name="THINKCELLSHAPEDONOTDELETE" val="pO_0KgTe6QkyXaAfFpC8UFw"/>
</p:tagLst>
</file>

<file path=ppt/tags/tag4.xml><?xml version="1.0" encoding="utf-8"?>
<p:tagLst xmlns:p="http://schemas.openxmlformats.org/presentationml/2006/main">
  <p:tag name="THINKCELLSHAPEDONOTDELETE" val="pWL9yrg92n0GdV5p43XcQmg"/>
</p:tagLst>
</file>

<file path=ppt/tags/tag5.xml><?xml version="1.0" encoding="utf-8"?>
<p:tagLst xmlns:p="http://schemas.openxmlformats.org/presentationml/2006/main">
  <p:tag name="THINKCELLSHAPEDONOTDELETE" val="pO_0KgTe6QkyXaAfFpC8UFw"/>
</p:tagLst>
</file>

<file path=ppt/tags/tag6.xml><?xml version="1.0" encoding="utf-8"?>
<p:tagLst xmlns:p="http://schemas.openxmlformats.org/presentationml/2006/main">
  <p:tag name="THINKCELLSHAPEDONOTDELETE" val="pfqE78SY8m0uXgcXTpnjlFQ"/>
</p:tagLst>
</file>

<file path=ppt/tags/tag7.xml><?xml version="1.0" encoding="utf-8"?>
<p:tagLst xmlns:p="http://schemas.openxmlformats.org/presentationml/2006/main">
  <p:tag name="THINKCELLSHAPEDONOTDELETE" val="pO_0KgTe6QkyXaAfFpC8UFw"/>
</p:tagLst>
</file>

<file path=ppt/tags/tag8.xml><?xml version="1.0" encoding="utf-8"?>
<p:tagLst xmlns:p="http://schemas.openxmlformats.org/presentationml/2006/main">
  <p:tag name="THINKCELLSHAPEDONOTDELETE" val="pMkr6YxzVbEufdnwISwS_Cw"/>
</p:tagLst>
</file>

<file path=ppt/tags/tag9.xml><?xml version="1.0" encoding="utf-8"?>
<p:tagLst xmlns:p="http://schemas.openxmlformats.org/presentationml/2006/main">
  <p:tag name="THINKCELLSHAPEDONOTDELETE" val="pO_0KgTe6QkyXaAfFpC8UFw"/>
</p:tagLst>
</file>

<file path=ppt/tags/tag10.xml><?xml version="1.0" encoding="utf-8"?>
<p:tagLst xmlns:p="http://schemas.openxmlformats.org/presentationml/2006/main">
  <p:tag name="THINKCELLSHAPEDONOTDELETE" val="pB3tjt6VglE.hiDtJiY05Xw"/>
</p:tagLst>
</file>

<file path=ppt/tags/tag11.xml><?xml version="1.0" encoding="utf-8"?>
<p:tagLst xmlns:p="http://schemas.openxmlformats.org/presentationml/2006/main">
  <p:tag name="THINKCELLSHAPEDONOTDELETE" val="pO_0KgTe6QkyXaAfFpC8UFw"/>
</p:tagLst>
</file>

<file path=ppt/tags/tag12.xml><?xml version="1.0" encoding="utf-8"?>
<p:tagLst xmlns:p="http://schemas.openxmlformats.org/presentationml/2006/main">
  <p:tag name="THINKCELLSHAPEDONOTDELETE" val="pLvzmKw0E6EOO117p1mWPTQ"/>
</p:tagLst>
</file>

<file path=ppt/tags/tag13.xml><?xml version="1.0" encoding="utf-8"?>
<p:tagLst xmlns:p="http://schemas.openxmlformats.org/presentationml/2006/main">
  <p:tag name="THINKCELLSHAPEDONOTDELETE" val="pO_0KgTe6QkyXaAfFpC8UFw"/>
</p:tagLst>
</file>

<file path=ppt/tags/tag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29TGp_sky_light_v2">
  <a:themeElements>
    <a:clrScheme name="229TGp_sky_light_v2 2">
      <a:dk1>
        <a:srgbClr val="003366"/>
      </a:dk1>
      <a:lt1>
        <a:srgbClr val="FFFFFF"/>
      </a:lt1>
      <a:dk2>
        <a:srgbClr val="51A0B9"/>
      </a:dk2>
      <a:lt2>
        <a:srgbClr val="DDDDDD"/>
      </a:lt2>
      <a:accent1>
        <a:srgbClr val="438ACB"/>
      </a:accent1>
      <a:accent2>
        <a:srgbClr val="77AE26"/>
      </a:accent2>
      <a:accent3>
        <a:srgbClr val="FFFFFF"/>
      </a:accent3>
      <a:accent4>
        <a:srgbClr val="002A56"/>
      </a:accent4>
      <a:accent5>
        <a:srgbClr val="B0C4E2"/>
      </a:accent5>
      <a:accent6>
        <a:srgbClr val="6B9D21"/>
      </a:accent6>
      <a:hlink>
        <a:srgbClr val="6E815B"/>
      </a:hlink>
      <a:folHlink>
        <a:srgbClr val="90A8B0"/>
      </a:folHlink>
    </a:clrScheme>
    <a:fontScheme name="229TGp_sky_light_v2">
      <a:majorFont>
        <a:latin typeface="Verdana"/>
        <a:ea typeface="Verdana"/>
        <a:cs typeface="Arial"/>
      </a:majorFont>
      <a:minorFont>
        <a:latin typeface="Verdana"/>
        <a:ea typeface="Verdana"/>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gradFill rotWithShape="1">
          <a:gsLst>
            <a:gs pos="0">
              <a:schemeClr val="tx2"/>
            </a:gs>
            <a:gs pos="100000">
              <a:schemeClr val="accent1"/>
            </a:gs>
          </a:gsLst>
          <a:lin ang="0" scaled="1"/>
        </a:gradFill>
        <a:ln w="19050" cap="flat" cmpd="sng" algn="ctr">
          <a:solidFill>
            <a:srgbClr val="FFFFFF"/>
          </a:solidFill>
          <a:prstDash val="solid"/>
          <a:round/>
          <a:headEnd type="none" w="med" len="med"/>
          <a:tailEnd type="none" w="med" len="med"/>
        </a:ln>
        <a:effectLst>
          <a:outerShdw dist="53882" dir="2700000" algn="ctr" rotWithShape="0">
            <a:schemeClr val="tx1">
              <a:alpha val="50000"/>
            </a:schemeClr>
          </a:outerShdw>
        </a:effectLst>
      </a:spPr>
      <a:bodyPr vert="horz" wrap="square" lIns="91440" tIns="45720" rIns="91440" bIns="45720" numCol="1" anchor="t" anchorCtr="0" compatLnSpc="1"/>
      <a:lstStyle>
        <a:defPPr marL="0" marR="0" indent="0" algn="ctr" defTabSz="914400" rtl="0" eaLnBrk="1" fontAlgn="base" latinLnBrk="0" hangingPunct="1">
          <a:lnSpc>
            <a:spcPct val="100000"/>
          </a:lnSpc>
          <a:spcBef>
            <a:spcPct val="0"/>
          </a:spcBef>
          <a:spcAft>
            <a:spcPct val="0"/>
          </a:spcAft>
          <a:buClrTx/>
          <a:buSzTx/>
          <a:buFontTx/>
          <a:buNone/>
          <a:defRPr kumimoji="0" 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gradFill rotWithShape="1">
          <a:gsLst>
            <a:gs pos="0">
              <a:schemeClr val="tx2"/>
            </a:gs>
            <a:gs pos="100000">
              <a:schemeClr val="accent1"/>
            </a:gs>
          </a:gsLst>
          <a:lin ang="0" scaled="1"/>
        </a:gradFill>
        <a:ln w="19050" cap="flat" cmpd="sng" algn="ctr">
          <a:solidFill>
            <a:srgbClr val="FFFFFF"/>
          </a:solidFill>
          <a:prstDash val="solid"/>
          <a:round/>
          <a:headEnd type="none" w="med" len="med"/>
          <a:tailEnd type="none" w="med" len="med"/>
        </a:ln>
        <a:effectLst>
          <a:outerShdw dist="53882" dir="2700000" algn="ctr" rotWithShape="0">
            <a:schemeClr val="tx1">
              <a:alpha val="50000"/>
            </a:schemeClr>
          </a:outerShdw>
        </a:effectLst>
      </a:spPr>
      <a:bodyPr vert="horz" wrap="square" lIns="91440" tIns="45720" rIns="91440" bIns="45720" numCol="1" anchor="t" anchorCtr="0" compatLnSpc="1"/>
      <a:lstStyle>
        <a:defPPr marL="0" marR="0" indent="0" algn="ctr" defTabSz="914400" rtl="0" eaLnBrk="1" fontAlgn="base" latinLnBrk="0" hangingPunct="1">
          <a:lnSpc>
            <a:spcPct val="100000"/>
          </a:lnSpc>
          <a:spcBef>
            <a:spcPct val="0"/>
          </a:spcBef>
          <a:spcAft>
            <a:spcPct val="0"/>
          </a:spcAft>
          <a:buClrTx/>
          <a:buSzTx/>
          <a:buFontTx/>
          <a:buNone/>
          <a:defRPr kumimoji="0" 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229TGp_sky_light_v2 1">
        <a:dk1>
          <a:srgbClr val="30311D"/>
        </a:dk1>
        <a:lt1>
          <a:srgbClr val="FFFFFF"/>
        </a:lt1>
        <a:dk2>
          <a:srgbClr val="866D10"/>
        </a:dk2>
        <a:lt2>
          <a:srgbClr val="DDDDDD"/>
        </a:lt2>
        <a:accent1>
          <a:srgbClr val="345C22"/>
        </a:accent1>
        <a:accent2>
          <a:srgbClr val="93B75F"/>
        </a:accent2>
        <a:accent3>
          <a:srgbClr val="FFFFFF"/>
        </a:accent3>
        <a:accent4>
          <a:srgbClr val="272817"/>
        </a:accent4>
        <a:accent5>
          <a:srgbClr val="AEB5AB"/>
        </a:accent5>
        <a:accent6>
          <a:srgbClr val="85A655"/>
        </a:accent6>
        <a:hlink>
          <a:srgbClr val="557B97"/>
        </a:hlink>
        <a:folHlink>
          <a:srgbClr val="A1A18B"/>
        </a:folHlink>
      </a:clrScheme>
      <a:clrMap bg1="lt1" tx1="dk1" bg2="lt2" tx2="dk2" accent1="accent1" accent2="accent2" accent3="accent3" accent4="accent4" accent5="accent5" accent6="accent6" hlink="hlink" folHlink="folHlink"/>
    </a:extraClrScheme>
    <a:extraClrScheme>
      <a:clrScheme name="229TGp_sky_light_v2 2">
        <a:dk1>
          <a:srgbClr val="003366"/>
        </a:dk1>
        <a:lt1>
          <a:srgbClr val="FFFFFF"/>
        </a:lt1>
        <a:dk2>
          <a:srgbClr val="51A0B9"/>
        </a:dk2>
        <a:lt2>
          <a:srgbClr val="DDDDDD"/>
        </a:lt2>
        <a:accent1>
          <a:srgbClr val="438ACB"/>
        </a:accent1>
        <a:accent2>
          <a:srgbClr val="77AE26"/>
        </a:accent2>
        <a:accent3>
          <a:srgbClr val="FFFFFF"/>
        </a:accent3>
        <a:accent4>
          <a:srgbClr val="002A56"/>
        </a:accent4>
        <a:accent5>
          <a:srgbClr val="B0C4E2"/>
        </a:accent5>
        <a:accent6>
          <a:srgbClr val="6B9D21"/>
        </a:accent6>
        <a:hlink>
          <a:srgbClr val="6E815B"/>
        </a:hlink>
        <a:folHlink>
          <a:srgbClr val="90A8B0"/>
        </a:folHlink>
      </a:clrScheme>
      <a:clrMap bg1="lt1" tx1="dk1" bg2="lt2" tx2="dk2" accent1="accent1" accent2="accent2" accent3="accent3" accent4="accent4" accent5="accent5" accent6="accent6" hlink="hlink" folHlink="folHlink"/>
    </a:extraClrScheme>
    <a:extraClrScheme>
      <a:clrScheme name="229TGp_sky_light_v2 3">
        <a:dk1>
          <a:srgbClr val="000066"/>
        </a:dk1>
        <a:lt1>
          <a:srgbClr val="FFFFFF"/>
        </a:lt1>
        <a:dk2>
          <a:srgbClr val="BC7D30"/>
        </a:dk2>
        <a:lt2>
          <a:srgbClr val="DDDDDD"/>
        </a:lt2>
        <a:accent1>
          <a:srgbClr val="29B8E5"/>
        </a:accent1>
        <a:accent2>
          <a:srgbClr val="4E87EE"/>
        </a:accent2>
        <a:accent3>
          <a:srgbClr val="FFFFFF"/>
        </a:accent3>
        <a:accent4>
          <a:srgbClr val="000056"/>
        </a:accent4>
        <a:accent5>
          <a:srgbClr val="ACD8F0"/>
        </a:accent5>
        <a:accent6>
          <a:srgbClr val="467AD8"/>
        </a:accent6>
        <a:hlink>
          <a:srgbClr val="6ACAA1"/>
        </a:hlink>
        <a:folHlink>
          <a:srgbClr val="DEC496"/>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174</Paragraphs>
  <Slides>11</Slides>
  <Notes>7</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11</vt:i4>
      </vt:variant>
    </vt:vector>
  </HeadingPairs>
  <TitlesOfParts>
    <vt:vector baseType="lpstr" size="21">
      <vt:lpstr>Arial</vt:lpstr>
      <vt:lpstr>Calibri</vt:lpstr>
      <vt:lpstr>Verdana</vt:lpstr>
      <vt:lpstr>宋体</vt:lpstr>
      <vt:lpstr>Wingdings</vt:lpstr>
      <vt:lpstr>华文楷体</vt:lpstr>
      <vt:lpstr>微软雅黑</vt:lpstr>
      <vt:lpstr>Times New Roman</vt:lpstr>
      <vt:lpstr>黑体</vt:lpstr>
      <vt:lpstr>Office Theme</vt:lpstr>
      <vt:lpstr>PowerPoint Presentation</vt:lpstr>
      <vt:lpstr>PowerPoint Presentation</vt:lpstr>
      <vt:lpstr>Agenda</vt:lpstr>
      <vt:lpstr>财务管理常见问题</vt:lpstr>
      <vt:lpstr>经营分析的目的</vt:lpstr>
      <vt:lpstr>经营分析的步骤</vt:lpstr>
      <vt:lpstr>PowerPoint Presentation</vt:lpstr>
      <vt:lpstr>PowerPoint Presentation</vt:lpstr>
      <vt:lpstr>经营分析的框架： 销量收入成本毛利</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2024-09-09T05:04:05.246</cp:lastPrinted>
  <dcterms:created xsi:type="dcterms:W3CDTF">2024-09-08T21:04:05Z</dcterms:created>
  <dcterms:modified xsi:type="dcterms:W3CDTF">2024-09-08T21:04:07Z</dcterms:modified>
</cp:coreProperties>
</file>