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099B8B-FCB3-4647-825B-11587B476843}" type="datetimeFigureOut">
              <a:rPr lang="zh-CN" altLang="en-US" smtClean="0"/>
              <a:t>2022/1/11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72C712-E480-4E23-9FDD-CBC851E4932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02408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38915" name="文本占位符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39939" name="文本占位符 2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11106EB9-5262-46D9-BCDC-7A8B08BEEC1E}" type="slidenum">
              <a:rPr lang="en-US" altLang="zh-CN"/>
              <a:t>5</a:t>
            </a:fld>
            <a:endParaRPr lang="en-US" altLang="zh-CN"/>
          </a:p>
        </p:txBody>
      </p:sp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>
              <a:solidFill>
                <a:srgbClr val="FF3300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208B1692-A6F7-4EB5-A7B1-DE89A0ED934D}" type="slidenum">
              <a:rPr lang="en-US" altLang="zh-CN"/>
              <a:t>6</a:t>
            </a:fld>
            <a:endParaRPr lang="en-US" altLang="zh-CN"/>
          </a:p>
        </p:txBody>
      </p:sp>
      <p:sp>
        <p:nvSpPr>
          <p:cNvPr id="993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/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zh-CN" altLang="zh-CN">
              <a:solidFill>
                <a:srgbClr val="FF3300"/>
              </a:solidFill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492DE-2673-4D90-ABE3-2B6BC3D33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5E857-E1EA-4AFD-B849-87169D736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2FE1F-8885-4E04-A5A1-0DA4D5887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0853C-0E7A-48FB-A3BF-17A1BD394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028EF3-7CF5-4674-A2DA-DEDE01235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E5B071-8261-4840-ADA9-ADBF74310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DF3230-E5EB-43A8-A264-BF8C174BC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03128-518C-4D2C-B179-204CD25C2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3257D3-D8B4-4F26-A5B7-3A6A4B82C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43BE8-583F-4DC0-98AC-710407669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E853F-EC9F-430C-8D81-CDE7C87B7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194722712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A9226CB4-D484-49FA-861E-31975EB998C6}" type="datetimeFigureOut">
              <a:rPr lang="zh-CN" altLang="en-US" smtClean="0"/>
              <a:t>2022/1/11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3C19C8A2-906D-43C6-8B4F-FBA16508C5C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8326623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A9226CB4-D484-49FA-861E-31975EB998C6}" type="datetimeFigureOut">
              <a:rPr lang="zh-CN" altLang="en-US" smtClean="0"/>
              <a:t>2022/1/11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fld id="{3C19C8A2-906D-43C6-8B4F-FBA16508C5C4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05767768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24200" y="571500"/>
            <a:ext cx="5715000" cy="1371600"/>
          </a:xfrm>
        </p:spPr>
        <p:txBody>
          <a:bodyPr/>
          <a:lstStyle>
            <a:lvl1pPr algn="r">
              <a:defRPr sz="480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 lvl="0"/>
            <a:r>
              <a:rPr lang="zh-CN" altLang="en-US" noProof="0"/>
              <a:t>单击此处编辑母版标题样式</a:t>
            </a:r>
            <a:endParaRPr lang="en-US" altLang="zh-CN" noProof="0"/>
          </a:p>
        </p:txBody>
      </p:sp>
    </p:spTree>
    <p:extLst>
      <p:ext uri="{BB962C8B-B14F-4D97-AF65-F5344CB8AC3E}">
        <p14:creationId xmlns:p14="http://schemas.microsoft.com/office/powerpoint/2010/main" val="1294988995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3C815EF1-F279-4712-8499-9BB5E41084FF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273844"/>
            <a:ext cx="7886700" cy="9941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ABD9A3EC-DE63-4EA3-B21C-50E5EB078C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369219"/>
            <a:ext cx="7886700" cy="3263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947738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9" r:id="rId2"/>
    <p:sldLayoutId id="2147483670" r:id="rId3"/>
    <p:sldLayoutId id="2147483671" r:id="rId4"/>
  </p:sldLayoutIdLst>
  <p:transition/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Relationship Id="rId4" Type="http://schemas.openxmlformats.org/officeDocument/2006/relationships/audio" Target="NULL" /><Relationship Id="rId5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jpeg" /><Relationship Id="rId4" Type="http://schemas.openxmlformats.org/officeDocument/2006/relationships/image" Target="../media/image5.png" /><Relationship Id="rId5" Type="http://schemas.openxmlformats.org/officeDocument/2006/relationships/image" Target="../media/image6.jpeg" /><Relationship Id="rId6" Type="http://schemas.openxmlformats.org/officeDocument/2006/relationships/image" Target="../media/image7.png" /><Relationship Id="rId7" Type="http://schemas.openxmlformats.org/officeDocument/2006/relationships/image" Target="../media/image8.jpeg" /><Relationship Id="rId8" Type="http://schemas.openxmlformats.org/officeDocument/2006/relationships/image" Target="../media/image9.png" /><Relationship Id="rId9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jpeg" /><Relationship Id="rId6" Type="http://schemas.openxmlformats.org/officeDocument/2006/relationships/image" Target="../media/image1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8.gif" /><Relationship Id="rId4" Type="http://schemas.openxmlformats.org/officeDocument/2006/relationships/image" Target="../media/image1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1.jpeg" /><Relationship Id="rId3" Type="http://schemas.openxmlformats.org/officeDocument/2006/relationships/image" Target="../media/image2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3.png" /><Relationship Id="rId3" Type="http://schemas.openxmlformats.org/officeDocument/2006/relationships/video" Target="file:///E:\&#20061;&#24180;&#32423;&#21270;&#23398;&#35838;&#20214;\&#31532;&#20845;&#21333;&#20803;\&#21333;&#36136;&#30899;&#30340;&#21270;&#23398;&#24615;&#36136;\&#24352;&#23478;&#28207;&#65306;&#32769;&#20154;&#28903;&#28845;&#21462;&#26262;%20%20&#19981;&#24910;&#19968;&#27687;&#21270;&#30899;&#20013;&#27602;%20&#26032;&#38395;&#31354;&#38388;&#31449;%20171124_&#39640;&#28165;_baofeng.wmv" TargetMode="Ex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1401520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60" name="Text Box 16"/>
          <p:cNvSpPr txBox="1">
            <a:spLocks noChangeArrowheads="1"/>
          </p:cNvSpPr>
          <p:nvPr/>
        </p:nvSpPr>
        <p:spPr bwMode="auto">
          <a:xfrm>
            <a:off x="335691" y="1106909"/>
            <a:ext cx="8135937" cy="384721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1900" b="1" i="1" baseline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微软雅黑" pitchFamily="34" charset="-122"/>
                <a:ea typeface="微软雅黑" panose="020b0503020204020204" pitchFamily="34" charset="-122"/>
              </a:rPr>
              <a:t>人教版九年级化学上册第六单元 课题</a:t>
            </a:r>
            <a:r>
              <a:rPr lang="en-US" altLang="zh-CN" sz="1900" b="1" i="1" baseline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微软雅黑" pitchFamily="34" charset="-122"/>
                <a:ea typeface="微软雅黑" panose="020b0503020204020204" pitchFamily="34" charset="-122"/>
              </a:rPr>
              <a:t>1 </a:t>
            </a:r>
            <a:r>
              <a:rPr lang="zh-CN" altLang="en-US" sz="1900" b="1" i="1" baseline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微软雅黑" pitchFamily="34" charset="-122"/>
                <a:ea typeface="微软雅黑" panose="020b0503020204020204" pitchFamily="34" charset="-122"/>
              </a:rPr>
              <a:t>金刚石、石墨和</a:t>
            </a:r>
            <a:r>
              <a:rPr lang="en-US" altLang="zh-CN" sz="1900" b="1" i="1" baseline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微软雅黑" pitchFamily="34" charset="-122"/>
                <a:ea typeface="微软雅黑" panose="020b0503020204020204" pitchFamily="34" charset="-122"/>
              </a:rPr>
              <a:t>C</a:t>
            </a:r>
            <a:r>
              <a:rPr lang="en-US" altLang="zh-CN" sz="1900" b="1" i="1" baseline="-2500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微软雅黑" pitchFamily="34" charset="-122"/>
                <a:ea typeface="微软雅黑" panose="020b0503020204020204" pitchFamily="34" charset="-122"/>
              </a:rPr>
              <a:t>60</a:t>
            </a:r>
            <a:r>
              <a:rPr lang="en-US" altLang="zh-CN" sz="1900" b="1" i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微软雅黑" pitchFamily="34" charset="-122"/>
                <a:ea typeface="微软雅黑" panose="020b0503020204020204" pitchFamily="34" charset="-122"/>
              </a:rPr>
              <a:t>  </a:t>
            </a:r>
            <a:r>
              <a:rPr lang="en-US" altLang="zh-CN" sz="1900" b="1" i="1" baseline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微软雅黑" pitchFamily="34" charset="-122"/>
                <a:ea typeface="微软雅黑" panose="020b0503020204020204" pitchFamily="34" charset="-122"/>
              </a:rPr>
              <a:t>(</a:t>
            </a:r>
            <a:r>
              <a:rPr lang="zh-CN" altLang="en-US" sz="1900" b="1" i="1" baseline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微软雅黑" pitchFamily="34" charset="-122"/>
                <a:ea typeface="微软雅黑" panose="020b0503020204020204" pitchFamily="34" charset="-122"/>
              </a:rPr>
              <a:t>第二课时）</a:t>
            </a:r>
            <a:endParaRPr lang="zh-CN" altLang="en-US" sz="1900" b="1" i="1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微软雅黑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755650" y="1600200"/>
            <a:ext cx="7704138" cy="83099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  <a:defRPr/>
            </a:pPr>
            <a:r>
              <a:rPr lang="zh-CN" altLang="en-US" sz="4800" b="1" baseline="0">
                <a:solidFill>
                  <a:srgbClr val="0066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itchFamily="49" charset="-122"/>
                <a:ea typeface="黑体" pitchFamily="49" charset="-122"/>
              </a:rPr>
              <a:t>单 质 碳 的 化 学 性 质</a:t>
            </a:r>
          </a:p>
        </p:txBody>
      </p:sp>
      <p:pic>
        <p:nvPicPr>
          <p:cNvPr id="16388" name="Picture 20" descr="F2012061310034830547208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3821907"/>
            <a:ext cx="9144000" cy="1321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1403351" y="2950369"/>
            <a:ext cx="6335713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  <a:defRPr/>
            </a:pPr>
            <a:r>
              <a:rPr lang="zh-CN" altLang="en-US" sz="3200" b="1">
                <a:solidFill>
                  <a:srgbClr val="0066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新魏" pitchFamily="2" charset="-122"/>
                <a:ea typeface="华文新魏" pitchFamily="2" charset="-122"/>
              </a:rPr>
              <a:t>吉安县万福</a:t>
            </a:r>
            <a:r>
              <a:rPr lang="zh-CN" altLang="en-US" sz="3200" b="1" baseline="0">
                <a:solidFill>
                  <a:srgbClr val="0066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华文新魏" pitchFamily="2" charset="-122"/>
                <a:ea typeface="华文新魏" pitchFamily="2" charset="-122"/>
              </a:rPr>
              <a:t>中学 郑金丽</a:t>
            </a:r>
          </a:p>
        </p:txBody>
      </p:sp>
      <p:pic>
        <p:nvPicPr>
          <p:cNvPr id="11" name="相亲相爱一家人.mp3">
            <a:hlinkClick action="ppaction://media"/>
          </p:cNvPr>
          <p:cNvPicPr>
            <a:picLocks noRot="1" noChangeAspect="1"/>
          </p:cNvPicPr>
          <p:nvPr>
            <a:audioFile r:link="rId4"/>
            <p:extLst/>
          </p:nvPr>
        </p:nvPicPr>
        <p:blipFill>
          <a:blip r:embed="rId3"/>
          <a:stretch>
            <a:fillRect/>
          </a:stretch>
        </p:blipFill>
        <p:spPr>
          <a:xfrm>
            <a:off x="4419600" y="2419350"/>
            <a:ext cx="304800" cy="304800"/>
          </a:xfrm>
          <a:prstGeom prst="rect">
            <a:avLst/>
          </a:prstGeom>
        </p:spPr>
      </p:pic>
    </p:spTree>
    <p:custDataLst>
      <p:tags r:id="rId5"/>
    </p:custDataLst>
    <p:extLst>
      <p:ext uri="{BB962C8B-B14F-4D97-AF65-F5344CB8AC3E}">
        <p14:creationId xmlns:p14="http://schemas.microsoft.com/office/powerpoint/2010/main" val="362790263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28032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616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Text Box 3"/>
          <p:cNvSpPr txBox="1">
            <a:spLocks noChangeArrowheads="1"/>
          </p:cNvSpPr>
          <p:nvPr/>
        </p:nvSpPr>
        <p:spPr bwMode="auto">
          <a:xfrm>
            <a:off x="2971800" y="514350"/>
            <a:ext cx="35052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zh-CN" sz="2400" baseline="0">
              <a:solidFill>
                <a:srgbClr val="000000"/>
              </a:solidFill>
              <a:latin typeface="Times New Roman" pitchFamily="18" charset="0"/>
            </a:endParaRPr>
          </a:p>
        </p:txBody>
      </p:sp>
      <p:grpSp>
        <p:nvGrpSpPr>
          <p:cNvPr id="2" name="组合 18"/>
          <p:cNvGrpSpPr/>
          <p:nvPr/>
        </p:nvGrpSpPr>
        <p:grpSpPr>
          <a:xfrm>
            <a:off x="3738736" y="809001"/>
            <a:ext cx="2057400" cy="3994997"/>
            <a:chOff x="468313" y="850681"/>
            <a:chExt cx="2057400" cy="5805707"/>
          </a:xfrm>
        </p:grpSpPr>
        <p:pic>
          <p:nvPicPr>
            <p:cNvPr id="17426" name="Picture 10" descr="金刚石的结构示意图"/>
            <p:cNvPicPr>
              <a:picLocks noChangeAspect="1" noChangeArrowheads="1"/>
            </p:cNvPicPr>
            <p:nvPr/>
          </p:nvPicPr>
          <p:blipFill>
            <a:blip r:embed="rId3">
              <a:lum bright="-36000" contrast="72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39750" y="850681"/>
              <a:ext cx="1770063" cy="1777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427" name="Picture 11" descr="石墨及其结构示意图"/>
            <p:cNvPicPr>
              <a:picLocks noChangeAspect="1" noChangeArrowheads="1"/>
            </p:cNvPicPr>
            <p:nvPr/>
          </p:nvPicPr>
          <p:blipFill>
            <a:blip r:embed="rId4">
              <a:lum bright="-30000" contras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84213" y="2640632"/>
              <a:ext cx="1589087" cy="18716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17428" name="Group 15"/>
            <p:cNvGrpSpPr/>
            <p:nvPr/>
          </p:nvGrpSpPr>
          <p:grpSpPr>
            <a:xfrm>
              <a:off x="468313" y="4292600"/>
              <a:ext cx="2057400" cy="2363788"/>
              <a:chOff x="4195" y="709"/>
              <a:chExt cx="1296" cy="1489"/>
            </a:xfrm>
          </p:grpSpPr>
          <p:pic>
            <p:nvPicPr>
              <p:cNvPr id="17429" name="Picture 12" descr="pic_35216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4195" y="709"/>
                <a:ext cx="1296" cy="128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7430" name="Text Box 13"/>
              <p:cNvSpPr txBox="1">
                <a:spLocks noChangeArrowheads="1"/>
              </p:cNvSpPr>
              <p:nvPr/>
            </p:nvSpPr>
            <p:spPr bwMode="auto">
              <a:xfrm>
                <a:off x="4513" y="1888"/>
                <a:ext cx="726" cy="31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b="1" baseline="0">
                    <a:latin typeface="宋体" pitchFamily="2" charset="-122"/>
                  </a:rPr>
                  <a:t>C</a:t>
                </a:r>
                <a:r>
                  <a:rPr lang="en-US" altLang="zh-CN" b="1">
                    <a:latin typeface="宋体" pitchFamily="2" charset="-122"/>
                  </a:rPr>
                  <a:t>60</a:t>
                </a:r>
                <a:r>
                  <a:rPr lang="zh-CN" altLang="en-US" b="1" baseline="0">
                    <a:latin typeface="宋体" pitchFamily="2" charset="-122"/>
                  </a:rPr>
                  <a:t>分子</a:t>
                </a:r>
                <a:endParaRPr lang="zh-CN" altLang="en-US" b="1">
                  <a:latin typeface="宋体" pitchFamily="2" charset="-122"/>
                </a:endParaRPr>
              </a:p>
            </p:txBody>
          </p:sp>
        </p:grpSp>
      </p:grp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683568" y="32306"/>
            <a:ext cx="2449512" cy="52322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zh-CN" altLang="en-US" sz="2800" b="1" baseline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itchFamily="49" charset="-122"/>
                <a:ea typeface="黑体" pitchFamily="49" charset="-122"/>
              </a:rPr>
              <a:t>碳的</a:t>
            </a:r>
            <a:r>
              <a:rPr lang="zh-CN" altLang="en-US" sz="2800" b="1" baseline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黑体" pitchFamily="49" charset="-122"/>
              </a:rPr>
              <a:t>单质</a:t>
            </a:r>
            <a:endParaRPr lang="zh-CN" altLang="en-US" sz="2800" b="1" baseline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grpSp>
        <p:nvGrpSpPr>
          <p:cNvPr id="4" name="组合 20"/>
          <p:cNvGrpSpPr/>
          <p:nvPr/>
        </p:nvGrpSpPr>
        <p:grpSpPr>
          <a:xfrm>
            <a:off x="726976" y="837455"/>
            <a:ext cx="1828800" cy="3894535"/>
            <a:chOff x="3924300" y="908050"/>
            <a:chExt cx="1828800" cy="5192713"/>
          </a:xfrm>
        </p:grpSpPr>
        <p:pic>
          <p:nvPicPr>
            <p:cNvPr id="17423" name="Picture 16" descr="金刚石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924300" y="908050"/>
              <a:ext cx="1828800" cy="17764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424" name="Picture 17" descr="20065662214743"/>
            <p:cNvPicPr>
              <a:picLocks noChangeAspect="1" noChangeArrowheads="1"/>
            </p:cNvPicPr>
            <p:nvPr/>
          </p:nvPicPr>
          <p:blipFill>
            <a:blip r:embed="rId7">
              <a:lum contrast="-36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924300" y="2852738"/>
              <a:ext cx="1828800" cy="16240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7425" name="Picture 18" descr="足球烯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924300" y="4652963"/>
              <a:ext cx="1735138" cy="1447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5" name="组合 19"/>
          <p:cNvGrpSpPr/>
          <p:nvPr/>
        </p:nvGrpSpPr>
        <p:grpSpPr>
          <a:xfrm>
            <a:off x="2843214" y="1059656"/>
            <a:ext cx="504825" cy="3186113"/>
            <a:chOff x="2843213" y="1412875"/>
            <a:chExt cx="504825" cy="4248150"/>
          </a:xfrm>
        </p:grpSpPr>
        <p:sp>
          <p:nvSpPr>
            <p:cNvPr id="17420" name="AutoShape 19"/>
            <p:cNvSpPr>
              <a:spLocks noChangeArrowheads="1"/>
            </p:cNvSpPr>
            <p:nvPr/>
          </p:nvSpPr>
          <p:spPr bwMode="auto">
            <a:xfrm>
              <a:off x="2843213" y="1412875"/>
              <a:ext cx="504825" cy="431800"/>
            </a:xfrm>
            <a:prstGeom prst="rightArrow">
              <a:avLst>
                <a:gd name="adj1" fmla="val 50000"/>
                <a:gd name="adj2" fmla="val 29228"/>
              </a:avLst>
            </a:prstGeom>
            <a:solidFill>
              <a:srgbClr val="FF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21" name="AutoShape 20"/>
            <p:cNvSpPr>
              <a:spLocks noChangeArrowheads="1"/>
            </p:cNvSpPr>
            <p:nvPr/>
          </p:nvSpPr>
          <p:spPr bwMode="auto">
            <a:xfrm>
              <a:off x="2843213" y="3429000"/>
              <a:ext cx="504825" cy="431800"/>
            </a:xfrm>
            <a:prstGeom prst="rightArrow">
              <a:avLst>
                <a:gd name="adj1" fmla="val 50000"/>
                <a:gd name="adj2" fmla="val 29228"/>
              </a:avLst>
            </a:prstGeom>
            <a:solidFill>
              <a:srgbClr val="FF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22" name="AutoShape 21"/>
            <p:cNvSpPr>
              <a:spLocks noChangeArrowheads="1"/>
            </p:cNvSpPr>
            <p:nvPr/>
          </p:nvSpPr>
          <p:spPr bwMode="auto">
            <a:xfrm>
              <a:off x="2843213" y="5229225"/>
              <a:ext cx="504825" cy="431800"/>
            </a:xfrm>
            <a:prstGeom prst="rightArrow">
              <a:avLst>
                <a:gd name="adj1" fmla="val 50000"/>
                <a:gd name="adj2" fmla="val 29228"/>
              </a:avLst>
            </a:prstGeom>
            <a:solidFill>
              <a:srgbClr val="FF00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6" name="组合 21"/>
          <p:cNvGrpSpPr/>
          <p:nvPr/>
        </p:nvGrpSpPr>
        <p:grpSpPr>
          <a:xfrm>
            <a:off x="6084888" y="1006078"/>
            <a:ext cx="2303462" cy="3477876"/>
            <a:chOff x="6084888" y="1341438"/>
            <a:chExt cx="2303462" cy="4637167"/>
          </a:xfrm>
        </p:grpSpPr>
        <p:sp>
          <p:nvSpPr>
            <p:cNvPr id="17416" name="Text Box 23"/>
            <p:cNvSpPr txBox="1">
              <a:spLocks noChangeArrowheads="1"/>
            </p:cNvSpPr>
            <p:nvPr/>
          </p:nvSpPr>
          <p:spPr bwMode="auto">
            <a:xfrm>
              <a:off x="6084888" y="1341438"/>
              <a:ext cx="2232025" cy="13131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 baseline="0">
                  <a:solidFill>
                    <a:srgbClr val="FF0000"/>
                  </a:solidFill>
                </a:rPr>
                <a:t>C</a:t>
              </a:r>
            </a:p>
            <a:p>
              <a:pPr eaLnBrk="1" hangingPunct="1">
                <a:spcBef>
                  <a:spcPct val="50000"/>
                </a:spcBef>
              </a:pPr>
              <a:r>
                <a:rPr lang="zh-CN" altLang="en-US" sz="2000" baseline="0">
                  <a:solidFill>
                    <a:srgbClr val="FF0000"/>
                  </a:solidFill>
                </a:rPr>
                <a:t>金刚石的化学式</a:t>
              </a:r>
            </a:p>
          </p:txBody>
        </p:sp>
        <p:sp>
          <p:nvSpPr>
            <p:cNvPr id="17417" name="Text Box 24"/>
            <p:cNvSpPr txBox="1">
              <a:spLocks noChangeArrowheads="1"/>
            </p:cNvSpPr>
            <p:nvPr/>
          </p:nvSpPr>
          <p:spPr bwMode="auto">
            <a:xfrm>
              <a:off x="6372225" y="4868863"/>
              <a:ext cx="649288" cy="6976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 baseline="0">
                  <a:solidFill>
                    <a:srgbClr val="FF0000"/>
                  </a:solidFill>
                </a:rPr>
                <a:t>C</a:t>
              </a:r>
              <a:r>
                <a:rPr lang="en-US" altLang="zh-CN" sz="2800">
                  <a:solidFill>
                    <a:srgbClr val="FF0000"/>
                  </a:solidFill>
                </a:rPr>
                <a:t>60</a:t>
              </a:r>
              <a:endParaRPr lang="en-US" altLang="zh-CN" sz="2800" baseline="0">
                <a:solidFill>
                  <a:srgbClr val="FF0000"/>
                </a:solidFill>
              </a:endParaRPr>
            </a:p>
          </p:txBody>
        </p:sp>
        <p:sp>
          <p:nvSpPr>
            <p:cNvPr id="17418" name="Text Box 40"/>
            <p:cNvSpPr txBox="1">
              <a:spLocks noChangeArrowheads="1"/>
            </p:cNvSpPr>
            <p:nvPr/>
          </p:nvSpPr>
          <p:spPr bwMode="auto">
            <a:xfrm>
              <a:off x="6156325" y="2997200"/>
              <a:ext cx="2232025" cy="13131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zh-CN" sz="2800" baseline="0">
                  <a:solidFill>
                    <a:srgbClr val="FF0000"/>
                  </a:solidFill>
                </a:rPr>
                <a:t>C</a:t>
              </a:r>
            </a:p>
            <a:p>
              <a:pPr eaLnBrk="1" hangingPunct="1">
                <a:spcBef>
                  <a:spcPct val="50000"/>
                </a:spcBef>
              </a:pPr>
              <a:r>
                <a:rPr lang="zh-CN" altLang="en-US" sz="2000" baseline="0">
                  <a:solidFill>
                    <a:srgbClr val="FF0000"/>
                  </a:solidFill>
                </a:rPr>
                <a:t>石墨的化学式</a:t>
              </a:r>
            </a:p>
          </p:txBody>
        </p:sp>
        <p:sp>
          <p:nvSpPr>
            <p:cNvPr id="17419" name="Text Box 41"/>
            <p:cNvSpPr txBox="1">
              <a:spLocks noChangeArrowheads="1"/>
            </p:cNvSpPr>
            <p:nvPr/>
          </p:nvSpPr>
          <p:spPr bwMode="auto">
            <a:xfrm>
              <a:off x="6156325" y="5445125"/>
              <a:ext cx="2232025" cy="5334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zh-CN" altLang="en-US" sz="2000" baseline="0">
                  <a:solidFill>
                    <a:srgbClr val="FF0000"/>
                  </a:solidFill>
                </a:rPr>
                <a:t>碳</a:t>
              </a:r>
              <a:r>
                <a:rPr lang="en-US" altLang="zh-CN" sz="2000" baseline="0">
                  <a:solidFill>
                    <a:srgbClr val="FF0000"/>
                  </a:solidFill>
                </a:rPr>
                <a:t>60</a:t>
              </a:r>
              <a:r>
                <a:rPr lang="zh-CN" altLang="en-US" sz="2000" baseline="0">
                  <a:solidFill>
                    <a:srgbClr val="FF0000"/>
                  </a:solidFill>
                </a:rPr>
                <a:t>的化学式</a:t>
              </a:r>
            </a:p>
          </p:txBody>
        </p:sp>
      </p:grpSp>
    </p:spTree>
    <p:custDataLst>
      <p:tags r:id="rId9"/>
    </p:custDataLst>
    <p:extLst>
      <p:ext uri="{BB962C8B-B14F-4D97-AF65-F5344CB8AC3E}">
        <p14:creationId xmlns:p14="http://schemas.microsoft.com/office/powerpoint/2010/main" val="66569288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02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Text Box 3"/>
          <p:cNvSpPr txBox="1">
            <a:spLocks noChangeArrowheads="1"/>
          </p:cNvSpPr>
          <p:nvPr/>
        </p:nvSpPr>
        <p:spPr bwMode="auto">
          <a:xfrm>
            <a:off x="2971800" y="514350"/>
            <a:ext cx="35052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CN" altLang="zh-CN" sz="2400" baseline="0">
              <a:solidFill>
                <a:srgbClr val="000000"/>
              </a:solidFill>
              <a:latin typeface="Times New Roman" pitchFamily="18" charset="0"/>
            </a:endParaRPr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1042988" y="0"/>
            <a:ext cx="3600450" cy="52322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zh-CN" altLang="en-US" sz="2800" b="1" baseline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itchFamily="49" charset="-122"/>
                <a:ea typeface="黑体" pitchFamily="49" charset="-122"/>
              </a:rPr>
              <a:t>探究碳</a:t>
            </a:r>
            <a:r>
              <a:rPr lang="zh-CN" altLang="en-US" sz="2800" b="1" baseline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黑体" pitchFamily="49" charset="-122"/>
              </a:rPr>
              <a:t>单质化学性质</a:t>
            </a:r>
            <a:endParaRPr lang="zh-CN" altLang="en-US" sz="2800" b="1" baseline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pic>
        <p:nvPicPr>
          <p:cNvPr id="56344" name="Picture 24" descr="pdw0012025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02918" y="2134301"/>
            <a:ext cx="2005186" cy="13735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1042988" y="573881"/>
            <a:ext cx="3600450" cy="461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zh-CN" altLang="en-US" sz="2400" b="1" baseline="0">
                <a:solidFill>
                  <a:srgbClr val="0066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itchFamily="49" charset="-122"/>
                <a:ea typeface="黑体" pitchFamily="49" charset="-122"/>
              </a:rPr>
              <a:t>它们的化学性质相似吗？</a:t>
            </a:r>
          </a:p>
        </p:txBody>
      </p:sp>
      <p:grpSp>
        <p:nvGrpSpPr>
          <p:cNvPr id="3" name="组合 19"/>
          <p:cNvGrpSpPr/>
          <p:nvPr/>
        </p:nvGrpSpPr>
        <p:grpSpPr>
          <a:xfrm>
            <a:off x="1331913" y="1102519"/>
            <a:ext cx="6507162" cy="1117313"/>
            <a:chOff x="1331730" y="1268820"/>
            <a:chExt cx="6507463" cy="1489642"/>
          </a:xfrm>
        </p:grpSpPr>
        <p:grpSp>
          <p:nvGrpSpPr>
            <p:cNvPr id="5" name="组合 16"/>
            <p:cNvGrpSpPr/>
            <p:nvPr/>
          </p:nvGrpSpPr>
          <p:grpSpPr>
            <a:xfrm>
              <a:off x="1331730" y="1268820"/>
              <a:ext cx="1334331" cy="1489642"/>
              <a:chOff x="1331730" y="1268820"/>
              <a:chExt cx="1334331" cy="1489642"/>
            </a:xfrm>
          </p:grpSpPr>
          <p:pic>
            <p:nvPicPr>
              <p:cNvPr id="18447" name="Picture 9" descr="金刚石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1331730" y="1268820"/>
                <a:ext cx="1334331" cy="129610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8448" name="Text Box 38"/>
              <p:cNvSpPr txBox="1">
                <a:spLocks noChangeArrowheads="1"/>
              </p:cNvSpPr>
              <p:nvPr/>
            </p:nvSpPr>
            <p:spPr bwMode="auto">
              <a:xfrm>
                <a:off x="1331730" y="2060886"/>
                <a:ext cx="649287" cy="69757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 b="1" baseline="0">
                    <a:solidFill>
                      <a:schemeClr val="bg1"/>
                    </a:solidFill>
                    <a:latin typeface="黑体" pitchFamily="49" charset="-122"/>
                    <a:ea typeface="黑体" pitchFamily="49" charset="-122"/>
                  </a:rPr>
                  <a:t>C</a:t>
                </a:r>
              </a:p>
            </p:txBody>
          </p:sp>
        </p:grpSp>
        <p:grpSp>
          <p:nvGrpSpPr>
            <p:cNvPr id="6" name="组合 17"/>
            <p:cNvGrpSpPr/>
            <p:nvPr/>
          </p:nvGrpSpPr>
          <p:grpSpPr>
            <a:xfrm>
              <a:off x="3851940" y="1268820"/>
              <a:ext cx="1378461" cy="1224102"/>
              <a:chOff x="3851940" y="1268820"/>
              <a:chExt cx="1378461" cy="1224102"/>
            </a:xfrm>
          </p:grpSpPr>
          <p:pic>
            <p:nvPicPr>
              <p:cNvPr id="18445" name="Picture 10" descr="20065662214743"/>
              <p:cNvPicPr>
                <a:picLocks noChangeAspect="1" noChangeArrowheads="1"/>
              </p:cNvPicPr>
              <p:nvPr/>
            </p:nvPicPr>
            <p:blipFill>
              <a:blip r:embed="rId5">
                <a:lum contrast="-36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3851940" y="1268820"/>
                <a:ext cx="1378461" cy="122410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8446" name="Text Box 39"/>
              <p:cNvSpPr txBox="1">
                <a:spLocks noChangeArrowheads="1"/>
              </p:cNvSpPr>
              <p:nvPr/>
            </p:nvSpPr>
            <p:spPr bwMode="auto">
              <a:xfrm>
                <a:off x="4139964" y="1340825"/>
                <a:ext cx="649288" cy="69757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 b="1" baseline="0">
                    <a:solidFill>
                      <a:schemeClr val="bg1"/>
                    </a:solidFill>
                    <a:latin typeface="黑体" pitchFamily="49" charset="-122"/>
                    <a:ea typeface="黑体" pitchFamily="49" charset="-122"/>
                  </a:rPr>
                  <a:t>C</a:t>
                </a:r>
              </a:p>
            </p:txBody>
          </p:sp>
        </p:grpSp>
        <p:grpSp>
          <p:nvGrpSpPr>
            <p:cNvPr id="7" name="组合 18"/>
            <p:cNvGrpSpPr/>
            <p:nvPr/>
          </p:nvGrpSpPr>
          <p:grpSpPr>
            <a:xfrm>
              <a:off x="6372150" y="1268820"/>
              <a:ext cx="1467043" cy="1224102"/>
              <a:chOff x="6372150" y="1268820"/>
              <a:chExt cx="1467043" cy="1224102"/>
            </a:xfrm>
          </p:grpSpPr>
          <p:pic>
            <p:nvPicPr>
              <p:cNvPr id="18443" name="Picture 11" descr="足球烯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6372150" y="1268820"/>
                <a:ext cx="1467043" cy="122410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8444" name="Text Box 40"/>
              <p:cNvSpPr txBox="1">
                <a:spLocks noChangeArrowheads="1"/>
              </p:cNvSpPr>
              <p:nvPr/>
            </p:nvSpPr>
            <p:spPr bwMode="auto">
              <a:xfrm>
                <a:off x="6588168" y="1628850"/>
                <a:ext cx="649288" cy="69757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en-US" altLang="zh-CN" sz="2800" b="1" baseline="0">
                    <a:solidFill>
                      <a:schemeClr val="bg1"/>
                    </a:solidFill>
                    <a:latin typeface="黑体" pitchFamily="49" charset="-122"/>
                    <a:ea typeface="黑体" pitchFamily="49" charset="-122"/>
                  </a:rPr>
                  <a:t>C</a:t>
                </a:r>
                <a:r>
                  <a:rPr lang="en-US" altLang="zh-CN" sz="2800" b="1">
                    <a:solidFill>
                      <a:schemeClr val="bg1"/>
                    </a:solidFill>
                    <a:latin typeface="黑体" pitchFamily="49" charset="-122"/>
                    <a:ea typeface="黑体" pitchFamily="49" charset="-122"/>
                  </a:rPr>
                  <a:t>60</a:t>
                </a:r>
                <a:endParaRPr lang="en-US" altLang="zh-CN" sz="2800" b="1" baseline="0">
                  <a:solidFill>
                    <a:schemeClr val="bg1"/>
                  </a:solidFill>
                  <a:latin typeface="黑体" pitchFamily="49" charset="-122"/>
                  <a:ea typeface="黑体" pitchFamily="49" charset="-122"/>
                </a:endParaRPr>
              </a:p>
            </p:txBody>
          </p:sp>
        </p:grpSp>
      </p:grpSp>
      <p:sp>
        <p:nvSpPr>
          <p:cNvPr id="4" name="Text Box 6"/>
          <p:cNvSpPr txBox="1">
            <a:spLocks noChangeArrowheads="1"/>
          </p:cNvSpPr>
          <p:nvPr/>
        </p:nvSpPr>
        <p:spPr bwMode="auto">
          <a:xfrm>
            <a:off x="1116013" y="3598069"/>
            <a:ext cx="5111750" cy="52322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zh-CN" altLang="en-US" sz="2800" b="1" baseline="0">
                <a:solidFill>
                  <a:srgbClr val="0066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itchFamily="49" charset="-122"/>
                <a:ea typeface="黑体" pitchFamily="49" charset="-122"/>
              </a:rPr>
              <a:t>它们的化学性质相似。</a:t>
            </a:r>
          </a:p>
        </p:txBody>
      </p:sp>
    </p:spTree>
    <p:extLst>
      <p:ext uri="{BB962C8B-B14F-4D97-AF65-F5344CB8AC3E}">
        <p14:creationId xmlns:p14="http://schemas.microsoft.com/office/powerpoint/2010/main" val="426081776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63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468" name="Picture 4" descr="blue-diamond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" y="0"/>
            <a:ext cx="5580063" cy="5143500"/>
          </a:xfrm>
          <a:prstGeom prst="rect">
            <a:avLst/>
          </a:prstGeom>
          <a:noFill/>
        </p:spPr>
      </p:pic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6054258" y="519112"/>
            <a:ext cx="2262158" cy="44291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eaVer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5400" b="1"/>
              <a:t>钻石恒久远，</a:t>
            </a:r>
          </a:p>
          <a:p>
            <a:pPr algn="ctr">
              <a:spcBef>
                <a:spcPct val="50000"/>
              </a:spcBef>
            </a:pPr>
            <a:r>
              <a:rPr lang="zh-CN" altLang="en-US" sz="5400" b="1"/>
              <a:t>一颗永流传</a:t>
            </a:r>
            <a:r>
              <a:rPr lang="zh-CN" altLang="en-US" sz="5400"/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6562" name="Picture 2" descr="5-5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304800" y="1085850"/>
            <a:ext cx="2665413" cy="3519488"/>
          </a:xfrm>
          <a:prstGeom prst="rect">
            <a:avLst/>
          </a:prstGeom>
          <a:noFill/>
        </p:spPr>
      </p:pic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2484438" y="171450"/>
            <a:ext cx="4413250" cy="110799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6600" b="1">
                <a:effectLst>
                  <a:outerShdw blurRad="38100" dist="38100" dir="2700000" algn="tl">
                    <a:srgbClr val="C0C0C0"/>
                  </a:outerShdw>
                </a:effectLst>
                <a:ea typeface="隶书" pitchFamily="49" charset="-122"/>
              </a:rPr>
              <a:t>中国古字画</a:t>
            </a:r>
          </a:p>
        </p:txBody>
      </p:sp>
      <p:grpSp>
        <p:nvGrpSpPr>
          <p:cNvPr id="3" name="Group 7"/>
          <p:cNvGrpSpPr/>
          <p:nvPr/>
        </p:nvGrpSpPr>
        <p:grpSpPr>
          <a:xfrm>
            <a:off x="3352800" y="1085850"/>
            <a:ext cx="2667000" cy="3543300"/>
            <a:chOff x="2112" y="912"/>
            <a:chExt cx="1680" cy="2976"/>
          </a:xfrm>
        </p:grpSpPr>
        <p:pic>
          <p:nvPicPr>
            <p:cNvPr id="66568" name="Picture 8" descr="images1"/>
            <p:cNvPicPr>
              <a:picLocks noChangeAspect="1" noChangeArrowheads="1"/>
            </p:cNvPicPr>
            <p:nvPr/>
          </p:nvPicPr>
          <p:blipFill>
            <a:blip r:embed="rId4"/>
            <a:stretch>
              <a:fillRect/>
            </a:stretch>
          </p:blipFill>
          <p:spPr bwMode="auto">
            <a:xfrm>
              <a:off x="2112" y="912"/>
              <a:ext cx="1680" cy="297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6569" name="Text Box 9"/>
            <p:cNvSpPr txBox="1">
              <a:spLocks noChangeArrowheads="1"/>
            </p:cNvSpPr>
            <p:nvPr/>
          </p:nvSpPr>
          <p:spPr bwMode="auto">
            <a:xfrm>
              <a:off x="2208" y="3168"/>
              <a:ext cx="288" cy="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1600" b="1"/>
                <a:t>郑板桥</a:t>
              </a:r>
            </a:p>
          </p:txBody>
        </p:sp>
      </p:grpSp>
      <p:pic>
        <p:nvPicPr>
          <p:cNvPr id="10" name="Picture 8" descr="http://pic.58pic.com/58pic/11/86/50/25k58PICPKt.jpg"/>
          <p:cNvPicPr>
            <a:picLocks noChangeAspect="1" noChangeArrowheads="1"/>
          </p:cNvPicPr>
          <p:nvPr/>
        </p:nvPicPr>
        <p:blipFill>
          <a:blip r:embed="rId5"/>
          <a:stretch>
            <a:fillRect/>
          </a:stretch>
        </p:blipFill>
        <p:spPr bwMode="auto">
          <a:xfrm>
            <a:off x="6372200" y="1131590"/>
            <a:ext cx="2592288" cy="3528392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6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9634" name="Picture 2" descr="0067">
            <a:hlinkClick action="ppaction://hlinkshowjump?jump=nextslide"/>
          </p:cNvPr>
          <p:cNvPicPr>
            <a:picLocks noChangeArrowheads="1" noCrop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7751764" y="4686300"/>
            <a:ext cx="1392237" cy="457200"/>
          </a:xfrm>
          <a:prstGeom prst="rect">
            <a:avLst/>
          </a:prstGeom>
          <a:noFill/>
        </p:spPr>
      </p:pic>
      <p:pic>
        <p:nvPicPr>
          <p:cNvPr id="69635" name="Picture 3" descr="清明上河图"/>
          <p:cNvPicPr>
            <a:picLocks noChangeAspect="1" noChangeArrowheads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-48615600" y="1168004"/>
            <a:ext cx="57759600" cy="2200275"/>
          </a:xfrm>
          <a:prstGeom prst="rect">
            <a:avLst/>
          </a:prstGeom>
          <a:noFill/>
        </p:spPr>
      </p:pic>
      <p:sp>
        <p:nvSpPr>
          <p:cNvPr id="69636" name="WordArt 4"/>
          <p:cNvSpPr>
            <a:spLocks noChangeArrowheads="1" noChangeShapeType="1" noTextEdit="1"/>
          </p:cNvSpPr>
          <p:nvPr/>
        </p:nvSpPr>
        <p:spPr bwMode="auto">
          <a:xfrm>
            <a:off x="1901825" y="3706416"/>
            <a:ext cx="5334000" cy="9715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12700">
                  <a:solidFill>
                    <a:srgbClr val="EAEAEA"/>
                  </a:solidFill>
                  <a:round/>
                </a:ln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/>
                  </a:outerShdw>
                </a:effectLst>
                <a:latin typeface="宋体"/>
                <a:ea typeface="宋体"/>
              </a:rPr>
              <a:t>清明上河图</a:t>
            </a:r>
          </a:p>
        </p:txBody>
      </p:sp>
    </p:spTree>
  </p:cSld>
  <p:clrMapOvr>
    <a:masterClrMapping/>
  </p:clrMapOvr>
  <p:transition spd="med">
    <p:pull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dur="5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55 0.00648 L 5.37118 -0.00393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696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56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TextBox 1"/>
          <p:cNvSpPr txBox="1">
            <a:spLocks noChangeArrowheads="1"/>
          </p:cNvSpPr>
          <p:nvPr/>
        </p:nvSpPr>
        <p:spPr bwMode="auto">
          <a:xfrm>
            <a:off x="539552" y="195486"/>
            <a:ext cx="2016224" cy="64633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FFFF00"/>
                </a:solidFill>
              </a:rPr>
              <a:t>启导精思</a:t>
            </a:r>
          </a:p>
        </p:txBody>
      </p:sp>
      <p:sp>
        <p:nvSpPr>
          <p:cNvPr id="9219" name="TextBox 2"/>
          <p:cNvSpPr txBox="1">
            <a:spLocks noChangeArrowheads="1"/>
          </p:cNvSpPr>
          <p:nvPr/>
        </p:nvSpPr>
        <p:spPr bwMode="auto">
          <a:xfrm>
            <a:off x="684214" y="987574"/>
            <a:ext cx="6408737" cy="1200329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 b="1"/>
              <a:t>在书写具有保存价值的档案时，规定应使用碳素墨水。</a:t>
            </a:r>
          </a:p>
        </p:txBody>
      </p:sp>
      <p:pic>
        <p:nvPicPr>
          <p:cNvPr id="9220" name="Picture 2" descr="http://www.hsgd.net.cn/userfiles/W020080508285864358280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478213" y="3020962"/>
            <a:ext cx="4486275" cy="199906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900311" y="3121680"/>
            <a:ext cx="3095625" cy="175432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常温下，碳的化学性质不活泼。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1600" y="2211710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 b="1">
                <a:latin typeface="楷体" pitchFamily="49" charset="-122"/>
                <a:ea typeface="楷体" pitchFamily="49" charset="-122"/>
              </a:rPr>
              <a:t>上述事实说明了什么？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Text Box 4"/>
          <p:cNvSpPr txBox="1">
            <a:spLocks noChangeArrowheads="1"/>
          </p:cNvSpPr>
          <p:nvPr/>
        </p:nvSpPr>
        <p:spPr bwMode="auto">
          <a:xfrm>
            <a:off x="303213" y="86916"/>
            <a:ext cx="7981672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C00000"/>
                </a:solidFill>
              </a:rPr>
              <a:t>回忆：木炭燃烧实验，并写出化学方程式。</a:t>
            </a:r>
          </a:p>
        </p:txBody>
      </p:sp>
      <p:grpSp>
        <p:nvGrpSpPr>
          <p:cNvPr id="2" name="Group 14"/>
          <p:cNvGrpSpPr/>
          <p:nvPr/>
        </p:nvGrpSpPr>
        <p:grpSpPr>
          <a:xfrm>
            <a:off x="2843808" y="1924252"/>
            <a:ext cx="4608512" cy="727473"/>
            <a:chOff x="3243" y="2553"/>
            <a:chExt cx="2903" cy="611"/>
          </a:xfrm>
        </p:grpSpPr>
        <p:sp>
          <p:nvSpPr>
            <p:cNvPr id="12299" name="Text Box 5"/>
            <p:cNvSpPr txBox="1">
              <a:spLocks noChangeArrowheads="1"/>
            </p:cNvSpPr>
            <p:nvPr/>
          </p:nvSpPr>
          <p:spPr bwMode="auto">
            <a:xfrm>
              <a:off x="3243" y="2673"/>
              <a:ext cx="2903" cy="491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kumimoji="1" lang="en-US" altLang="zh-CN" sz="3200">
                  <a:solidFill>
                    <a:schemeClr val="tx2"/>
                  </a:solidFill>
                  <a:latin typeface="Times New Roman" pitchFamily="18" charset="0"/>
                </a:rPr>
                <a:t>  C + O</a:t>
              </a:r>
              <a:r>
                <a:rPr kumimoji="1" lang="en-US" altLang="zh-CN" sz="3200" baseline="-25000">
                  <a:solidFill>
                    <a:schemeClr val="tx2"/>
                  </a:solidFill>
                  <a:latin typeface="Times New Roman" pitchFamily="18" charset="0"/>
                </a:rPr>
                <a:t>2                </a:t>
              </a:r>
              <a:r>
                <a:rPr kumimoji="1" lang="en-US" altLang="zh-CN" sz="3200">
                  <a:solidFill>
                    <a:schemeClr val="tx2"/>
                  </a:solidFill>
                  <a:latin typeface="Times New Roman" pitchFamily="18" charset="0"/>
                </a:rPr>
                <a:t>CO</a:t>
              </a:r>
              <a:r>
                <a:rPr kumimoji="1" lang="en-US" altLang="zh-CN" sz="3200" baseline="-25000">
                  <a:solidFill>
                    <a:schemeClr val="tx2"/>
                  </a:solidFill>
                  <a:latin typeface="Times New Roman" pitchFamily="18" charset="0"/>
                </a:rPr>
                <a:t>2</a:t>
              </a:r>
              <a:endParaRPr kumimoji="1" lang="en-US" altLang="zh-CN" sz="3200">
                <a:solidFill>
                  <a:schemeClr val="tx2"/>
                </a:solidFill>
                <a:latin typeface="Times New Roman" pitchFamily="18" charset="0"/>
              </a:endParaRPr>
            </a:p>
          </p:txBody>
        </p:sp>
        <p:grpSp>
          <p:nvGrpSpPr>
            <p:cNvPr id="3" name="Group 13"/>
            <p:cNvGrpSpPr/>
            <p:nvPr/>
          </p:nvGrpSpPr>
          <p:grpSpPr>
            <a:xfrm>
              <a:off x="4150" y="2553"/>
              <a:ext cx="1104" cy="468"/>
              <a:chOff x="4150" y="2553"/>
              <a:chExt cx="1104" cy="468"/>
            </a:xfrm>
          </p:grpSpPr>
          <p:sp>
            <p:nvSpPr>
              <p:cNvPr id="12301" name="Text Box 6"/>
              <p:cNvSpPr txBox="1">
                <a:spLocks noChangeArrowheads="1"/>
              </p:cNvSpPr>
              <p:nvPr/>
            </p:nvSpPr>
            <p:spPr bwMode="auto">
              <a:xfrm>
                <a:off x="4150" y="2553"/>
                <a:ext cx="1104" cy="388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kumimoji="1" lang="zh-CN" altLang="en-US" sz="2400">
                    <a:solidFill>
                      <a:srgbClr val="FF0000"/>
                    </a:solidFill>
                    <a:latin typeface="黑体" pitchFamily="49" charset="-122"/>
                  </a:rPr>
                  <a:t>点燃</a:t>
                </a:r>
              </a:p>
            </p:txBody>
          </p:sp>
          <p:grpSp>
            <p:nvGrpSpPr>
              <p:cNvPr id="4" name="Group 8"/>
              <p:cNvGrpSpPr/>
              <p:nvPr/>
            </p:nvGrpSpPr>
            <p:grpSpPr>
              <a:xfrm>
                <a:off x="4150" y="2931"/>
                <a:ext cx="602" cy="90"/>
                <a:chOff x="2385" y="3519"/>
                <a:chExt cx="602" cy="90"/>
              </a:xfrm>
            </p:grpSpPr>
            <p:sp>
              <p:nvSpPr>
                <p:cNvPr id="12303" name="Line 9"/>
                <p:cNvSpPr>
                  <a:spLocks noChangeShapeType="1"/>
                </p:cNvSpPr>
                <p:nvPr/>
              </p:nvSpPr>
              <p:spPr bwMode="auto">
                <a:xfrm>
                  <a:off x="2385" y="3519"/>
                  <a:ext cx="602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304" name="Line 10"/>
                <p:cNvSpPr>
                  <a:spLocks noChangeShapeType="1"/>
                </p:cNvSpPr>
                <p:nvPr/>
              </p:nvSpPr>
              <p:spPr bwMode="auto">
                <a:xfrm>
                  <a:off x="2385" y="3609"/>
                  <a:ext cx="602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6161" name="Rectangle 17"/>
          <p:cNvSpPr>
            <a:spLocks noChangeArrowheads="1"/>
          </p:cNvSpPr>
          <p:nvPr/>
        </p:nvSpPr>
        <p:spPr bwMode="auto">
          <a:xfrm>
            <a:off x="2699792" y="1266895"/>
            <a:ext cx="2632075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/>
              <a:t>化学方程式：</a:t>
            </a:r>
          </a:p>
        </p:txBody>
      </p:sp>
      <p:sp>
        <p:nvSpPr>
          <p:cNvPr id="6162" name="Rectangle 18"/>
          <p:cNvSpPr>
            <a:spLocks noChangeArrowheads="1"/>
          </p:cNvSpPr>
          <p:nvPr/>
        </p:nvSpPr>
        <p:spPr bwMode="auto">
          <a:xfrm>
            <a:off x="2843808" y="2715766"/>
            <a:ext cx="6300192" cy="107721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/>
              <a:t>根据碳具有</a:t>
            </a:r>
            <a:r>
              <a:rPr lang="en-US" altLang="zh-CN" sz="3200"/>
              <a:t>_____</a:t>
            </a:r>
            <a:r>
              <a:rPr lang="zh-CN" altLang="en-US" sz="3200"/>
              <a:t>性，可用作</a:t>
            </a:r>
            <a:r>
              <a:rPr lang="en-US" altLang="zh-CN" sz="3200"/>
              <a:t>____</a:t>
            </a:r>
            <a:r>
              <a:rPr lang="zh-CN" altLang="en-US" sz="3200"/>
              <a:t>。</a:t>
            </a:r>
            <a:endParaRPr lang="en-US" altLang="zh-CN" sz="3200"/>
          </a:p>
          <a:p>
            <a:r>
              <a:rPr lang="zh-CN" altLang="en-US" sz="3200"/>
              <a:t>木炭常用于烧烤、取暖，</a:t>
            </a:r>
          </a:p>
        </p:txBody>
      </p:sp>
      <p:sp>
        <p:nvSpPr>
          <p:cNvPr id="6163" name="Text Box 19"/>
          <p:cNvSpPr txBox="1">
            <a:spLocks noChangeArrowheads="1"/>
          </p:cNvSpPr>
          <p:nvPr/>
        </p:nvSpPr>
        <p:spPr bwMode="auto">
          <a:xfrm>
            <a:off x="4967635" y="2643758"/>
            <a:ext cx="2052637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黑体" pitchFamily="2" charset="-122"/>
              </a:rPr>
              <a:t>可燃</a:t>
            </a:r>
          </a:p>
        </p:txBody>
      </p:sp>
      <p:sp>
        <p:nvSpPr>
          <p:cNvPr id="6164" name="Text Box 20"/>
          <p:cNvSpPr txBox="1">
            <a:spLocks noChangeArrowheads="1"/>
          </p:cNvSpPr>
          <p:nvPr/>
        </p:nvSpPr>
        <p:spPr bwMode="auto">
          <a:xfrm>
            <a:off x="7959085" y="2707055"/>
            <a:ext cx="1005403" cy="584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ea typeface="黑体" pitchFamily="2" charset="-122"/>
              </a:rPr>
              <a:t>燃料</a:t>
            </a:r>
          </a:p>
        </p:txBody>
      </p:sp>
      <p:pic>
        <p:nvPicPr>
          <p:cNvPr id="12298" name="Picture 4" descr="2-1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735807"/>
            <a:ext cx="2592388" cy="378023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7" name="Picture 2" descr="c:\users\administrator\appdata\roaming\360se6\User Data\temp\W020141130677558058205.pn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6804248" y="627534"/>
            <a:ext cx="2156173" cy="1982646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6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61" grpId="0"/>
      <p:bldP spid="6162" grpId="0"/>
      <p:bldP spid="6163" grpId="0"/>
      <p:bldP spid="616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467544" y="0"/>
            <a:ext cx="4321175" cy="52322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zh-CN" altLang="en-US" sz="2800" b="1" baseline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itchFamily="49" charset="-122"/>
                <a:ea typeface="黑体" pitchFamily="49" charset="-122"/>
              </a:rPr>
              <a:t>探究碳</a:t>
            </a:r>
            <a:r>
              <a:rPr lang="zh-CN" altLang="en-US" sz="2800" b="1" baseline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黑体" pitchFamily="49" charset="-122"/>
              </a:rPr>
              <a:t>单质的化学性质</a:t>
            </a:r>
            <a:endParaRPr lang="zh-CN" altLang="en-US" sz="2800" b="1" baseline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467544" y="411510"/>
            <a:ext cx="6480175" cy="461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zh-CN" altLang="en-US" sz="2400" b="1" baseline="0">
                <a:solidFill>
                  <a:srgbClr val="0066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itchFamily="49" charset="-122"/>
                <a:ea typeface="黑体" pitchFamily="49" charset="-122"/>
              </a:rPr>
              <a:t>一：常温下，碳的化学性质不活泼</a:t>
            </a:r>
          </a:p>
        </p:txBody>
      </p:sp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467544" y="771550"/>
            <a:ext cx="3744912" cy="461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zh-CN" altLang="en-US" sz="2400" b="1" baseline="0">
                <a:solidFill>
                  <a:srgbClr val="0066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itchFamily="49" charset="-122"/>
                <a:ea typeface="黑体" pitchFamily="49" charset="-122"/>
              </a:rPr>
              <a:t>二：碳能与氧气反应</a:t>
            </a:r>
          </a:p>
        </p:txBody>
      </p:sp>
      <p:pic>
        <p:nvPicPr>
          <p:cNvPr id="7" name="张家港：老人烧炭取暖  不慎一氧化碳中毒 新闻空间站 171124_高清_baofeng.wmv">
            <a:hlinkClick action="ppaction://media"/>
          </p:cNvPr>
          <p:cNvPicPr>
            <a:picLocks noRot="1" noChangeAspect="1"/>
          </p:cNvPicPr>
          <p:nvPr>
            <a:videoFile r:link="rId3"/>
          </p:nvPr>
        </p:nvPicPr>
        <p:blipFill>
          <a:blip r:embed="rId2"/>
          <a:stretch>
            <a:fillRect/>
          </a:stretch>
        </p:blipFill>
        <p:spPr>
          <a:xfrm>
            <a:off x="1310191" y="1232217"/>
            <a:ext cx="6286145" cy="3911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18225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1187624" y="104314"/>
            <a:ext cx="4321175" cy="52322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zh-CN" altLang="en-US" sz="2800" b="1" baseline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itchFamily="49" charset="-122"/>
                <a:ea typeface="黑体" pitchFamily="49" charset="-122"/>
              </a:rPr>
              <a:t>探究碳</a:t>
            </a:r>
            <a:r>
              <a:rPr lang="zh-CN" altLang="en-US" sz="2800" b="1" baseline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黑体" pitchFamily="49" charset="-122"/>
              </a:rPr>
              <a:t>单质的化学性质</a:t>
            </a:r>
            <a:endParaRPr lang="zh-CN" altLang="en-US" sz="2800" b="1" baseline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" name="Text Box 6"/>
          <p:cNvSpPr txBox="1">
            <a:spLocks noChangeArrowheads="1"/>
          </p:cNvSpPr>
          <p:nvPr/>
        </p:nvSpPr>
        <p:spPr bwMode="auto">
          <a:xfrm>
            <a:off x="611189" y="789385"/>
            <a:ext cx="6480175" cy="461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zh-CN" altLang="en-US" sz="2400" b="1" baseline="0">
                <a:solidFill>
                  <a:srgbClr val="0066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itchFamily="49" charset="-122"/>
                <a:ea typeface="黑体" pitchFamily="49" charset="-122"/>
              </a:rPr>
              <a:t>一：常温下，碳的化学性质不活泼</a:t>
            </a:r>
          </a:p>
        </p:txBody>
      </p:sp>
      <p:sp>
        <p:nvSpPr>
          <p:cNvPr id="3" name="Text Box 6"/>
          <p:cNvSpPr txBox="1">
            <a:spLocks noChangeArrowheads="1"/>
          </p:cNvSpPr>
          <p:nvPr/>
        </p:nvSpPr>
        <p:spPr bwMode="auto">
          <a:xfrm>
            <a:off x="611188" y="1275160"/>
            <a:ext cx="3744912" cy="46166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r>
              <a:rPr lang="zh-CN" altLang="en-US" sz="2400" b="1" baseline="0">
                <a:solidFill>
                  <a:srgbClr val="0066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itchFamily="49" charset="-122"/>
                <a:ea typeface="黑体" pitchFamily="49" charset="-122"/>
              </a:rPr>
              <a:t>二：碳能与氧气反应</a:t>
            </a:r>
          </a:p>
        </p:txBody>
      </p:sp>
      <p:grpSp>
        <p:nvGrpSpPr>
          <p:cNvPr id="4" name="Group 14"/>
          <p:cNvGrpSpPr/>
          <p:nvPr/>
        </p:nvGrpSpPr>
        <p:grpSpPr>
          <a:xfrm>
            <a:off x="1620838" y="1762125"/>
            <a:ext cx="4551362" cy="1507332"/>
            <a:chOff x="1292" y="1842"/>
            <a:chExt cx="2867" cy="1266"/>
          </a:xfrm>
        </p:grpSpPr>
        <p:sp>
          <p:nvSpPr>
            <p:cNvPr id="23569" name="Text Box 7"/>
            <p:cNvSpPr txBox="1">
              <a:spLocks noChangeArrowheads="1"/>
            </p:cNvSpPr>
            <p:nvPr/>
          </p:nvSpPr>
          <p:spPr bwMode="auto">
            <a:xfrm>
              <a:off x="1292" y="1893"/>
              <a:ext cx="2867" cy="12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4400" b="1" baseline="0">
                  <a:solidFill>
                    <a:srgbClr val="3333FF"/>
                  </a:solidFill>
                  <a:latin typeface="Times New Roman" pitchFamily="18" charset="0"/>
                </a:rPr>
                <a:t>C   +  O</a:t>
              </a:r>
              <a:r>
                <a:rPr lang="en-US" altLang="zh-CN" sz="4400" b="1">
                  <a:solidFill>
                    <a:srgbClr val="3333FF"/>
                  </a:solidFill>
                  <a:latin typeface="Times New Roman" pitchFamily="18" charset="0"/>
                </a:rPr>
                <a:t>2   </a:t>
              </a:r>
              <a:r>
                <a:rPr lang="en-US" altLang="zh-CN" sz="4400" b="1" baseline="0">
                  <a:solidFill>
                    <a:srgbClr val="3333FF"/>
                  </a:solidFill>
                  <a:latin typeface="Times New Roman" pitchFamily="18" charset="0"/>
                </a:rPr>
                <a:t>       CO</a:t>
              </a:r>
              <a:r>
                <a:rPr lang="en-US" altLang="zh-CN" sz="4400" b="1">
                  <a:solidFill>
                    <a:srgbClr val="3333FF"/>
                  </a:solidFill>
                  <a:latin typeface="Times New Roman" pitchFamily="18" charset="0"/>
                </a:rPr>
                <a:t>2</a:t>
              </a:r>
              <a:endParaRPr lang="en-US" altLang="zh-CN" sz="4400" b="1" baseline="0">
                <a:solidFill>
                  <a:srgbClr val="3333FF"/>
                </a:solidFill>
                <a:latin typeface="Times New Roman" pitchFamily="18" charset="0"/>
              </a:endParaRPr>
            </a:p>
            <a:p>
              <a:pPr eaLnBrk="1" hangingPunct="1"/>
              <a:endParaRPr lang="zh-CN" altLang="en-US" sz="4400" b="1" baseline="0">
                <a:solidFill>
                  <a:srgbClr val="3333FF"/>
                </a:solidFill>
                <a:latin typeface="Times New Roman" pitchFamily="18" charset="0"/>
              </a:endParaRPr>
            </a:p>
          </p:txBody>
        </p:sp>
        <p:grpSp>
          <p:nvGrpSpPr>
            <p:cNvPr id="23570" name="Group 13"/>
            <p:cNvGrpSpPr/>
            <p:nvPr/>
          </p:nvGrpSpPr>
          <p:grpSpPr>
            <a:xfrm>
              <a:off x="2744" y="1842"/>
              <a:ext cx="680" cy="336"/>
              <a:chOff x="2744" y="1842"/>
              <a:chExt cx="680" cy="336"/>
            </a:xfrm>
          </p:grpSpPr>
          <p:grpSp>
            <p:nvGrpSpPr>
              <p:cNvPr id="23571" name="Group 11"/>
              <p:cNvGrpSpPr/>
              <p:nvPr/>
            </p:nvGrpSpPr>
            <p:grpSpPr>
              <a:xfrm>
                <a:off x="2744" y="2115"/>
                <a:ext cx="528" cy="45"/>
                <a:chOff x="2744" y="2115"/>
                <a:chExt cx="528" cy="45"/>
              </a:xfrm>
            </p:grpSpPr>
            <p:sp>
              <p:nvSpPr>
                <p:cNvPr id="23573" name="Line 9"/>
                <p:cNvSpPr>
                  <a:spLocks noChangeShapeType="1"/>
                </p:cNvSpPr>
                <p:nvPr/>
              </p:nvSpPr>
              <p:spPr bwMode="auto">
                <a:xfrm>
                  <a:off x="2744" y="2160"/>
                  <a:ext cx="528" cy="0"/>
                </a:xfrm>
                <a:prstGeom prst="line">
                  <a:avLst/>
                </a:prstGeom>
                <a:noFill/>
                <a:ln w="9525">
                  <a:solidFill>
                    <a:srgbClr val="CC99FF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574" name="Line 10"/>
                <p:cNvSpPr>
                  <a:spLocks noChangeShapeType="1"/>
                </p:cNvSpPr>
                <p:nvPr/>
              </p:nvSpPr>
              <p:spPr bwMode="auto">
                <a:xfrm>
                  <a:off x="2744" y="2115"/>
                  <a:ext cx="528" cy="0"/>
                </a:xfrm>
                <a:prstGeom prst="line">
                  <a:avLst/>
                </a:prstGeom>
                <a:noFill/>
                <a:ln w="9525">
                  <a:solidFill>
                    <a:srgbClr val="CC99FF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23572" name="Text Box 12"/>
              <p:cNvSpPr txBox="1">
                <a:spLocks noChangeArrowheads="1"/>
              </p:cNvSpPr>
              <p:nvPr/>
            </p:nvSpPr>
            <p:spPr bwMode="auto">
              <a:xfrm>
                <a:off x="2789" y="1842"/>
                <a:ext cx="635" cy="33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CN" altLang="en-US" sz="2000" b="1" baseline="0">
                    <a:solidFill>
                      <a:srgbClr val="132BA5"/>
                    </a:solidFill>
                    <a:ea typeface="黑体" pitchFamily="49" charset="-122"/>
                  </a:rPr>
                  <a:t>点燃</a:t>
                </a:r>
              </a:p>
            </p:txBody>
          </p:sp>
        </p:grpSp>
      </p:grpSp>
      <p:sp>
        <p:nvSpPr>
          <p:cNvPr id="15" name="Text Box 15"/>
          <p:cNvSpPr txBox="1">
            <a:spLocks noChangeArrowheads="1"/>
          </p:cNvSpPr>
          <p:nvPr/>
        </p:nvSpPr>
        <p:spPr bwMode="auto">
          <a:xfrm>
            <a:off x="6195831" y="1914967"/>
            <a:ext cx="1832553" cy="584775"/>
          </a:xfrm>
          <a:prstGeom prst="rect">
            <a:avLst/>
          </a:prstGeom>
          <a:solidFill>
            <a:srgbClr val="CC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 baseline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氧气充足</a:t>
            </a:r>
          </a:p>
        </p:txBody>
      </p:sp>
      <p:grpSp>
        <p:nvGrpSpPr>
          <p:cNvPr id="7" name="Group 21"/>
          <p:cNvGrpSpPr/>
          <p:nvPr/>
        </p:nvGrpSpPr>
        <p:grpSpPr>
          <a:xfrm>
            <a:off x="1475656" y="2519645"/>
            <a:ext cx="4643438" cy="1446907"/>
            <a:chOff x="1292" y="1893"/>
            <a:chExt cx="2925" cy="1454"/>
          </a:xfrm>
        </p:grpSpPr>
        <p:sp>
          <p:nvSpPr>
            <p:cNvPr id="23563" name="Text Box 22"/>
            <p:cNvSpPr txBox="1">
              <a:spLocks noChangeArrowheads="1"/>
            </p:cNvSpPr>
            <p:nvPr/>
          </p:nvSpPr>
          <p:spPr bwMode="auto">
            <a:xfrm>
              <a:off x="1292" y="1893"/>
              <a:ext cx="2925" cy="14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 baseline="-25000">
                  <a:solidFill>
                    <a:schemeClr val="tx1"/>
                  </a:solidFill>
                  <a:latin typeface="Calibri" panose="020f0502020204030204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/>
              <a:r>
                <a:rPr lang="en-US" altLang="zh-CN" sz="4400" b="1" baseline="0">
                  <a:solidFill>
                    <a:srgbClr val="3333FF"/>
                  </a:solidFill>
                  <a:latin typeface="Times New Roman" pitchFamily="18" charset="0"/>
                </a:rPr>
                <a:t>2C  +  O</a:t>
              </a:r>
              <a:r>
                <a:rPr lang="en-US" altLang="zh-CN" sz="4400" b="1">
                  <a:solidFill>
                    <a:srgbClr val="3333FF"/>
                  </a:solidFill>
                  <a:latin typeface="Times New Roman" pitchFamily="18" charset="0"/>
                </a:rPr>
                <a:t>2</a:t>
              </a:r>
              <a:r>
                <a:rPr lang="en-US" altLang="zh-CN" sz="4400" b="1" baseline="0">
                  <a:solidFill>
                    <a:srgbClr val="3333FF"/>
                  </a:solidFill>
                  <a:latin typeface="Times New Roman" pitchFamily="18" charset="0"/>
                </a:rPr>
                <a:t>        2CO</a:t>
              </a:r>
            </a:p>
            <a:p>
              <a:pPr eaLnBrk="1" hangingPunct="1"/>
              <a:endParaRPr lang="zh-CN" altLang="en-US" sz="4400" b="1" baseline="0">
                <a:solidFill>
                  <a:srgbClr val="3333FF"/>
                </a:solidFill>
                <a:latin typeface="Times New Roman" pitchFamily="18" charset="0"/>
              </a:endParaRPr>
            </a:p>
          </p:txBody>
        </p:sp>
        <p:grpSp>
          <p:nvGrpSpPr>
            <p:cNvPr id="23564" name="Group 23"/>
            <p:cNvGrpSpPr/>
            <p:nvPr/>
          </p:nvGrpSpPr>
          <p:grpSpPr>
            <a:xfrm>
              <a:off x="2880" y="1945"/>
              <a:ext cx="635" cy="435"/>
              <a:chOff x="2880" y="1945"/>
              <a:chExt cx="635" cy="435"/>
            </a:xfrm>
          </p:grpSpPr>
          <p:grpSp>
            <p:nvGrpSpPr>
              <p:cNvPr id="23565" name="Group 24"/>
              <p:cNvGrpSpPr/>
              <p:nvPr/>
            </p:nvGrpSpPr>
            <p:grpSpPr>
              <a:xfrm>
                <a:off x="2880" y="2335"/>
                <a:ext cx="528" cy="45"/>
                <a:chOff x="2880" y="2335"/>
                <a:chExt cx="528" cy="45"/>
              </a:xfrm>
            </p:grpSpPr>
            <p:sp>
              <p:nvSpPr>
                <p:cNvPr id="23567" name="Line 25"/>
                <p:cNvSpPr>
                  <a:spLocks noChangeShapeType="1"/>
                </p:cNvSpPr>
                <p:nvPr/>
              </p:nvSpPr>
              <p:spPr bwMode="auto">
                <a:xfrm>
                  <a:off x="2880" y="2380"/>
                  <a:ext cx="528" cy="0"/>
                </a:xfrm>
                <a:prstGeom prst="line">
                  <a:avLst/>
                </a:prstGeom>
                <a:noFill/>
                <a:ln w="9525">
                  <a:solidFill>
                    <a:srgbClr val="CC99FF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568" name="Line 26"/>
                <p:cNvSpPr>
                  <a:spLocks noChangeShapeType="1"/>
                </p:cNvSpPr>
                <p:nvPr/>
              </p:nvSpPr>
              <p:spPr bwMode="auto">
                <a:xfrm>
                  <a:off x="2880" y="2335"/>
                  <a:ext cx="528" cy="0"/>
                </a:xfrm>
                <a:prstGeom prst="line">
                  <a:avLst/>
                </a:prstGeom>
                <a:noFill/>
                <a:ln w="9525">
                  <a:solidFill>
                    <a:srgbClr val="CC99FF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23566" name="Text Box 27"/>
              <p:cNvSpPr txBox="1">
                <a:spLocks noChangeArrowheads="1"/>
              </p:cNvSpPr>
              <p:nvPr/>
            </p:nvSpPr>
            <p:spPr bwMode="auto">
              <a:xfrm>
                <a:off x="2880" y="1945"/>
                <a:ext cx="635" cy="33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 baseline="-25000">
                    <a:solidFill>
                      <a:schemeClr val="tx1"/>
                    </a:solidFill>
                    <a:latin typeface="Calibri" panose="020f0502020204030204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</a:pPr>
                <a:r>
                  <a:rPr lang="zh-CN" altLang="en-US" sz="2000" b="1" baseline="0">
                    <a:solidFill>
                      <a:srgbClr val="132BA5"/>
                    </a:solidFill>
                    <a:ea typeface="黑体" pitchFamily="49" charset="-122"/>
                  </a:rPr>
                  <a:t>点燃</a:t>
                </a:r>
              </a:p>
            </p:txBody>
          </p:sp>
        </p:grpSp>
      </p:grpSp>
      <p:sp>
        <p:nvSpPr>
          <p:cNvPr id="23" name="Text Box 28"/>
          <p:cNvSpPr txBox="1">
            <a:spLocks noChangeArrowheads="1"/>
          </p:cNvSpPr>
          <p:nvPr/>
        </p:nvSpPr>
        <p:spPr bwMode="auto">
          <a:xfrm>
            <a:off x="6195831" y="2635047"/>
            <a:ext cx="1832553" cy="584775"/>
          </a:xfrm>
          <a:prstGeom prst="rect">
            <a:avLst/>
          </a:prstGeom>
          <a:solidFill>
            <a:srgbClr val="CC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 baseline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氧气不足</a:t>
            </a:r>
          </a:p>
        </p:txBody>
      </p:sp>
      <p:sp>
        <p:nvSpPr>
          <p:cNvPr id="25" name="Text Box 36"/>
          <p:cNvSpPr txBox="1">
            <a:spLocks noChangeArrowheads="1"/>
          </p:cNvSpPr>
          <p:nvPr/>
        </p:nvSpPr>
        <p:spPr bwMode="auto">
          <a:xfrm>
            <a:off x="899592" y="1851670"/>
            <a:ext cx="503238" cy="1569660"/>
          </a:xfrm>
          <a:prstGeom prst="rect">
            <a:avLst/>
          </a:prstGeom>
          <a:solidFill>
            <a:srgbClr val="CC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 baseline="-25000">
                <a:solidFill>
                  <a:schemeClr val="tx1"/>
                </a:solidFill>
                <a:latin typeface="Calibri" panose="020f0502020204030204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 baseline="0">
                <a:solidFill>
                  <a:srgbClr val="FF0000"/>
                </a:solidFill>
                <a:latin typeface="Times New Roman" pitchFamily="18" charset="0"/>
                <a:ea typeface="黑体" pitchFamily="49" charset="-122"/>
              </a:rPr>
              <a:t>可燃性</a:t>
            </a:r>
          </a:p>
        </p:txBody>
      </p:sp>
    </p:spTree>
    <p:extLst>
      <p:ext uri="{BB962C8B-B14F-4D97-AF65-F5344CB8AC3E}">
        <p14:creationId xmlns:p14="http://schemas.microsoft.com/office/powerpoint/2010/main" val="15457740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3" grpId="0"/>
      <p:bldP spid="2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https://d.book118.com/776114015200010101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IMING" val="|11.2"/>
</p:tagLst>
</file>

<file path=ppt/tags/tag2.xml><?xml version="1.0" encoding="utf-8"?>
<p:tagLst xmlns:p="http://schemas.openxmlformats.org/presentationml/2006/main">
  <p:tag name="TIMING" val="|3.9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微软雅黑</vt:lpstr>
      <vt:lpstr>黑体</vt:lpstr>
      <vt:lpstr>华文新魏</vt:lpstr>
      <vt:lpstr>宋体</vt:lpstr>
      <vt:lpstr>Times New Roman</vt:lpstr>
      <vt:lpstr>隶书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2024-09-26T06:23:13.552</cp:lastPrinted>
  <dcterms:created xsi:type="dcterms:W3CDTF">2024-09-25T22:23:13Z</dcterms:created>
  <dcterms:modified xsi:type="dcterms:W3CDTF">2024-09-25T22:23:15Z</dcterms:modified>
</cp:coreProperties>
</file>