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0ACE0E-FE5E-49E7-91BE-236A0DF0EC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F215A1-3040-4EBD-BB11-B0ADCCD9BE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F6E65C-DDF4-43DE-8C49-DB25D926C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04C170-4F37-4161-9018-9F178EC6B7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6F6134-CA25-42E5-A741-DCC863BD63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D0EB39-56BA-4880-81CE-BAF4BBC1A6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C99966-B672-44CA-9B58-EBD1D8FC86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780145-F49C-4DA9-9A05-07BAED929C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BCD4AD-0409-43EE-905E-370F1A2773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27B7F1-86B4-414F-B9B1-E6C362F80A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CDCFBB-D81B-4262-A491-1BB201778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1420512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如何看待汽车经销商经营趋势和后市场业务发展</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endParaRPr lang="en-US" sz="2025">
              <a:solidFill>
                <a:srgbClr val="FFFFFF"/>
              </a:solidFill>
              <a:latin typeface="Microsoft Yahei"/>
              <a:ea typeface="Microsoft Yahei"/>
              <a:cs typeface="Microsoft Yahei"/>
            </a:endParaRP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2023-11-11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673900" y="1047750"/>
            <a:ext cx="5295900" cy="47625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625" b="1">
                <a:solidFill>
                  <a:srgbClr val="FFFFFF"/>
                </a:solidFill>
                <a:latin typeface="Microsoft Yahei"/>
                <a:ea typeface="Microsoft Yahei"/>
                <a:cs typeface="Microsoft Yahei"/>
              </a:rPr>
              <a:t>汽车经销商经营趋势</a:t>
            </a:r>
          </a:p>
          <a:p>
            <a:pPr marL="203200" lvl="0" indent="-203200">
              <a:lnSpc>
                <a:spcPct val="140000"/>
              </a:lnSpc>
              <a:buFont typeface="Arial"/>
              <a:buChar char="•"/>
            </a:pPr>
            <a:r>
              <a:rPr lang="en-US" sz="2625" b="1">
                <a:solidFill>
                  <a:srgbClr val="FFFFFF"/>
                </a:solidFill>
                <a:latin typeface="Microsoft Yahei"/>
                <a:ea typeface="Microsoft Yahei"/>
                <a:cs typeface="Microsoft Yahei"/>
              </a:rPr>
              <a:t>后市场业务发展</a:t>
            </a:r>
          </a:p>
          <a:p>
            <a:pPr marL="203200" lvl="0" indent="-203200">
              <a:lnSpc>
                <a:spcPct val="140000"/>
              </a:lnSpc>
              <a:buFont typeface="Arial"/>
              <a:buChar char="•"/>
            </a:pPr>
            <a:r>
              <a:rPr lang="en-US" sz="2625" b="1">
                <a:solidFill>
                  <a:srgbClr val="FFFFFF"/>
                </a:solidFill>
                <a:latin typeface="Microsoft Yahei"/>
                <a:ea typeface="Microsoft Yahei"/>
                <a:cs typeface="Microsoft Yahei"/>
              </a:rPr>
              <a:t>汽车经销商经营趋势和后市场业务发展的关系</a:t>
            </a:r>
          </a:p>
          <a:p>
            <a:pPr marL="203200" lvl="0" indent="-203200">
              <a:lnSpc>
                <a:spcPct val="140000"/>
              </a:lnSpc>
              <a:buFont typeface="Arial"/>
              <a:buChar char="•"/>
            </a:pPr>
            <a:r>
              <a:rPr lang="en-US" sz="2625" b="1">
                <a:solidFill>
                  <a:srgbClr val="FFFFFF"/>
                </a:solidFill>
                <a:latin typeface="Microsoft Yahei"/>
                <a:ea typeface="Microsoft Yahei"/>
                <a:cs typeface="Microsoft Yahei"/>
              </a:rPr>
              <a:t>未来展望与建议</a:t>
            </a:r>
          </a:p>
          <a:p>
            <a:pPr marL="203200" lvl="0" indent="-203200">
              <a:lnSpc>
                <a:spcPct val="140000"/>
              </a:lnSpc>
              <a:buFont typeface="Arial"/>
              <a:buChar char="•"/>
            </a:pPr>
            <a:r>
              <a:rPr lang="en-US" sz="2625" b="1">
                <a:solidFill>
                  <a:srgbClr val="FFFFFF"/>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047" cy="116555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汽车经销商经营趋势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经销商集团化是指多个汽车经销商通过资本运作等方式，整合成一个具有更大规模和更强实力的集团。这种趋势主要是由于市场竞争的加剧和消费者对服务品质的要求提高。</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经销商集团化可以带来多方面的优势，例如提高服务质量、降低运营成本、增强品牌影响力等。同时，经销商集团化还可以提高行业的集中度，有利于行业的健康发展。</a:t>
            </a:r>
          </a:p>
        </p:txBody>
      </p:sp>
      <p:sp>
        <p:nvSpPr>
          <p:cNvPr id="14" name="AutoShape 1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TextBox 3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经销商集团化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随着消费者需求的多样化，汽车品牌也呈现出多样化的趋势。经销商开始代理多个品牌，以满足消费者对不同车型、性能、价格等方面的需求。</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品牌多样化可以增加经销商的客户群体，提高销售额和市场份额。同时，多样化的品牌还可以为经销商带来更多的销售机会和利润来源。</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TextBox 25"/>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品牌多样化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为了提高盈利能力和市场竞争力，经销商开始拓展多元化的业务，例如汽车金融、保险、维修保养、二手车置换等。</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业务多元化可以提高经销商的盈利能力，降低经营风险，满足消费者对全方位服务的需求。同时，多元化的业务还可以增强经销商的客户黏性，提高客户满意度。</a:t>
            </a:r>
          </a:p>
        </p:txBody>
      </p:sp>
      <p:sp>
        <p:nvSpPr>
          <p:cNvPr id="4" name="AutoShape 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TextBox 2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业务多元化</a:t>
            </a:r>
          </a:p>
        </p:txBody>
      </p:sp>
      <p:sp>
        <p:nvSpPr>
          <p:cNvPr id="25" name="AutoShape 25"/>
          <p:cNvSpPr/>
          <p:nvPr/>
        </p:nvSpPr>
        <p:spPr>
          <a:xfrm>
            <a:off x="617602" y="3306002"/>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vert="horz" wrap="square"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spcBef>
                <a:spcPts val="450"/>
              </a:spcBef>
              <a:defRPr/>
            </a:pPr>
            <a:endParaRPr lang="en-US" sz="1100"/>
          </a:p>
        </p:txBody>
      </p:sp>
      <p:sp>
        <p:nvSpPr>
          <p:cNvPr id="26" name="AutoShape 26"/>
          <p:cNvSpPr/>
          <p:nvPr/>
        </p:nvSpPr>
        <p:spPr>
          <a:xfrm>
            <a:off x="564691"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1247443"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28" name="Connector 28"/>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29" name="AutoShape 29"/>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2" name="Connector 32"/>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服务专业化</a:t>
            </a:r>
          </a:p>
        </p:txBody>
      </p:sp>
      <p:sp>
        <p:nvSpPr>
          <p:cNvPr id="23" name="AutoShape 23"/>
          <p:cNvSpPr/>
          <p:nvPr/>
        </p:nvSpPr>
        <p:spPr>
          <a:xfrm>
            <a:off x="866575" y="1250443"/>
            <a:ext cx="10458850" cy="228721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TextBox 24"/>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随着消费者对服务品质的要求提高，经销商开始注重服务的专业化和规范化。例如，提供专业的售前咨询、售中服务和售后服务等。</a:t>
            </a:r>
          </a:p>
        </p:txBody>
      </p:sp>
      <p:sp>
        <p:nvSpPr>
          <p:cNvPr id="25" name="AutoShape 25"/>
          <p:cNvSpPr/>
          <p:nvPr/>
        </p:nvSpPr>
        <p:spPr>
          <a:xfrm>
            <a:off x="866575" y="3830586"/>
            <a:ext cx="10458850" cy="2286677"/>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TextBox 26"/>
          <p:cNvSpPr txBox="1"/>
          <p:nvPr/>
        </p:nvSpPr>
        <p:spPr>
          <a:xfrm>
            <a:off x="1218874" y="4371944"/>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31A3E"/>
                </a:solidFill>
                <a:latin typeface="Microsoft Yahei"/>
                <a:ea typeface="Microsoft Yahei"/>
                <a:cs typeface="Microsoft Yahei"/>
              </a:rPr>
              <a:t>服务专业化可以提高消费者的购车体验和满意度，增强品牌形象和口碑。同时，专业化的服务还可以提高经销商的服务水平和质量，降低客户投诉和维修成本。</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随着互联网技术的发展，经销商开始将业务平台数字化，以提高运营效率和服务质量。例如，通过线上平台进行售车、维修保养预约等。</a:t>
            </a:r>
          </a:p>
        </p:txBody>
      </p:sp>
      <p:sp>
        <p:nvSpPr>
          <p:cNvPr id="11" name="TextBox 11"/>
          <p:cNvSpPr txBox="1"/>
          <p:nvPr/>
        </p:nvSpPr>
        <p:spPr>
          <a:xfrm>
            <a:off x="1183471" y="4329642"/>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平台数字化可以提高经销商的运营效率和服务质量，满足消费者对便捷服务的需求。同时，数字化平台还可以为经销商带来更多的销售机会和客户数据资源，为未来的发展提供更多可能性。</a:t>
            </a:r>
          </a:p>
        </p:txBody>
      </p:sp>
      <p:sp>
        <p:nvSpPr>
          <p:cNvPr id="12" name="AutoShape 1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平台数字化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047" cy="116555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后市场业务发展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汽车金融发展现状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随着汽车市场的不断发展，汽车金融市场也呈现出快速的增长趋势。各大汽车金融机构纷纷推出各种汽车金融产品，以满足不同消费者的需求。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汽车金融定义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汽车金融是一种金融服务，旨在满足消费者在购买、使用和处置汽车过程中的金融需求。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汽车金融发展趋势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未来，随着消费者对金融服务的需求不断增加，汽车金融市场将进一步扩大，同时，汽车金融机构也将更加注重服务质量和服务创新。</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5" r="16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224818"/>
            <a:ext cx="515576" cy="440418"/>
            <a:chOff x="454963" y="224818"/>
            <a:chExt cx="515576" cy="440418"/>
          </a:xfrm>
        </p:grpSpPr>
        <p:sp>
          <p:nvSpPr>
            <p:cNvPr id="21" name="AutoShape 21"/>
            <p:cNvSpPr/>
            <p:nvPr/>
          </p:nvSpPr>
          <p:spPr>
            <a:xfrm>
              <a:off x="454963" y="2277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22481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22653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23550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23137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34554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3425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34430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35327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34914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4633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46036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46208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47105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46691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454963" y="5810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575049" y="57813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689125" y="5798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799768" y="5888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904945" y="58469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41" name="TextBox 41"/>
          <p:cNvSpPr txBox="1"/>
          <p:nvPr/>
        </p:nvSpPr>
        <p:spPr>
          <a:xfrm>
            <a:off x="1218874" y="167087"/>
            <a:ext cx="10973127"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汽车金融发展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汽车保险定义</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汽车保险是一种保险产品，旨在保障汽车拥有者在车辆使用过程中可能遭受的各种风险。</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汽车保险市场发展</a:t>
            </a:r>
          </a:p>
        </p:txBody>
      </p:sp>
      <p:sp>
        <p:nvSpPr>
          <p:cNvPr id="31" name="TextBox 31"/>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汽车保险市场现状</a:t>
            </a:r>
          </a:p>
        </p:txBody>
      </p:sp>
      <p:sp>
        <p:nvSpPr>
          <p:cNvPr id="32" name="AutoShape 32"/>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36" name="TextBox 36"/>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随着汽车市场的不断发展，汽车保险市场也呈现出快速的增长趋势。各大保险公司纷纷推出各种汽车保险产品，以满足不同消费者的需求。</a:t>
            </a:r>
          </a:p>
        </p:txBody>
      </p:sp>
      <p:sp>
        <p:nvSpPr>
          <p:cNvPr id="37" name="TextBox 37"/>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汽车保险市场发展趋势</a:t>
            </a:r>
          </a:p>
        </p:txBody>
      </p:sp>
      <p:sp>
        <p:nvSpPr>
          <p:cNvPr id="38" name="AutoShape 38"/>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TextBox 41"/>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42" name="TextBox 42"/>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未来，随着消费者对保险服务的需求不断增加，汽车保险市场将进一步扩大，同时，保险公司也将更加注重服务质量和服务创新。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二手车市场是一种汽车交易市场，旨在满足消费者在购买和使用二手车过程中的需求。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二手车市场定义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随着消费者对汽车的需求不断增加，二手车市场也呈现出快速的增长趋势。各大二手车商家纷纷推出各种二手车产品，以满足不同消费者的需求。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二手车市场现状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未来，随着消费者对二手车服务的需求不断增加，二手车市场将进一步扩大，同时，二手车商家也将更加注重服务质量和服务创新。</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二手车市场发展趋势</a:t>
            </a:r>
          </a:p>
        </p:txBody>
      </p:sp>
      <p:sp>
        <p:nvSpPr>
          <p:cNvPr id="9" name="TextBox 9"/>
          <p:cNvSpPr txBox="1"/>
          <p:nvPr/>
        </p:nvSpPr>
        <p:spPr>
          <a:xfrm>
            <a:off x="1142994" y="23371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二手车市场发展</a:t>
            </a:r>
          </a:p>
        </p:txBody>
      </p:sp>
      <p:grpSp>
        <p:nvGrpSpPr>
          <p:cNvPr id="10" name="Group 10"/>
          <p:cNvGrpSpPr/>
          <p:nvPr/>
        </p:nvGrpSpPr>
        <p:grpSpPr>
          <a:xfrm>
            <a:off x="454963" y="291442"/>
            <a:ext cx="515576" cy="440418"/>
            <a:chOff x="454963" y="291442"/>
            <a:chExt cx="515576" cy="440418"/>
          </a:xfrm>
        </p:grpSpPr>
        <p:sp>
          <p:nvSpPr>
            <p:cNvPr id="11" name="AutoShape 11"/>
            <p:cNvSpPr/>
            <p:nvPr/>
          </p:nvSpPr>
          <p:spPr>
            <a:xfrm>
              <a:off x="454963" y="29439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29144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29315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0212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29799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41216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40921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41093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41990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41576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52993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52699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52870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53767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53354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64771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64476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64648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65545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65131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汽车维修及配件市场定义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汽车维修及配件市场是一种提供汽车维修和配件销售的服务市场。</a:t>
            </a:r>
          </a:p>
        </p:txBody>
      </p:sp>
      <p:sp>
        <p:nvSpPr>
          <p:cNvPr id="7" name="AutoShape 7"/>
          <p:cNvSpPr/>
          <p:nvPr/>
        </p:nvSpPr>
        <p:spPr>
          <a:xfrm>
            <a:off x="-545608" y="2453663"/>
            <a:ext cx="3870955" cy="3870955"/>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TextBox 29"/>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汽车维修及配件市场发展</a:t>
            </a:r>
          </a:p>
        </p:txBody>
      </p:sp>
      <p:sp>
        <p:nvSpPr>
          <p:cNvPr id="30" name="AutoShape 30"/>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2" name="Connector 32"/>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3" name="TextBox 33"/>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汽车维修及配件市场现状</a:t>
            </a:r>
          </a:p>
        </p:txBody>
      </p:sp>
      <p:sp>
        <p:nvSpPr>
          <p:cNvPr id="34" name="TextBox 34"/>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随着汽车市场的不断发展，汽车维修及配件市场也呈现出快速的增长趋势。各大汽车维修及配件商家纷纷推出各种产品和服务，以满足不同消费者的需求。</a:t>
            </a:r>
          </a:p>
        </p:txBody>
      </p:sp>
      <p:sp>
        <p:nvSpPr>
          <p:cNvPr id="35" name="AutoShape 35"/>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7" name="Connector 37"/>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8" name="TextBox 38"/>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汽车维修及配件市场发展趋势</a:t>
            </a:r>
          </a:p>
        </p:txBody>
      </p:sp>
      <p:sp>
        <p:nvSpPr>
          <p:cNvPr id="39" name="TextBox 39"/>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未来，随着消费者对汽车维修和配件服务的需求不断增加，汽车维修及配件市场将进一步扩大，同时，汽车维修及配件商家也将更加注重服务质量和服务创新。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https://d.book118.com/776142051211010050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2024-09-16T05:35:50.301</cp:lastPrinted>
  <dcterms:created xsi:type="dcterms:W3CDTF">2024-09-15T21:35:50Z</dcterms:created>
  <dcterms:modified xsi:type="dcterms:W3CDTF">2024-09-15T21:35:52Z</dcterms:modified>
</cp:coreProperties>
</file>