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E9498A-F083-4D14-9C21-7A2CA3924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20D018-8D5A-4364-9F38-9BF7A37B6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28440B-71A4-4E7B-B840-ACB00483F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881CA7-7BF5-4F77-96D0-90D8FB4DC7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F15CEE-01E6-4368-92B0-F2756ED282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63B72D-42D5-4327-A2C9-FD575FD2F8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C85D40-4099-4CAB-B49E-50E9D9B001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4983E3-000B-4D3F-9F2C-DFF7493357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4B2196-A32C-4DB9-A61D-46AD795815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86F429-D720-436E-B523-3844B0A530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185DD2-98C6-4C56-B210-953A9B6E5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emf" /><Relationship Id="rId3"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4523214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中国特色政党制度：中国共产党领导的多党合作和政治协商制度\n## 1.中国共产党领导的多党合作和政治协商制度概述\n### 1.1中国共产党领导的多党合作和政治协商制度的形成与发展\n### 1.2中国共产党领导的多党合作和政治协商制度的核心原则\n### 1.3中国共产党领导的多党合作和政治协商制度的功能与作用\n## 2.中国共产党与民主党派的合作关系\n### 2.1中国共产党与民主党派的历史渊源\n### 2.2中国共产党与民主党派的合作形式与机制\n### 2.3中国共产党与民主党派在重大决策中的协商与协作\n## 3.政治协商与民主监督在中国特色政党制度中的实践\n### 3.1政治协商在中国特色政党制度中的运作与实践\n### 3.2民主监督在中国特色政党制度中的运作与实践\n### 3.3政治协商与民主监督在提高国家治理效能中的作用\n## 4.中国共产党对民主党派的政治领导与自身建设\n### 4.1中国共产党对民主党派的政治领导方式与策略\n### 4.2中国共产党加强自身建设，提高领导能力与水平\n### 4.3中国共产党与民主党派在共同应对挑战中的合作与共赢\n## 5.中国特色政党制度在国际比较中的特点与优势\n### 5.1中国特色政党制度与国际主要政党制度的比较分析\n### 5.2中国特色政党制度在维护国家稳定与社会和谐中的优势\n### 5.3中国特色政党制度在促进国家发展与民族复兴中的贡献\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sz="4400"/>
              <a:t>中国特色政党制度：中国共产党领导的多党合作和政治协商制度</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descr="{&quot;isTemplate&quot;:true,&quot;type&quot;:2}"/>
        <p:cNvGrpSpPr/>
        <p:nvPr/>
      </p:nvGrpSpPr>
      <p:grpSpPr>
        <a:xfrm>
          <a:off x="0" y="0"/>
          <a:ext cx="0" cy="0"/>
        </a:xfrm>
      </p:grpSpPr>
      <p:sp>
        <p:nvSpPr>
          <p:cNvPr id="124"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600"/>
              <a:t>中国共产党领导的多党合作和政治协商制度概述</a:t>
            </a:r>
            <a:endParaRPr/>
          </a:p>
        </p:txBody>
      </p:sp>
      <p:sp>
        <p:nvSpPr>
          <p:cNvPr id="12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8" name="" descr="{&quot;isTemplate&quot;:true,&quot;type&quot;:3}"/>
        <p:cNvGrpSpPr/>
        <p:nvPr/>
      </p:nvGrpSpPr>
      <p:grpSpPr>
        <a:xfrm>
          <a:off x="0" y="0"/>
          <a:ext cx="0" cy="0"/>
        </a:xfrm>
      </p:grpSpPr>
      <p:sp>
        <p:nvSpPr>
          <p:cNvPr id="169"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20世纪初，中国政党制度开始形成</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辛亥革命后，政党政治成为政治生活的主要内容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国共合作，共同反对帝国主义和封建主义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抗日战争时期，国共两党合作，共同抵抗日本侵略</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新民主主义革命时期，中国共产党领导的多党合作和政治协商制度逐渐确立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中国共产党与民主党派共同反对国民党独裁统治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中国共产党领导的多党合作和政治协商制度在解放战争中得到进一步发展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中华人民共和国成立，中国共产党领导的多党合作和政治协商制度正式确立</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改革开放以来，中国共产党领导的多党合作和政治协商制度不断完善</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中国共产党与民主党派加强交流合作，共同推进国家现代化建设</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政治协商、民主监督、参政议政等职能得到充分发挥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政治协商制度成为中国特色社会主义制度的重要组成部分</a:t>
            </a:r>
            <a:endParaRPr/>
          </a:p>
        </p:txBody>
      </p:sp>
      <p:sp>
        <p:nvSpPr>
          <p:cNvPr id="17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中国共产党领导的多党合作和政治协商制度的形成与发展</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descr="{&quot;isTemplate&quot;:true,&quot;type&quot;:3}"/>
        <p:cNvGrpSpPr/>
        <p:nvPr/>
      </p:nvGrpSpPr>
      <p:grpSpPr>
        <a:xfrm>
          <a:off x="0" y="0"/>
          <a:ext cx="0" cy="0"/>
        </a:xfrm>
      </p:grpSpPr>
      <p:pic>
        <p:nvPicPr>
          <p:cNvPr id="172"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73"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74" name="组合 4"/>
            <p:cNvGrpSpPr/>
            <p:nvPr/>
          </p:nvGrpSpPr>
          <p:grpSpPr>
            <a:xfrm>
              <a:off x="660396" y="1892786"/>
              <a:ext cx="5622867" cy="1446014"/>
              <a:chOff x="571500" y="1815543"/>
              <a:chExt cx="5622867" cy="1446014"/>
            </a:xfrm>
          </p:grpSpPr>
          <p:sp>
            <p:nvSpPr>
              <p:cNvPr id="175"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中国共产党的领导地位</a:t>
                </a:r>
                <a:endParaRPr lang="en-US" b="1">
                  <a:solidFill>
                    <a:schemeClr val="accent1">
                      <a:alpha val="100000"/>
                    </a:schemeClr>
                  </a:solidFill>
                  <a:latin typeface="微软雅黑"/>
                  <a:ea typeface="微软雅黑"/>
                </a:endParaRPr>
              </a:p>
            </p:txBody>
          </p:sp>
          <p:sp>
            <p:nvSpPr>
              <p:cNvPr id="176"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中国共产党是领导中国特色社会主义事业的核心力量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中国共产党对民主党派的政治领导，保证多党合作的正确方向</a:t>
                </a:r>
                <a:endParaRPr/>
              </a:p>
            </p:txBody>
          </p:sp>
          <p:sp>
            <p:nvSpPr>
              <p:cNvPr id="177"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78" name="组合 8"/>
            <p:cNvGrpSpPr/>
            <p:nvPr/>
          </p:nvGrpSpPr>
          <p:grpSpPr>
            <a:xfrm>
              <a:off x="660396" y="3478749"/>
              <a:ext cx="5622868" cy="1446014"/>
              <a:chOff x="571500" y="1815543"/>
              <a:chExt cx="5622868" cy="1446014"/>
            </a:xfrm>
          </p:grpSpPr>
          <p:sp>
            <p:nvSpPr>
              <p:cNvPr id="179"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多党合作与政治协商</a:t>
                </a:r>
                <a:endParaRPr lang="en-US" b="1">
                  <a:solidFill>
                    <a:schemeClr val="accent1">
                      <a:alpha val="100000"/>
                    </a:schemeClr>
                  </a:solidFill>
                  <a:latin typeface="微软雅黑"/>
                  <a:ea typeface="微软雅黑"/>
                </a:endParaRPr>
              </a:p>
            </p:txBody>
          </p:sp>
          <p:sp>
            <p:nvSpPr>
              <p:cNvPr id="180"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中国共产党与民主党派在共同目标下，开展广泛合作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政治协商是多党合作的重要形式，是实现决策科学化、民主化的重要途径</a:t>
                </a:r>
                <a:endParaRPr/>
              </a:p>
            </p:txBody>
          </p:sp>
          <p:sp>
            <p:nvSpPr>
              <p:cNvPr id="181"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82" name="组合 12"/>
            <p:cNvGrpSpPr/>
            <p:nvPr/>
          </p:nvGrpSpPr>
          <p:grpSpPr>
            <a:xfrm>
              <a:off x="660396" y="5064711"/>
              <a:ext cx="5622867" cy="1446014"/>
              <a:chOff x="571500" y="1815543"/>
              <a:chExt cx="5622867" cy="1446014"/>
            </a:xfrm>
          </p:grpSpPr>
          <p:sp>
            <p:nvSpPr>
              <p:cNvPr id="183"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民主监督与参政议政</a:t>
                </a:r>
                <a:endParaRPr lang="en-US" b="1">
                  <a:solidFill>
                    <a:schemeClr val="accent1">
                      <a:alpha val="100000"/>
                    </a:schemeClr>
                  </a:solidFill>
                  <a:latin typeface="微软雅黑"/>
                  <a:ea typeface="微软雅黑"/>
                </a:endParaRPr>
              </a:p>
            </p:txBody>
          </p:sp>
          <p:sp>
            <p:nvSpPr>
              <p:cNvPr id="184"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民主党派通过民主监督，促进中国共产党更好地执政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民主党派通过参政议政，为国家建设和发展贡献力量</a:t>
                </a:r>
                <a:endParaRPr/>
              </a:p>
            </p:txBody>
          </p:sp>
          <p:sp>
            <p:nvSpPr>
              <p:cNvPr id="185"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86"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中国共产党领导的多党合作和政治协商制度的核心原则</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7" name="" descr="{&quot;isTemplate&quot;:true,&quot;type&quot;:3}"/>
        <p:cNvGrpSpPr/>
        <p:nvPr/>
      </p:nvGrpSpPr>
      <p:grpSpPr>
        <a:xfrm>
          <a:off x="0" y="0"/>
          <a:ext cx="0" cy="0"/>
        </a:xfrm>
      </p:grpSpPr>
      <p:sp>
        <p:nvSpPr>
          <p:cNvPr id="18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中国共产党领导的多党合作和政治协商制度的功能与作用</a:t>
            </a:r>
            <a:endParaRPr lang="en-US" altLang="zh-CN" sz="2800" b="1">
              <a:latin typeface="+mj-ea"/>
              <a:ea typeface="+mj-ea"/>
            </a:endParaRPr>
          </a:p>
        </p:txBody>
      </p:sp>
      <p:grpSp>
        <p:nvGrpSpPr>
          <p:cNvPr id="189"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190" name=""/>
            <p:cNvGrpSpPr/>
            <p:nvPr/>
          </p:nvGrpSpPr>
          <p:grpSpPr>
            <a:xfrm>
              <a:off x="646709" y="2074672"/>
              <a:ext cx="3384000" cy="4063380"/>
              <a:chOff x="646710" y="2074672"/>
              <a:chExt cx="3384000" cy="4063380"/>
            </a:xfrm>
          </p:grpSpPr>
          <p:sp>
            <p:nvSpPr>
              <p:cNvPr id="191"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2"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政治功能</a:t>
                </a:r>
                <a:endParaRPr lang="en-US" altLang="zh-CN" sz="2000" b="1">
                  <a:latin typeface="Microsoft YaHei" panose="020b0503020204020204" pitchFamily="34" charset="-122"/>
                  <a:ea typeface="Microsoft YaHei" panose="020b0503020204020204" pitchFamily="34" charset="-122"/>
                </a:endParaRPr>
              </a:p>
            </p:txBody>
          </p:sp>
          <p:sp>
            <p:nvSpPr>
              <p:cNvPr id="193"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保证中国共产党对国家政权的领导，维护社会稳定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实现政治资源的有效整合，提高政治决策的科学性、民主性</a:t>
                </a:r>
                <a:endParaRPr/>
              </a:p>
            </p:txBody>
          </p:sp>
          <p:pic>
            <p:nvPicPr>
              <p:cNvPr id="194"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195" name=""/>
            <p:cNvGrpSpPr/>
            <p:nvPr/>
          </p:nvGrpSpPr>
          <p:grpSpPr>
            <a:xfrm>
              <a:off x="4397155" y="2074672"/>
              <a:ext cx="3384000" cy="4063380"/>
              <a:chOff x="646710" y="2074672"/>
              <a:chExt cx="3384000" cy="4063380"/>
            </a:xfrm>
          </p:grpSpPr>
          <p:sp>
            <p:nvSpPr>
              <p:cNvPr id="196"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7"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社会功能</a:t>
                </a:r>
                <a:endParaRPr lang="en-US" altLang="zh-CN" sz="2000" b="1">
                  <a:latin typeface="Microsoft YaHei" panose="020b0503020204020204" pitchFamily="34" charset="-122"/>
                  <a:ea typeface="Microsoft YaHei" panose="020b0503020204020204" pitchFamily="34" charset="-122"/>
                </a:endParaRPr>
              </a:p>
            </p:txBody>
          </p:sp>
          <p:sp>
            <p:nvSpPr>
              <p:cNvPr id="198"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增进中国共产党与民主党派之间的团结与合作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调动各方面的积极性，共同推进国家现代化建设</a:t>
                </a:r>
                <a:endParaRPr/>
              </a:p>
            </p:txBody>
          </p:sp>
          <p:pic>
            <p:nvPicPr>
              <p:cNvPr id="199"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00" name=""/>
            <p:cNvGrpSpPr/>
            <p:nvPr/>
          </p:nvGrpSpPr>
          <p:grpSpPr>
            <a:xfrm>
              <a:off x="8147601" y="2074672"/>
              <a:ext cx="3384000" cy="4063380"/>
              <a:chOff x="646710" y="2074672"/>
              <a:chExt cx="3384000" cy="4063380"/>
            </a:xfrm>
          </p:grpSpPr>
          <p:sp>
            <p:nvSpPr>
              <p:cNvPr id="201"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2"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国际功能</a:t>
                </a:r>
                <a:endParaRPr lang="en-US" altLang="zh-CN" sz="2000" b="1">
                  <a:latin typeface="Microsoft YaHei" panose="020b0503020204020204" pitchFamily="34" charset="-122"/>
                  <a:ea typeface="Microsoft YaHei" panose="020b0503020204020204" pitchFamily="34" charset="-122"/>
                </a:endParaRPr>
              </a:p>
            </p:txBody>
          </p:sp>
          <p:sp>
            <p:nvSpPr>
              <p:cNvPr id="203"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体现中国特色社会主义制度的特点和优势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为世界政党制度的多样性发展提供有益借鉴</a:t>
                </a:r>
                <a:endParaRPr/>
              </a:p>
            </p:txBody>
          </p:sp>
          <p:pic>
            <p:nvPicPr>
              <p:cNvPr id="204"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descr="{&quot;isTemplate&quot;:true,&quot;type&quot;:2}"/>
        <p:cNvGrpSpPr/>
        <p:nvPr/>
      </p:nvGrpSpPr>
      <p:grpSpPr>
        <a:xfrm>
          <a:off x="0" y="0"/>
          <a:ext cx="0" cy="0"/>
        </a:xfrm>
      </p:grpSpPr>
      <p:sp>
        <p:nvSpPr>
          <p:cNvPr id="206"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中国共产党与民主党派的合作关系</a:t>
            </a:r>
            <a:endParaRPr/>
          </a:p>
        </p:txBody>
      </p:sp>
      <p:sp>
        <p:nvSpPr>
          <p:cNvPr id="20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8" name="" descr="{&quot;isTemplate&quot;:true,&quot;type&quot;:3}"/>
        <p:cNvGrpSpPr/>
        <p:nvPr/>
      </p:nvGrpSpPr>
      <p:grpSpPr>
        <a:xfrm>
          <a:off x="0" y="0"/>
          <a:ext cx="0" cy="0"/>
        </a:xfrm>
      </p:grpSpPr>
      <p:sp>
        <p:nvSpPr>
          <p:cNvPr id="209"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10"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中国共产党与民主党派的历史渊源</a:t>
            </a:r>
            <a:endParaRPr lang="en-US" sz="3600" b="1">
              <a:latin typeface="微软雅黑"/>
              <a:ea typeface="微软雅黑"/>
            </a:endParaRPr>
          </a:p>
        </p:txBody>
      </p:sp>
      <p:sp>
        <p:nvSpPr>
          <p:cNvPr id="211"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20世纪初，民主党派与中国共产党的合作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国共合作时期，民主党派与中国共产党共同反对帝国主义和封建主义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抗日战争时期，民主党派与中国共产党共同抵抗日本侵略</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新民主主义革命时期，民主党派与中国共产党并肩战斗</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反对国民党独裁统治，争取民主和平</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参加政治协商会议，共同制定《共同纲领》</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中华人民共和国成立，民主党派成为中国共产党领导的多党合作和政治协商制度的重要组成部分</a:t>
            </a:r>
            <a:endParaRPr/>
          </a:p>
        </p:txBody>
      </p:sp>
      <p:cxnSp>
        <p:nvCxnSpPr>
          <p:cNvPr id="212"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13"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4" name="" descr="{&quot;isTemplate&quot;:true,&quot;type&quot;:3}"/>
        <p:cNvGrpSpPr/>
        <p:nvPr/>
      </p:nvGrpSpPr>
      <p:grpSpPr>
        <a:xfrm>
          <a:off x="0" y="0"/>
          <a:ext cx="0" cy="0"/>
        </a:xfrm>
      </p:grpSpPr>
      <p:sp>
        <p:nvSpPr>
          <p:cNvPr id="215"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16"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17" name="Group 474"/>
            <p:cNvGrpSpPr/>
            <p:nvPr/>
          </p:nvGrpSpPr>
          <p:grpSpPr>
            <a:xfrm>
              <a:off x="454962" y="1575832"/>
              <a:ext cx="5829300" cy="1489352"/>
              <a:chOff x="454963" y="1575832"/>
              <a:chExt cx="5829300" cy="1489352"/>
            </a:xfrm>
          </p:grpSpPr>
          <p:sp>
            <p:nvSpPr>
              <p:cNvPr id="218"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中国共产党与民主党派定期召开座谈会、研讨会，就重大问题进行协商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民主党派通过调研报告、提案等形式，为决策提供参考意见</a:t>
                </a:r>
                <a:endParaRPr/>
              </a:p>
            </p:txBody>
          </p:sp>
          <p:sp>
            <p:nvSpPr>
              <p:cNvPr id="219"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政治协商</a:t>
                </a:r>
                <a:endParaRPr/>
              </a:p>
            </p:txBody>
          </p:sp>
        </p:grpSp>
        <p:grpSp>
          <p:nvGrpSpPr>
            <p:cNvPr id="220" name="Group 477"/>
            <p:cNvGrpSpPr/>
            <p:nvPr/>
          </p:nvGrpSpPr>
          <p:grpSpPr>
            <a:xfrm>
              <a:off x="454962" y="3071702"/>
              <a:ext cx="5829300" cy="1489351"/>
              <a:chOff x="454963" y="3071702"/>
              <a:chExt cx="5829300" cy="1489351"/>
            </a:xfrm>
          </p:grpSpPr>
          <p:sp>
            <p:nvSpPr>
              <p:cNvPr id="221"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民主党派通过参加纪检监察机关、审计机关等，对中国共产党进行监督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民主党派通过提出建议、批评等方式，促进中国共产党更好地执政</a:t>
                </a:r>
                <a:endParaRPr/>
              </a:p>
            </p:txBody>
          </p:sp>
          <p:sp>
            <p:nvSpPr>
              <p:cNvPr id="222"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民主监督</a:t>
                </a:r>
                <a:endParaRPr/>
              </a:p>
            </p:txBody>
          </p:sp>
        </p:grpSp>
        <p:grpSp>
          <p:nvGrpSpPr>
            <p:cNvPr id="223" name="Group 480"/>
            <p:cNvGrpSpPr/>
            <p:nvPr/>
          </p:nvGrpSpPr>
          <p:grpSpPr>
            <a:xfrm>
              <a:off x="454962" y="4660638"/>
              <a:ext cx="6019800" cy="1489352"/>
              <a:chOff x="454963" y="4660638"/>
              <a:chExt cx="6019800" cy="1489352"/>
            </a:xfrm>
          </p:grpSpPr>
          <p:sp>
            <p:nvSpPr>
              <p:cNvPr id="224"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民主党派成员担任政府领导职务，参与国家和社会事务管理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民主党派通过组织考察、调研等活动，为国家建设和发展贡献力量</a:t>
                </a:r>
                <a:endParaRPr/>
              </a:p>
            </p:txBody>
          </p:sp>
          <p:sp>
            <p:nvSpPr>
              <p:cNvPr id="225"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参政议政</a:t>
                </a:r>
                <a:endParaRPr/>
              </a:p>
            </p:txBody>
          </p:sp>
        </p:grpSp>
      </p:grpSp>
      <p:pic>
        <p:nvPicPr>
          <p:cNvPr id="226"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27"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8"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9"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中国共产党与民主党派的合作形式与机制</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1" name="" descr="{&quot;isTemplate&quot;:true,&quot;type&quot;:3}"/>
        <p:cNvGrpSpPr/>
        <p:nvPr/>
      </p:nvGrpSpPr>
      <p:grpSpPr>
        <a:xfrm>
          <a:off x="0" y="0"/>
          <a:ext cx="0" cy="0"/>
        </a:xfrm>
      </p:grpSpPr>
      <p:pic>
        <p:nvPicPr>
          <p:cNvPr id="232"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233"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234" name="Group 3"/>
            <p:cNvGrpSpPr/>
            <p:nvPr/>
          </p:nvGrpSpPr>
          <p:grpSpPr>
            <a:xfrm>
              <a:off x="5328795" y="1294832"/>
              <a:ext cx="6099220" cy="1468186"/>
              <a:chOff x="5328795" y="1294832"/>
              <a:chExt cx="6099220" cy="1468186"/>
            </a:xfrm>
          </p:grpSpPr>
          <p:sp>
            <p:nvSpPr>
              <p:cNvPr id="235"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制定中长期发展规划</a:t>
                </a:r>
                <a:endParaRPr/>
              </a:p>
            </p:txBody>
          </p:sp>
          <p:sp>
            <p:nvSpPr>
              <p:cNvPr id="237"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中国共产党与民主党派共同讨论国家发展战略，制定中长期发展规划</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民主党派发挥自身优势，为规划制定提供智力支持</a:t>
                </a:r>
                <a:endParaRPr/>
              </a:p>
            </p:txBody>
          </p:sp>
        </p:grpSp>
        <p:grpSp>
          <p:nvGrpSpPr>
            <p:cNvPr id="238" name="Group 8"/>
            <p:cNvGrpSpPr/>
            <p:nvPr/>
          </p:nvGrpSpPr>
          <p:grpSpPr>
            <a:xfrm>
              <a:off x="5328795" y="2945066"/>
              <a:ext cx="6099220" cy="1468186"/>
              <a:chOff x="5328795" y="2945066"/>
              <a:chExt cx="6099220" cy="1468186"/>
            </a:xfrm>
          </p:grpSpPr>
          <p:sp>
            <p:nvSpPr>
              <p:cNvPr id="239"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制定重大政策</a:t>
                </a:r>
                <a:endParaRPr/>
              </a:p>
            </p:txBody>
          </p:sp>
          <p:sp>
            <p:nvSpPr>
              <p:cNvPr id="241"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中国共产党与民主党派就重大政策进行协商，实现决策科学化、民主化</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民主党派通过调查研究，为政策制定提供依据</a:t>
                </a:r>
                <a:endParaRPr/>
              </a:p>
            </p:txBody>
          </p:sp>
        </p:grpSp>
        <p:grpSp>
          <p:nvGrpSpPr>
            <p:cNvPr id="242" name="Group 13"/>
            <p:cNvGrpSpPr/>
            <p:nvPr/>
          </p:nvGrpSpPr>
          <p:grpSpPr>
            <a:xfrm>
              <a:off x="5328795" y="4595300"/>
              <a:ext cx="6099220" cy="1468186"/>
              <a:chOff x="5328795" y="4595300"/>
              <a:chExt cx="6099220" cy="1468186"/>
            </a:xfrm>
          </p:grpSpPr>
          <p:sp>
            <p:nvSpPr>
              <p:cNvPr id="243"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应对突发事件和挑战</a:t>
                </a:r>
                <a:endParaRPr/>
              </a:p>
            </p:txBody>
          </p:sp>
          <p:sp>
            <p:nvSpPr>
              <p:cNvPr id="245"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中国共产党与民主党派加强沟通与协作，共同应对突发事件和挑战</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民主党派发挥自身优势，为应对突发事件和挑战提供支持</a:t>
                </a:r>
                <a:endParaRPr/>
              </a:p>
            </p:txBody>
          </p:sp>
        </p:grpSp>
      </p:grpSp>
      <p:sp>
        <p:nvSpPr>
          <p:cNvPr id="24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中国共产党与民主党派在重大决策中的协商与协作</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600"/>
              <a:t>政治协商与民主监督在中国特色政党制度中的实践</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2" name="Group 9"/>
            <p:cNvGrpSpPr/>
            <p:nvPr/>
          </p:nvGrpSpPr>
          <p:grpSpPr>
            <a:xfrm>
              <a:off x="5982796" y="1521950"/>
              <a:ext cx="5687135" cy="1523479"/>
              <a:chOff x="5982796" y="1521950"/>
              <a:chExt cx="5687135" cy="1523479"/>
            </a:xfrm>
          </p:grpSpPr>
          <p:sp>
            <p:nvSpPr>
              <p:cNvPr id="13"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政治协商的主要内容</a:t>
                </a:r>
                <a:endParaRPr/>
              </a:p>
            </p:txBody>
          </p:sp>
          <p:sp>
            <p:nvSpPr>
              <p:cNvPr id="14"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讨论国家大政方针，制定中长期发展规划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讨论重大政策，实现决策科学化、民主化</a:t>
                </a:r>
                <a:endParaRPr/>
              </a:p>
            </p:txBody>
          </p:sp>
        </p:grpSp>
        <p:grpSp>
          <p:nvGrpSpPr>
            <p:cNvPr id="15" name="Group 2"/>
            <p:cNvGrpSpPr/>
            <p:nvPr/>
          </p:nvGrpSpPr>
          <p:grpSpPr>
            <a:xfrm>
              <a:off x="5982796" y="3170591"/>
              <a:ext cx="5783287" cy="1523479"/>
              <a:chOff x="5982796" y="3170591"/>
              <a:chExt cx="5783287" cy="1523479"/>
            </a:xfrm>
          </p:grpSpPr>
          <p:sp>
            <p:nvSpPr>
              <p:cNvPr id="16"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政治协商的形式与渠道</a:t>
                </a:r>
                <a:endParaRPr/>
              </a:p>
            </p:txBody>
          </p:sp>
          <p:sp>
            <p:nvSpPr>
              <p:cNvPr id="17"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定期召开座谈会、研讨会，就重大问题进行协商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通过调研报告、提案等形式，为决策提供参考意见</a:t>
                </a:r>
                <a:endParaRPr/>
              </a:p>
            </p:txBody>
          </p:sp>
        </p:grpSp>
        <p:grpSp>
          <p:nvGrpSpPr>
            <p:cNvPr id="18" name="Group 5"/>
            <p:cNvGrpSpPr/>
            <p:nvPr/>
          </p:nvGrpSpPr>
          <p:grpSpPr>
            <a:xfrm>
              <a:off x="5982796" y="4823246"/>
              <a:ext cx="5783287" cy="1523479"/>
              <a:chOff x="5982796" y="4823246"/>
              <a:chExt cx="5783287" cy="1523479"/>
            </a:xfrm>
          </p:grpSpPr>
          <p:sp>
            <p:nvSpPr>
              <p:cNvPr id="19"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政治协商的成果转化</a:t>
                </a:r>
                <a:endParaRPr/>
              </a:p>
            </p:txBody>
          </p:sp>
          <p:sp>
            <p:nvSpPr>
              <p:cNvPr id="20"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将协商成果转化为政策措施，推动国家建设和发展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将协商成果转化为法律法规，规范政治行为和社会行为</a:t>
                </a:r>
                <a:endParaRPr/>
              </a:p>
            </p:txBody>
          </p:sp>
        </p:grpSp>
      </p:grpSp>
      <p:pic>
        <p:nvPicPr>
          <p:cNvPr id="21"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政治协商在中国特色政党制度中的运作与实践</a:t>
            </a:r>
            <a:endParaRPr lang="en-US" altLang="zh-CN" sz="2800" b="1">
              <a:latin typeface="+mj-ea"/>
              <a:ea typeface="+mj-ea"/>
            </a:endParaRPr>
          </a:p>
        </p:txBody>
      </p:sp>
      <p:sp>
        <p:nvSpPr>
          <p:cNvPr id="23"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https://d.book118.com/776145232144010055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中国特色政党制度：中国共产党领导的多党合作和政治协商制度</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2024-09-23T05:55:41.365</cp:lastPrinted>
  <dcterms:created xsi:type="dcterms:W3CDTF">2024-09-22T21:55:41Z</dcterms:created>
  <dcterms:modified xsi:type="dcterms:W3CDTF">2024-09-22T21:55:43Z</dcterms:modified>
</cp:coreProperties>
</file>