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6D81B-9EBE-417A-8C35-4EFA66C26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0AC35-A5C5-46EC-8AF9-9D34AC74C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46976-DB00-4774-9E30-495786994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0E509-FB21-4104-B08D-5C3CA3FD8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25159D-CDA3-4AE1-9FC8-E0B64FC8D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CF98B2-FD82-4408-9759-AEFD1B1DC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DAFF78-8622-4DB2-B022-D31D12ACF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0436C-57A8-4C28-8224-2AB209E5C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6E8DA-5CFE-4D62-8C3C-AA56BD302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B602E-E847-485B-AF8D-E1F7F93F3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8A7F2-91B0-4557-999D-BC8B9D6BD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50225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消防应急处置培训\n## 1.消防应急处置培训的重要性及目的\n### 1.1消防应急处置培训对提高员工安全意识的作用\n### 1.2消防应急处置培训对降低火灾事故风险的意义\n### 1.3消防应急处置培训对保障企业安全生产的重要性\n## 2.消防应急处置的基本原则和方法\n### 2.1消防应急处置的“四早”原则\n### 2.2消防应急处置的基本方法\n### 2.3消防应急处置的注意事项\n## 3.火灾的分类及灭火器材的选择\n### 3.1火灾的分类及特点\n### 3.2灭火器材的种类及适用范围\n### 3.3灭火器材的选择及使用技巧\n## 4.火场紧急疏散与自救互救\n### 4.1火场紧急疏散的基本原则和方法\n### 4.2火场自救互救的基本技巧\n### 4.3火场心理调适与应对策略\n## 5.消防应急处置实战演练\n### 5.1消防应急处置实战演练的目的和意义\n### 5.2消防应急处置实战演练的组织与实施\n### 5.3消防应急处置实战演练的总结与改进\n## 6.消防应急处置培训的效果评估与持续改进\n### 6.1消防应急处置培训的效果评估方法\n### 6.2消防应急处置培训的持续改进措施\n### 6.3消防应急处置培训的长效机制建立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消防应急处置培训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消防应急处置培训的重要性及目的</a:t>
            </a:r>
            <a:endParaRPr/>
          </a:p>
        </p:txBody>
      </p:sp>
      <p:sp>
        <p:nvSpPr>
          <p:cNvPr id="16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通过培训，员工可以了解火灾的成因、危害和预防措施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员工能够认识到消防安全对企业生产和员工生活的重要性</a:t>
                </a:r>
                <a:endParaRPr/>
              </a:p>
            </p:txBody>
          </p:sp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提高员工对火灾危险性的认识</a:t>
                </a:r>
                <a:endParaRPr/>
              </a:p>
            </p:txBody>
          </p:sp>
        </p:grpSp>
        <p:grpSp>
          <p:nvGrpSpPr>
            <p:cNvPr id="25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培训可以帮助员工掌握火灾预防和应急处理的基本方法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员工在日常工作中能够自觉遵守消防安全规定，提高安全防范意识</a:t>
                </a:r>
                <a:endParaRPr/>
              </a:p>
            </p:txBody>
          </p:sp>
          <p:sp>
            <p:nvSpPr>
              <p:cNvPr id="25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培养员工良好的消防安全习惯</a:t>
                </a:r>
                <a:endParaRPr/>
              </a:p>
            </p:txBody>
          </p:sp>
        </p:grpSp>
        <p:grpSp>
          <p:nvGrpSpPr>
            <p:cNvPr id="25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培训可以增强员工在火灾发生时的应急反应速度和能力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员工能够迅速采取正确的应急处置措施，降低火灾事故的影响和损失</a:t>
                </a:r>
                <a:endParaRPr/>
              </a:p>
            </p:txBody>
          </p:sp>
          <p:sp>
            <p:nvSpPr>
              <p:cNvPr id="26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提高员工的应急处理能力</a:t>
                </a:r>
                <a:endParaRPr/>
              </a:p>
            </p:txBody>
          </p:sp>
        </p:grpSp>
      </p:grpSp>
      <p:pic>
        <p:nvPicPr>
          <p:cNvPr id="26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消防应急处置培训对提高员工安全意识的作用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减少火灾事故的发生</a:t>
                </a:r>
                <a:endParaRPr/>
              </a:p>
            </p:txBody>
          </p:sp>
          <p:sp>
            <p:nvSpPr>
              <p:cNvPr id="27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通过培训，员工能够及时发现和消除火灾隐患，降低火灾事故的发生概率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员工在火灾发生时能够迅速采取应急措施，有效控制火势蔓延</a:t>
                </a:r>
                <a:endParaRPr/>
              </a:p>
            </p:txBody>
          </p:sp>
        </p:grpSp>
        <p:grpSp>
          <p:nvGrpSpPr>
            <p:cNvPr id="27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降低火灾事故的影响和损失</a:t>
                </a:r>
                <a:endParaRPr/>
              </a:p>
            </p:txBody>
          </p:sp>
          <p:sp>
            <p:nvSpPr>
              <p:cNvPr id="2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培训可以提高员工在火灾发生时的应急处理能力，减少火灾事故的影响和损失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员工能够正确使用灭火器材和设施，有效扑灭初期火灾，防止火势扩大</a:t>
                </a:r>
                <a:endParaRPr/>
              </a:p>
            </p:txBody>
          </p:sp>
        </p:grpSp>
        <p:grpSp>
          <p:nvGrpSpPr>
            <p:cNvPr id="27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提高企业的安全生产水平</a:t>
                </a:r>
                <a:endParaRPr/>
              </a:p>
            </p:txBody>
          </p:sp>
          <p:sp>
            <p:nvSpPr>
              <p:cNvPr id="27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通过消防应急处置培训，企业可以提高员工的消防安全意识和应急处理能力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企业能够加强消防安全管理，提高安全生产水平，降低火灾事故风险</a:t>
                </a:r>
                <a:endParaRPr/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消防应急处置培训对降低火灾事故风险的意义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保障企业财产安全</a:t>
                </a:r>
                <a:endParaRPr/>
              </a:p>
            </p:txBody>
          </p:sp>
          <p:sp>
            <p:nvSpPr>
              <p:cNvPr id="28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培训可以提高员工的火灾防范意识，减少火灾事故的发生，保障企业财产安全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员工能够正确使用灭火器材和设施，有效扑灭初期火灾，防止火势扩大</a:t>
                </a:r>
                <a:endParaRPr/>
              </a:p>
            </p:txBody>
          </p:sp>
        </p:grpSp>
        <p:grpSp>
          <p:nvGrpSpPr>
            <p:cNvPr id="28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保障员工生命安全</a:t>
                </a:r>
                <a:endParaRPr/>
              </a:p>
            </p:txBody>
          </p:sp>
          <p:sp>
            <p:nvSpPr>
              <p:cNvPr id="28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通过培训，员工能够掌握火灾应急处理的基本方法，提高自救互救能力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员工在火灾发生时能够迅速采取应急措施，确保自身安全，减少人员伤亡</a:t>
                </a:r>
                <a:endParaRPr/>
              </a:p>
            </p:txBody>
          </p:sp>
        </p:grpSp>
        <p:grpSp>
          <p:nvGrpSpPr>
            <p:cNvPr id="28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提高企业生产效率</a:t>
                </a:r>
                <a:endParaRPr/>
              </a:p>
            </p:txBody>
          </p:sp>
          <p:sp>
            <p:nvSpPr>
              <p:cNvPr id="2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消防应急处置培训有助于提高员工的消防安全意识和应急处理能力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企业能够加强消防安全管理，提高安全生产水平，保障企业生产效率</a:t>
                </a:r>
                <a:endParaRPr/>
              </a:p>
            </p:txBody>
          </p:sp>
        </p:grpSp>
      </p:grpSp>
      <p:pic>
        <p:nvPicPr>
          <p:cNvPr id="29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消防应急处置培训对保障企业安全生产的重要性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消防应急处置的基本原则和方法</a:t>
            </a:r>
            <a:endParaRPr/>
          </a:p>
        </p:txBody>
      </p:sp>
      <p:sp>
        <p:nvSpPr>
          <p:cNvPr id="29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消防应急处置的“四早”原则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01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早发现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员工在日常工作中要时刻保持警惕，发现火灾隐患和异常情况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企业要定期进行消防安全检查，及时发现火灾隐患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早报警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员工在发现火灾隐患或火情时，要立即报警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企业要建立健全火灾报警系统，确保火灾信息能够迅速传递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早疏散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员工在火灾发生时，要迅速按照应急疏散预案进行疏散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企业要定期开展火灾应急疏散演练，提高员工的应急疏散能力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16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早灭火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员工在发现火情时，要迅速采取灭火措施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企业要教育和培训员工正确使用灭火器材和设施，提高灭火能力</a:t>
                </a:r>
                <a:endParaRPr/>
              </a:p>
            </p:txBody>
          </p:sp>
          <p:pic>
            <p:nvPicPr>
              <p:cNvPr id="3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消防应急处置的基本方法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24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2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员工要严格遵守消防安全规定，消除火灾隐患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企业要建立健全消防安全管理制度，加强消防安全管理</a:t>
                </a:r>
                <a:endParaRPr/>
              </a:p>
            </p:txBody>
          </p:sp>
          <p:pic>
            <p:nvPicPr>
              <p:cNvPr id="3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29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3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火灾扑救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员工要掌握火灾应急处理的基本方法，迅速采取灭火措施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企业要提供必要的灭火器材和设施，保障员工灭火能力</a:t>
                </a:r>
                <a:endParaRPr/>
              </a:p>
            </p:txBody>
          </p:sp>
          <p:pic>
            <p:nvPicPr>
              <p:cNvPr id="3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34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3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火灾疏散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员工要熟悉应急疏散预案，按照预案进行疏散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企业要定期开展火灾应急疏散演练，提高员工的应急疏散能力</a:t>
                </a:r>
                <a:endParaRPr/>
              </a:p>
            </p:txBody>
          </p:sp>
          <p:pic>
            <p:nvPicPr>
              <p:cNvPr id="3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39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4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火灾调查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员工要配合火灾调查工作，提供火灾相关信息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企业要支持火灾调查工作，确保火灾原因和教训能够查明</a:t>
                </a:r>
                <a:endParaRPr/>
              </a:p>
            </p:txBody>
          </p:sp>
          <p:pic>
            <p:nvPicPr>
              <p:cNvPr id="3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4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4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保持冷静，迅速行动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员工在火灾发生时要保持冷静，迅速评估火情，采取应急措施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企业要教育员工如何在火灾发生时保持冷静，迅速行动</a:t>
                </a:r>
                <a:endParaRPr/>
              </a:p>
            </p:txBody>
          </p:sp>
          <p:sp>
            <p:nvSpPr>
              <p:cNvPr id="35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密切协同，互相支援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员工在火灾应急处理过程中要密切协同，互相支援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企业要培养员工的团队协作精神，提高火灾应急处理能力</a:t>
                </a:r>
                <a:endParaRPr/>
              </a:p>
            </p:txBody>
          </p:sp>
          <p:sp>
            <p:nvSpPr>
              <p:cNvPr id="35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保护现场，等待救援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员工在火灾发生时要保护现场，等待专业救援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企业要教育员工如何在火灾发生时保护现场，等待救援</a:t>
                </a:r>
                <a:endParaRPr/>
              </a:p>
            </p:txBody>
          </p:sp>
          <p:sp>
            <p:nvSpPr>
              <p:cNvPr id="35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消防应急处置的注意事项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火灾的分类及灭火器材的选择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1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椭圆 49"/>
          <p:cNvSpPr>
            <a:spLocks noChangeAspect="1"/>
          </p:cNvSpPr>
          <p:nvPr/>
        </p:nvSpPr>
        <p:spPr>
          <a:xfrm>
            <a:off x="6756206" y="2073675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3" name="椭圆 2"/>
          <p:cNvSpPr>
            <a:spLocks noChangeAspect="1"/>
          </p:cNvSpPr>
          <p:nvPr/>
        </p:nvSpPr>
        <p:spPr>
          <a:xfrm>
            <a:off x="6756206" y="3213000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03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4" name="椭圆 1"/>
          <p:cNvSpPr>
            <a:spLocks noChangeAspect="1"/>
          </p:cNvSpPr>
          <p:nvPr/>
        </p:nvSpPr>
        <p:spPr>
          <a:xfrm>
            <a:off x="6756206" y="4352325"/>
            <a:ext cx="864000" cy="864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04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5" name="椭圆 18"/>
          <p:cNvSpPr>
            <a:spLocks noChangeAspect="1"/>
          </p:cNvSpPr>
          <p:nvPr/>
        </p:nvSpPr>
        <p:spPr>
          <a:xfrm>
            <a:off x="6756206" y="93435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6" name="椭圆 22"/>
          <p:cNvSpPr>
            <a:spLocks noChangeAspect="1"/>
          </p:cNvSpPr>
          <p:nvPr/>
        </p:nvSpPr>
        <p:spPr>
          <a:xfrm>
            <a:off x="6756206" y="5491649"/>
            <a:ext cx="864000" cy="864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05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086112" y="934351"/>
            <a:ext cx="8204187" cy="5923712"/>
            <a:chOff x="3086112" y="934351"/>
            <a:chExt cx="8204187" cy="5923712"/>
          </a:xfrm>
        </p:grpSpPr>
        <p:grpSp>
          <p:nvGrpSpPr>
            <p:cNvPr id="18" name=""/>
            <p:cNvGrpSpPr/>
            <p:nvPr/>
          </p:nvGrpSpPr>
          <p:grpSpPr>
            <a:xfrm>
              <a:off x="7877765" y="934351"/>
              <a:ext cx="3412534" cy="1366414"/>
              <a:chOff x="7877765" y="934351"/>
              <a:chExt cx="3412534" cy="1366414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934351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A类火灾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5" y="1334461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定义：固体物质火灾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特点：燃烧速度快，火势猛烈，烟雾大，热量高</a:t>
                </a:r>
                <a:endParaRPr/>
              </a:p>
            </p:txBody>
          </p:sp>
        </p:grpSp>
        <p:grpSp>
          <p:nvGrpSpPr>
            <p:cNvPr id="21" name=""/>
            <p:cNvGrpSpPr/>
            <p:nvPr/>
          </p:nvGrpSpPr>
          <p:grpSpPr>
            <a:xfrm>
              <a:off x="3086112" y="2073675"/>
              <a:ext cx="3412535" cy="1366414"/>
              <a:chOff x="3086112" y="2073675"/>
              <a:chExt cx="3412535" cy="13664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086112" y="2073675"/>
                <a:ext cx="34125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B类火灾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086112" y="2473785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定义：液体火灾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特点：燃烧速度快，火势猛烈，烟雾小，热量高</a:t>
                </a:r>
                <a:endParaRPr/>
              </a:p>
            </p:txBody>
          </p:sp>
        </p:grpSp>
        <p:grpSp>
          <p:nvGrpSpPr>
            <p:cNvPr id="24" name=""/>
            <p:cNvGrpSpPr/>
            <p:nvPr/>
          </p:nvGrpSpPr>
          <p:grpSpPr>
            <a:xfrm>
              <a:off x="7877764" y="3212999"/>
              <a:ext cx="3412534" cy="1366414"/>
              <a:chOff x="7877764" y="3212999"/>
              <a:chExt cx="3412534" cy="1366414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3212999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C类火灾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4" y="3613109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定义：气体火灾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特点：燃烧速度快，火势猛烈，无烟雾，热量高</a:t>
                </a:r>
                <a:endParaRPr/>
              </a:p>
            </p:txBody>
          </p:sp>
        </p:grpSp>
        <p:grpSp>
          <p:nvGrpSpPr>
            <p:cNvPr id="27" name=""/>
            <p:cNvGrpSpPr/>
            <p:nvPr/>
          </p:nvGrpSpPr>
          <p:grpSpPr>
            <a:xfrm>
              <a:off x="3086112" y="4352324"/>
              <a:ext cx="3412535" cy="1366414"/>
              <a:chOff x="3086112" y="4352324"/>
              <a:chExt cx="3412535" cy="1366414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086112" y="4352324"/>
                <a:ext cx="34125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D类火灾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086112" y="4752434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定义：金属火灾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特点：燃烧速度慢，火势猛烈，热量高，易产生有毒气体</a:t>
                </a:r>
                <a:endParaRPr/>
              </a:p>
            </p:txBody>
          </p:sp>
        </p:grpSp>
        <p:grpSp>
          <p:nvGrpSpPr>
            <p:cNvPr id="30" name=""/>
            <p:cNvGrpSpPr/>
            <p:nvPr/>
          </p:nvGrpSpPr>
          <p:grpSpPr>
            <a:xfrm>
              <a:off x="7877765" y="5491649"/>
              <a:ext cx="3412534" cy="1366414"/>
              <a:chOff x="7877765" y="5491649"/>
              <a:chExt cx="3412534" cy="1366414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5491649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E类火灾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5" y="5891759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定义：带电火灾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特点：燃烧速度快，火势猛烈，易造成电器设备损坏和触电事故</a:t>
                </a:r>
                <a:endParaRPr/>
              </a:p>
            </p:txBody>
          </p:sp>
        </p:grpSp>
      </p:grpSp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火灾的分类及特点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6" name="组合 33"/>
            <p:cNvGrpSpPr/>
            <p:nvPr/>
          </p:nvGrpSpPr>
          <p:grpSpPr>
            <a:xfrm>
              <a:off x="660399" y="2074672"/>
              <a:ext cx="2088000" cy="4063380"/>
              <a:chOff x="660400" y="1536701"/>
              <a:chExt cx="2583213" cy="406338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干粉灭火器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适用范围：扑灭A类、B类、C类火灾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特点：灭火效果好，使用方便，无污染</a:t>
                </a:r>
                <a:endParaRPr/>
              </a:p>
            </p:txBody>
          </p:sp>
          <p:cxnSp>
            <p:nvCxnSpPr>
              <p:cNvPr id="41" name="直线连接符 31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2" name="组合 34"/>
            <p:cNvGrpSpPr/>
            <p:nvPr/>
          </p:nvGrpSpPr>
          <p:grpSpPr>
            <a:xfrm>
              <a:off x="2856199" y="2074672"/>
              <a:ext cx="2088000" cy="4063380"/>
              <a:chOff x="660400" y="1536701"/>
              <a:chExt cx="2583213" cy="406338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水基灭火器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适用范围：扑灭A类、B类火灾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特点：灭火效果好，使用方便，无污染</a:t>
                </a:r>
                <a:endParaRPr/>
              </a:p>
            </p:txBody>
          </p:sp>
          <p:cxnSp>
            <p:nvCxnSpPr>
              <p:cNvPr id="47" name="直线连接符 39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8" name="组合 40"/>
            <p:cNvGrpSpPr/>
            <p:nvPr/>
          </p:nvGrpSpPr>
          <p:grpSpPr>
            <a:xfrm>
              <a:off x="5051999" y="2074672"/>
              <a:ext cx="2088000" cy="4063380"/>
              <a:chOff x="660400" y="1536701"/>
              <a:chExt cx="2583213" cy="406338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75940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泡沫灭火器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适用范围：扑灭A类、B类火灾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特点：灭火效果好，使用方便，无污染</a:t>
                </a:r>
                <a:endParaRPr/>
              </a:p>
            </p:txBody>
          </p:sp>
          <p:cxnSp>
            <p:nvCxnSpPr>
              <p:cNvPr id="53" name="直线连接符 45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4" name="组合 46"/>
            <p:cNvGrpSpPr/>
            <p:nvPr/>
          </p:nvGrpSpPr>
          <p:grpSpPr>
            <a:xfrm>
              <a:off x="7247799" y="2074672"/>
              <a:ext cx="2088000" cy="4063380"/>
              <a:chOff x="660400" y="1536701"/>
              <a:chExt cx="2583213" cy="406338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二氧化碳灭火器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适用范围：扑灭B类、C类火灾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特点：灭火效果好，使用方便，无污染</a:t>
                </a:r>
                <a:endParaRPr/>
              </a:p>
            </p:txBody>
          </p:sp>
          <p:cxnSp>
            <p:nvCxnSpPr>
              <p:cNvPr id="59" name="直线连接符 51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0" name="组合 1"/>
            <p:cNvGrpSpPr/>
            <p:nvPr/>
          </p:nvGrpSpPr>
          <p:grpSpPr>
            <a:xfrm>
              <a:off x="9443601" y="2074672"/>
              <a:ext cx="2088000" cy="4063380"/>
              <a:chOff x="660400" y="1536701"/>
              <a:chExt cx="2583213" cy="4063380"/>
            </a:xfrm>
          </p:grpSpPr>
          <p:sp>
            <p:nvSpPr>
              <p:cNvPr id="61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/>
              <p:cNvSpPr txBox="1"/>
              <p:nvPr/>
            </p:nvSpPr>
            <p:spPr>
              <a:xfrm>
                <a:off x="792299" y="2982496"/>
                <a:ext cx="97414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卤代烷灭火器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适用范围：扑灭B类、C类、D类火灾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特点：灭火效果好，使用方便，无污染</a:t>
                </a:r>
                <a:endParaRPr/>
              </a:p>
            </p:txBody>
          </p:sp>
          <p:cxnSp>
            <p:nvCxnSpPr>
              <p:cNvPr id="65" name="直线连接符 8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8775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灭火器材的种类及适用范围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6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7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7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员工要根据火灾类型选择合适的灭火器材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企业要提供多种灭火器材，满足员工灭火需求</a:t>
                </a:r>
                <a:endParaRPr/>
              </a:p>
            </p:txBody>
          </p:sp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根据火灾类型选择灭火器材</a:t>
                </a:r>
                <a:endParaRPr/>
              </a:p>
            </p:txBody>
          </p:sp>
        </p:grpSp>
        <p:grpSp>
          <p:nvGrpSpPr>
            <p:cNvPr id="7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7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员工要熟练掌握灭火器材的使用方法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企业要提供灭火器材使用培训，确保员工能够正确使用</a:t>
                </a:r>
                <a:endParaRPr/>
              </a:p>
            </p:txBody>
          </p:sp>
          <p:sp>
            <p:nvSpPr>
              <p:cNvPr id="7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掌握灭火器材的使用方法</a:t>
                </a:r>
                <a:endParaRPr/>
              </a:p>
            </p:txBody>
          </p:sp>
          <p:sp>
            <p:nvSpPr>
              <p:cNvPr id="7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7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员工在使用灭火器材时要严格遵守安全规定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企业要加强灭火器材的安全管理，确保员工安全使用</a:t>
                </a:r>
                <a:endParaRPr/>
              </a:p>
            </p:txBody>
          </p:sp>
          <p:sp>
            <p:nvSpPr>
              <p:cNvPr id="8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注意灭火器材的安全使用</a:t>
                </a:r>
                <a:endParaRPr/>
              </a:p>
            </p:txBody>
          </p:sp>
          <p:sp>
            <p:nvSpPr>
              <p:cNvPr id="8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灭火器材的选择及使用技巧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https://d.book118.com/776150225004010054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消防应急处置培训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2024-09-20T23:28:38.683</cp:lastPrinted>
  <dcterms:created xsi:type="dcterms:W3CDTF">2024-09-20T15:28:38Z</dcterms:created>
  <dcterms:modified xsi:type="dcterms:W3CDTF">2024-09-20T15:28:40Z</dcterms:modified>
</cp:coreProperties>
</file>