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JWIEUQ+FPBPLH+ArialMT"/>
      <p:regular r:id="rId16"/>
    </p:embeddedFont>
    <p:embeddedFont>
      <p:font typeface="THHDJV+MS-UIGothic"/>
      <p:regular r:id="rId17"/>
    </p:embeddedFont>
    <p:embeddedFont>
      <p:font typeface="EALCUM+ELCUQD+MicrosoftYaHei"/>
      <p:regular r:id="rId18"/>
    </p:embeddedFont>
    <p:embeddedFont>
      <p:font typeface="FSKLUF+LAIBRN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04E23-9A73-472F-9A50-CC9B22FDA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5DEAEA-AEFD-4B33-9314-08E21F495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086D8-9F02-4E21-A441-CB477F60C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BB8C4B-9CC2-47DA-B91B-2A37D42DD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0D29A8-88C2-4801-8C24-0D9A20EBF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17136F-1659-4017-8C6C-A5955E597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B460CC-CBB9-4F50-8BE3-CBCE4E30B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6191A-7DA2-4637-9CEB-E3ADE4EE2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6F45F-7201-45E4-BE89-8B960C82B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B6B83-A7E0-4FA7-A542-F862241F2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1927E-9FFA-4117-81AD-3CDEDE410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0503002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WIEUQ+FPBPLH+ArialMT"/>
                <a:cs typeface="JWIEUQ+FPBPL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HHDJV+MS-UIGothic"/>
                <a:cs typeface="THHDJV+MS-UIGothic"/>
              </a:rPr>
              <a:t>非攻的概念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EALCUM+ELCUQD+MicrosoftYaHei"/>
                <a:cs typeface="EALCUM+ELCUQD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3738821" cy="24295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WIEUQ+FPBPLH+ArialMT"/>
                <a:cs typeface="JWIEUQ+FPBPL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HHDJV+MS-UIGothic"/>
                <a:cs typeface="THHDJV+MS-UIGothic"/>
              </a:rPr>
              <a:t>非攻的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6FF"/>
                </a:solidFill>
                <a:latin typeface="THHDJV+MS-UIGothic"/>
                <a:cs typeface="THHDJV+MS-UIGothic"/>
              </a:rPr>
              <a:t>践与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THHDJV+MS-UIGothic"/>
                <a:cs typeface="THHDJV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WIEUQ+FPBPLH+ArialMT"/>
                <a:cs typeface="JWIEUQ+FPBPL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HHDJV+MS-UIGothic"/>
                <a:cs typeface="THHDJV+MS-UIGothic"/>
              </a:rPr>
              <a:t>非攻与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B6FF"/>
                </a:solidFill>
                <a:latin typeface="THHDJV+MS-UIGothic"/>
                <a:cs typeface="THHDJV+MS-UIGothic"/>
              </a:rPr>
              <a:t>代社会的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联</a:t>
            </a:r>
            <a:r>
              <a:rPr sz="2400">
                <a:solidFill>
                  <a:srgbClr val="00B6FF"/>
                </a:solidFill>
                <a:latin typeface="THHDJV+MS-UIGothic"/>
                <a:cs typeface="THHDJV+MS-UIGothic"/>
              </a:rPr>
              <a:t>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WIEUQ+FPBPLH+ArialMT"/>
                <a:cs typeface="JWIEUQ+FPBPL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HHDJV+MS-UIGothic"/>
                <a:cs typeface="THHDJV+MS-UIGothic"/>
              </a:rPr>
              <a:t>非攻的推广与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B6FF"/>
                </a:solidFill>
                <a:latin typeface="THHDJV+MS-UIGothic"/>
                <a:cs typeface="THHDJV+MS-UIGothic"/>
              </a:rPr>
              <a:t>播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JWIEUQ+FPBPLH+ArialMT"/>
                <a:cs typeface="JWIEUQ+FPBPLH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THHDJV+MS-UIGothic"/>
                <a:cs typeface="THHDJV+MS-UIGothic"/>
              </a:rPr>
              <a:t>非攻的争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议</a:t>
            </a:r>
            <a:r>
              <a:rPr sz="2400">
                <a:solidFill>
                  <a:srgbClr val="00B6FF"/>
                </a:solidFill>
                <a:latin typeface="THHDJV+MS-UIGothic"/>
                <a:cs typeface="THHDJV+MS-UIGothic"/>
              </a:rPr>
              <a:t>与批判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THHDJV+MS-UIGothic"/>
                <a:cs typeface="THHDJV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HHDJV+MS-UIGothic"/>
                <a:cs typeface="THHDJV+MS-UIGothic"/>
              </a:rPr>
              <a:t>非攻的定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65861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THHDJV+MS-UIGothic"/>
                <a:cs typeface="THHDJV+MS-UIGothic"/>
              </a:rPr>
              <a:t>非攻的定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SimSun"/>
                <a:cs typeface="SimSun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HHDJV+MS-UIGothic"/>
                <a:cs typeface="THHDJV+MS-UIGothic"/>
              </a:rPr>
              <a:t>非攻的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THHDJV+MS-UIGothic"/>
                <a:cs typeface="THHDJV+MS-UIGothic"/>
              </a:rPr>
              <a:t>史背景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2300" spc="25">
                <a:solidFill>
                  <a:srgbClr val="00B6FF"/>
                </a:solidFill>
                <a:latin typeface="THHDJV+MS-UIGothic"/>
                <a:cs typeface="THHDJV+MS-UIGothic"/>
              </a:rPr>
              <a:t>史背景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HHDJV+MS-UIGothic"/>
                <a:cs typeface="THHDJV+MS-UIGothic"/>
              </a:rPr>
              <a:t>非攻的哲学思想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THHDJV+MS-UIGothic"/>
                <a:cs typeface="THHDJV+MS-UIGothic"/>
              </a:rPr>
              <a:t>哲学思想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非攻的哲学思想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人与人之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的平等、尊重和互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认为这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些是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和平与正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676839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的基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。它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还强调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整体利益高于个人利益，以及通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道德教化来引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的行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非攻的哲学思想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人与人之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的平等、尊重和互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爱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，以及整体利益高于个人利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益的原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些思想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非攻的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提供了理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支持和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践指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HHDJV+MS-UIGothic"/>
                <a:cs typeface="THHDJV+MS-UIGothic"/>
              </a:rPr>
              <a:t>非攻在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B6FF"/>
                </a:solidFill>
                <a:latin typeface="THHDJV+MS-UIGothic"/>
                <a:cs typeface="THHDJV+MS-UIGothic"/>
              </a:rPr>
              <a:t>争中的作用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THHDJV+MS-UIGothic"/>
                <a:cs typeface="THHDJV+MS-UIGothic"/>
              </a:rPr>
              <a:t>避免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1550">
                <a:solidFill>
                  <a:srgbClr val="00B6FF"/>
                </a:solidFill>
                <a:latin typeface="THHDJV+MS-UIGothic"/>
                <a:cs typeface="THHDJV+MS-UIGothic"/>
              </a:rPr>
              <a:t>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THHDJV+MS-UIGothic"/>
                <a:cs typeface="THHDJV+MS-UIGothic"/>
              </a:rPr>
              <a:t>防御和平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非攻提倡防御性的和平，即在受到攻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击时进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行必要的自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，而不是主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起攻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这样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可以保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国家和民众的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安全，同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避免陷入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FFFFFF"/>
                </a:solidFill>
                <a:latin typeface="THHDJV+MS-UIGothic"/>
                <a:cs typeface="THHDJV+MS-UIGothic"/>
              </a:rPr>
              <a:t>争的泥潭。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HHDJV+MS-UIGothic"/>
                <a:cs typeface="THHDJV+MS-UIGothic"/>
              </a:rPr>
              <a:t>非攻在企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B6FF"/>
                </a:solidFill>
                <a:latin typeface="THHDJV+MS-UIGothic"/>
                <a:cs typeface="THHDJV+MS-UIGothic"/>
              </a:rPr>
              <a:t>管理中的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THHDJV+MS-UIGothic"/>
                <a:cs typeface="THHDJV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THHDJV+MS-UIGothic"/>
                <a:cs typeface="THHDJV+MS-UIGothic"/>
              </a:rPr>
              <a:t>尊重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2000">
                <a:solidFill>
                  <a:srgbClr val="00B6FF"/>
                </a:solidFill>
                <a:latin typeface="THHDJV+MS-UIGothic"/>
                <a:cs typeface="THHDJV+MS-UIGothic"/>
              </a:rPr>
              <a:t>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5905" y="39197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THHDJV+MS-UIGothic"/>
                <a:cs typeface="THHDJV+MS-UIGothic"/>
              </a:rPr>
              <a:t>可持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续发</a:t>
            </a:r>
            <a:r>
              <a:rPr sz="2000">
                <a:solidFill>
                  <a:srgbClr val="00B6FF"/>
                </a:solidFill>
                <a:latin typeface="THHDJV+MS-UIGothic"/>
                <a:cs typeface="THHDJV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THHDJV+MS-UIGothic"/>
                <a:cs typeface="THHDJV+MS-UIGothic"/>
              </a:rPr>
              <a:t>非攻在日常生活中的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B6FF"/>
                </a:solidFill>
                <a:latin typeface="THHDJV+MS-UIGothic"/>
                <a:cs typeface="THHDJV+MS-UIGothic"/>
              </a:rPr>
              <a:t>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914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HHDJV+MS-UIGothic"/>
                <a:cs typeface="THHDJV+MS-UIGothic"/>
              </a:rPr>
              <a:t>和平解决争端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HHDJV+MS-UIGothic"/>
                <a:cs typeface="THHDJV+MS-UIGothic"/>
              </a:rPr>
              <a:t>非攻提倡和平解决争端，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FFFFFF"/>
                </a:solidFill>
                <a:latin typeface="THHDJV+MS-UIGothic"/>
                <a:cs typeface="THHDJV+MS-UIGothic"/>
              </a:rPr>
              <a:t>暴力只会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FFF"/>
                </a:solidFill>
                <a:latin typeface="THHDJV+MS-UIGothic"/>
                <a:cs typeface="THHDJV+MS-UIGothic"/>
              </a:rPr>
              <a:t>来更多的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FFF"/>
                </a:solidFill>
                <a:latin typeface="THHDJV+MS-UIGothic"/>
                <a:cs typeface="THHDJV+MS-UIGothic"/>
              </a:rPr>
              <a:t>害。在日常生活中，我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们应该</a:t>
            </a:r>
            <a:r>
              <a:rPr sz="1500">
                <a:solidFill>
                  <a:srgbClr val="FFFFFF"/>
                </a:solidFill>
                <a:latin typeface="THHDJV+MS-UIGothic"/>
                <a:cs typeface="THHDJV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THHDJV+MS-UIGothic"/>
                <a:cs typeface="THHDJV+MS-UIGothic"/>
              </a:rPr>
              <a:t>沟通、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THHDJV+MS-UIGothic"/>
                <a:cs typeface="THHDJV+MS-UIGothic"/>
              </a:rPr>
              <a:t>商和妥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THHDJV+MS-UIGothic"/>
                <a:cs typeface="THHDJV+MS-UIGothic"/>
              </a:rPr>
              <a:t>来解决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THHDJV+MS-UIGothic"/>
                <a:cs typeface="THHDJV+MS-UIGothic"/>
              </a:rPr>
              <a:t>，避免冲突和争斗。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THHDJV+MS-UIGothic"/>
                <a:cs typeface="THHDJV+MS-UIGothic"/>
              </a:rPr>
              <a:t>关心他人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THHDJV+MS-UIGothic"/>
                <a:cs typeface="THHDJV+MS-UIGothic"/>
              </a:rPr>
              <a:t>非攻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5B80"/>
                </a:solidFill>
                <a:latin typeface="THHDJV+MS-UIGothic"/>
                <a:cs typeface="THHDJV+MS-UIGothic"/>
              </a:rPr>
              <a:t>关心他人，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005B80"/>
                </a:solidFill>
                <a:latin typeface="THHDJV+MS-UIGothic"/>
                <a:cs typeface="THHDJV+MS-UIGothic"/>
              </a:rPr>
              <a:t>每个人都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005B80"/>
                </a:solidFill>
                <a:latin typeface="THHDJV+MS-UIGothic"/>
                <a:cs typeface="THHDJV+MS-UIGothic"/>
              </a:rPr>
              <a:t>被平等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5B80"/>
                </a:solidFill>
                <a:latin typeface="THHDJV+MS-UIGothic"/>
                <a:cs typeface="THHDJV+MS-UIGothic"/>
              </a:rPr>
              <a:t>待。在日常生活中，我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们应该</a:t>
            </a:r>
            <a:r>
              <a:rPr sz="1500">
                <a:solidFill>
                  <a:srgbClr val="005B80"/>
                </a:solidFill>
                <a:latin typeface="THHDJV+MS-UIGothic"/>
                <a:cs typeface="THHDJV+MS-UIGothic"/>
              </a:rPr>
              <a:t>关注弱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5B80"/>
                </a:solidFill>
                <a:latin typeface="THHDJV+MS-UIGothic"/>
                <a:cs typeface="THHDJV+MS-UIGothic"/>
              </a:rPr>
              <a:t>群体的需求，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5B80"/>
                </a:solidFill>
                <a:latin typeface="THHDJV+MS-UIGothic"/>
                <a:cs typeface="THHDJV+MS-UIGothic"/>
              </a:rPr>
              <a:t>他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5B80"/>
                </a:solidFill>
                <a:latin typeface="THHDJV+MS-UIGothic"/>
                <a:cs typeface="THHDJV+MS-UIGothic"/>
              </a:rPr>
              <a:t>提供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THHDJV+MS-UIGothic"/>
                <a:cs typeface="THHDJV+MS-UIGothic"/>
              </a:rPr>
              <a:t>帮助和支持，建立一个更加公正和和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5B80"/>
                </a:solidFill>
                <a:latin typeface="THHDJV+MS-UIGothic"/>
                <a:cs typeface="THHDJV+MS-UIGothic"/>
              </a:rPr>
              <a:t>的社会。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https://d.book118.com/776205030023010102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JWIEUQ+FPBPLH+ArialMT</vt:lpstr>
      <vt:lpstr>Times New Roman</vt:lpstr>
      <vt:lpstr>THHDJV+MS-UIGothic</vt:lpstr>
      <vt:lpstr>EALCUM+ELCUQD+MicrosoftYaHei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2024-09-26T21:28:34.999</cp:lastPrinted>
  <dcterms:created xsi:type="dcterms:W3CDTF">2024-09-26T13:28:35Z</dcterms:created>
  <dcterms:modified xsi:type="dcterms:W3CDTF">2024-09-26T13:28:36Z</dcterms:modified>
</cp:coreProperties>
</file>