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51F483D-C1F2-4258-BA2D-3A870DCCDC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A5CEBA-09DC-4B7D-A387-3BE6769E75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01A029F-EE51-4B4B-9932-231EA4F457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8178B7F-C081-4FA2-BAAC-AFFB3E3FD3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1E62824-DE15-46AC-A80C-B9BA4FC384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203AC2-E966-4BA9-9D22-FB21690A088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AD5E524-3167-4995-9256-C59B8B7EE69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2D29ED-CE9C-402B-98ED-E4D22D6F07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53C324-E844-4422-8452-DB34BAC9BC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58505D-A760-4CF5-8FB8-5E109042BB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555082-BBAF-424C-B983-25470615CC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 Id="rId5" Type="http://schemas.openxmlformats.org/officeDocument/2006/relationships/image" Target="../media/image12.png" /><Relationship Id="rId6"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6223033155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古代文学与文化解析</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2024-01-28</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古代文学概述</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古代文化解析</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古代文学与文化的关系</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古代文学与文化的价值</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古代文学与文化的传承与创新</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0668" b="30668"/>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32899" b="32899"/>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深入了解古代文学与文化</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通过对古代文学与文化的研究，可以更加深入地了解古代社会的思想、价值观、生活方式等方面，从而更好地理解古代文明。</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传承和弘扬传统文化</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古代文学与文化是中华民族传统文化的重要组成部分，通过对其研究，可以更好地传承和弘扬传统文化，增强民族认同感和文化自信心。</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拓展文化视野</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通过对古代文学与文化的研究，可以拓展人们的文化视野，了解不同文化之间的差异和共同点，促进文化交流与融合。</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文学是文化的载体</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古代文学是古代文化的重要载体，通过文学作品可以了解古代社会的思想、情感、审美等方面，进而了解古代文化的内涵和特点。</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333" b="333"/>
          <a:stretch>
            <a:fillRect/>
          </a:stretch>
        </p:blipFill>
        <p:spPr>
          <a:xfrm>
            <a:off x="-344549" y="2654722"/>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文化是民族的灵魂</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古代文化是一个民族的灵魂和精神家园，通过对古代文化的研究，可以了解一个民族的历史、传统、价值观等方面，从而更好地理解这个民族。</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古代文学与文化对现代社会的影响</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古代文学与文化对现代社会产生了深远的影响，包括思想、道德、艺术等方面。通过对古代文学与文化的研究，可以更好地认识现代社会与古代社会之间的联系和差异，为现代社会的发展提供借鉴和启示。</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古代文学与文化的重要性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古代文学概述</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979" b="16979"/>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767" b="17767"/>
          <a:stretch>
            <a:fillRect/>
          </a:stretch>
        </p:blipFill>
        <p:spPr>
          <a:xfrm>
            <a:off x="6099049" y="3829217"/>
            <a:ext cx="5058967" cy="2163307"/>
          </a:xfrm>
          <a:prstGeom prst="rect">
            <a:avLst/>
          </a:prstGeom>
        </p:spPr>
      </p:pic>
      <p:sp>
        <p:nvSpPr>
          <p:cNvPr id="4" name="AutoShape 4"/>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特点</a:t>
            </a:r>
            <a:endParaRPr lang="en-US" sz="1100"/>
          </a:p>
        </p:txBody>
      </p:sp>
      <p:sp>
        <p:nvSpPr>
          <p:cNvPr id="7" name="AutoShape 7"/>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古代文学具有深厚的历史底蕴和文化内涵，反映了当时社会的价值观念、审美追求和文学创作水平。同时，古代文学在语言表达、艺术构思和创作技巧等方面具有独特之处。</a:t>
            </a:r>
            <a:endParaRPr lang="en-US" sz="1100"/>
          </a:p>
        </p:txBody>
      </p:sp>
      <p:sp>
        <p:nvSpPr>
          <p:cNvPr id="8" name="AutoShape 8"/>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古代文学是指古代时期（一般指中世纪以前）的文学作品，包括诗歌、散文、戏剧、小说等多种体裁。</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古代文学的定义与特点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624190" y="1957190"/>
            <a:ext cx="2943620" cy="2943620"/>
          </a:xfrm>
          <a:prstGeom prst="ellipse">
            <a:avLst/>
          </a:prstGeom>
          <a:solidFill>
            <a:schemeClr val="accent2">
              <a:lumMod val="75000"/>
              <a:alpha val="3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70783" y="2103783"/>
            <a:ext cx="2650435" cy="26504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236173"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317177"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193"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8519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31308" y="5000473"/>
            <a:ext cx="405020" cy="405020"/>
          </a:xfrm>
          <a:prstGeom prst="ellipse">
            <a:avLst/>
          </a:prstGeom>
          <a:solidFill>
            <a:schemeClr val="accent1">
              <a:lumMod val="75000"/>
              <a:alpha val="2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12312"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0560538"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641542"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886868"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96555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555672" y="5000473"/>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636676"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906762" y="1198792"/>
            <a:ext cx="3735664"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上古文学</a:t>
            </a:r>
          </a:p>
        </p:txBody>
      </p:sp>
      <p:sp>
        <p:nvSpPr>
          <p:cNvPr id="17" name="TextBox 17"/>
          <p:cNvSpPr txBox="1"/>
          <p:nvPr/>
        </p:nvSpPr>
        <p:spPr>
          <a:xfrm>
            <a:off x="1236173" y="1829995"/>
            <a:ext cx="3600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包括神话、传说、歌谣等，反映了人类早期的思维方式和文化特征。</a:t>
            </a:r>
          </a:p>
        </p:txBody>
      </p:sp>
      <p:sp>
        <p:nvSpPr>
          <p:cNvPr id="18" name="TextBox 18"/>
          <p:cNvSpPr txBox="1"/>
          <p:nvPr/>
        </p:nvSpPr>
        <p:spPr>
          <a:xfrm>
            <a:off x="1429812" y="2968526"/>
            <a:ext cx="3060488"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先秦文学</a:t>
            </a:r>
          </a:p>
        </p:txBody>
      </p:sp>
      <p:sp>
        <p:nvSpPr>
          <p:cNvPr id="19" name="TextBox 19"/>
          <p:cNvSpPr txBox="1"/>
          <p:nvPr/>
        </p:nvSpPr>
        <p:spPr>
          <a:xfrm>
            <a:off x="1096214" y="3649597"/>
            <a:ext cx="36766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以《诗经》、《楚辞》为代表，展现了由口头文学向书面文学的过渡。</a:t>
            </a:r>
          </a:p>
        </p:txBody>
      </p:sp>
      <p:sp>
        <p:nvSpPr>
          <p:cNvPr id="20" name="TextBox 20"/>
          <p:cNvSpPr txBox="1"/>
          <p:nvPr/>
        </p:nvSpPr>
        <p:spPr>
          <a:xfrm>
            <a:off x="1834126" y="4761023"/>
            <a:ext cx="3614889"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秦汉文学</a:t>
            </a:r>
          </a:p>
        </p:txBody>
      </p:sp>
      <p:sp>
        <p:nvSpPr>
          <p:cNvPr id="21" name="TextBox 21"/>
          <p:cNvSpPr txBox="1"/>
          <p:nvPr/>
        </p:nvSpPr>
        <p:spPr>
          <a:xfrm>
            <a:off x="1317177" y="5385748"/>
            <a:ext cx="38671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汉赋和四言诗成为主要文学形式，体现了大一统时代的文化气象。</a:t>
            </a:r>
          </a:p>
        </p:txBody>
      </p:sp>
      <p:sp>
        <p:nvSpPr>
          <p:cNvPr id="22" name="TextBox 22"/>
          <p:cNvSpPr txBox="1"/>
          <p:nvPr/>
        </p:nvSpPr>
        <p:spPr>
          <a:xfrm>
            <a:off x="6640304" y="1198792"/>
            <a:ext cx="3545103"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魏晋南北朝文学</a:t>
            </a:r>
          </a:p>
        </p:txBody>
      </p:sp>
      <p:sp>
        <p:nvSpPr>
          <p:cNvPr id="23" name="TextBox 23"/>
          <p:cNvSpPr txBox="1"/>
          <p:nvPr/>
        </p:nvSpPr>
        <p:spPr>
          <a:xfrm>
            <a:off x="7567810" y="1829995"/>
            <a:ext cx="4105275" cy="8477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文学创作走向自觉，五言诗、七言诗、骈文等体裁蓬勃发展。</a:t>
            </a:r>
          </a:p>
        </p:txBody>
      </p:sp>
      <p:sp>
        <p:nvSpPr>
          <p:cNvPr id="24" name="TextBox 24"/>
          <p:cNvSpPr txBox="1"/>
          <p:nvPr/>
        </p:nvSpPr>
        <p:spPr>
          <a:xfrm>
            <a:off x="7567810" y="2968526"/>
            <a:ext cx="3073732"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唐宋文学</a:t>
            </a:r>
          </a:p>
        </p:txBody>
      </p:sp>
      <p:sp>
        <p:nvSpPr>
          <p:cNvPr id="25" name="TextBox 25"/>
          <p:cNvSpPr txBox="1"/>
          <p:nvPr/>
        </p:nvSpPr>
        <p:spPr>
          <a:xfrm>
            <a:off x="7834968" y="3649597"/>
            <a:ext cx="39433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唐代诗歌和宋代词作达到巅峰，成为古代文学的瑰宝。</a:t>
            </a:r>
          </a:p>
        </p:txBody>
      </p:sp>
      <p:sp>
        <p:nvSpPr>
          <p:cNvPr id="26" name="TextBox 26"/>
          <p:cNvSpPr txBox="1"/>
          <p:nvPr/>
        </p:nvSpPr>
        <p:spPr>
          <a:xfrm>
            <a:off x="6733255" y="4761023"/>
            <a:ext cx="344728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元明清文学</a:t>
            </a:r>
          </a:p>
        </p:txBody>
      </p:sp>
      <p:sp>
        <p:nvSpPr>
          <p:cNvPr id="27" name="TextBox 27"/>
          <p:cNvSpPr txBox="1"/>
          <p:nvPr/>
        </p:nvSpPr>
        <p:spPr>
          <a:xfrm>
            <a:off x="7421217" y="5385748"/>
            <a:ext cx="4362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戏曲、小说等叙事文学繁荣起来，代表了古代文学的辉煌成就。</a:t>
            </a:r>
          </a:p>
        </p:txBody>
      </p:sp>
      <p:sp>
        <p:nvSpPr>
          <p:cNvPr id="28" name="Freeform 28"/>
          <p:cNvSpPr/>
          <p:nvPr/>
        </p:nvSpPr>
        <p:spPr>
          <a:xfrm>
            <a:off x="5453880" y="2786880"/>
            <a:ext cx="1284241" cy="128424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古代文学的发展历程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rot="2714886">
            <a:off x="5094176" y="2836252"/>
            <a:ext cx="2009746" cy="2009746"/>
          </a:xfrm>
          <a:prstGeom prst="rect">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5669280" y="2019239"/>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08287"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69280" y="4551274"/>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062094"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24975" y="16886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诗歌</a:t>
            </a:r>
            <a:endParaRPr lang="en-US" sz="1100"/>
          </a:p>
        </p:txBody>
      </p:sp>
      <p:sp>
        <p:nvSpPr>
          <p:cNvPr id="8" name="AutoShape 8"/>
          <p:cNvSpPr/>
          <p:nvPr/>
        </p:nvSpPr>
        <p:spPr>
          <a:xfrm>
            <a:off x="724975" y="2014081"/>
            <a:ext cx="3241937" cy="162580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《诗经》、《楚辞》、唐诗、宋词等，如《关雎》、《离骚》、《春江花月夜》、《念奴娇·赤壁怀古》等。</a:t>
            </a:r>
            <a:endParaRPr lang="en-US" sz="1100"/>
          </a:p>
        </p:txBody>
      </p:sp>
      <p:sp>
        <p:nvSpPr>
          <p:cNvPr id="9" name="AutoShape 9"/>
          <p:cNvSpPr/>
          <p:nvPr/>
        </p:nvSpPr>
        <p:spPr>
          <a:xfrm>
            <a:off x="8231186" y="16580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散文</a:t>
            </a:r>
            <a:endParaRPr lang="en-US" sz="1100"/>
          </a:p>
        </p:txBody>
      </p:sp>
      <p:sp>
        <p:nvSpPr>
          <p:cNvPr id="10" name="AutoShape 10"/>
          <p:cNvSpPr/>
          <p:nvPr/>
        </p:nvSpPr>
        <p:spPr>
          <a:xfrm>
            <a:off x="8231186" y="1983478"/>
            <a:ext cx="3241937" cy="164750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先秦诸子散文、唐宋八大家散文等，如《论语》、《孟子》、《逍遥游》、《赤壁赋》等。</a:t>
            </a:r>
            <a:endParaRPr lang="en-US" sz="1100"/>
          </a:p>
        </p:txBody>
      </p:sp>
      <p:sp>
        <p:nvSpPr>
          <p:cNvPr id="11" name="AutoShape 11"/>
          <p:cNvSpPr/>
          <p:nvPr/>
        </p:nvSpPr>
        <p:spPr>
          <a:xfrm>
            <a:off x="724975" y="3885433"/>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戏剧</a:t>
            </a:r>
            <a:endParaRPr lang="en-US" sz="1100"/>
          </a:p>
        </p:txBody>
      </p:sp>
      <p:sp>
        <p:nvSpPr>
          <p:cNvPr id="12" name="AutoShape 12"/>
          <p:cNvSpPr/>
          <p:nvPr/>
        </p:nvSpPr>
        <p:spPr>
          <a:xfrm>
            <a:off x="724975" y="4210824"/>
            <a:ext cx="3241937" cy="163833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元杂剧、明清传奇等，如《窦娥冤》、《西厢记》、《牡丹亭》等。</a:t>
            </a:r>
            <a:endParaRPr lang="en-US" sz="1100"/>
          </a:p>
        </p:txBody>
      </p:sp>
      <p:sp>
        <p:nvSpPr>
          <p:cNvPr id="13" name="AutoShape 13"/>
          <p:cNvSpPr/>
          <p:nvPr/>
        </p:nvSpPr>
        <p:spPr>
          <a:xfrm>
            <a:off x="8231186" y="3854834"/>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小说</a:t>
            </a:r>
            <a:endParaRPr lang="en-US" sz="1100"/>
          </a:p>
        </p:txBody>
      </p:sp>
      <p:sp>
        <p:nvSpPr>
          <p:cNvPr id="14" name="AutoShape 14"/>
          <p:cNvSpPr/>
          <p:nvPr/>
        </p:nvSpPr>
        <p:spPr>
          <a:xfrm>
            <a:off x="8231186" y="4180220"/>
            <a:ext cx="3241937" cy="166893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《三国演义》、《水浒传》、《西游记》、《红楼梦》等四大名著，以及《金瓶梅》、《儒林外史》等其他优秀作品。</a:t>
            </a:r>
            <a:endParaRPr lang="en-US" sz="1100"/>
          </a:p>
        </p:txBody>
      </p:sp>
      <p:grpSp>
        <p:nvGrpSpPr>
          <p:cNvPr id="15" name="Group 15"/>
          <p:cNvGrpSpPr/>
          <p:nvPr/>
        </p:nvGrpSpPr>
        <p:grpSpPr>
          <a:xfrm>
            <a:off x="5835091" y="2197120"/>
            <a:ext cx="575584" cy="551200"/>
            <a:chOff x="5835091" y="2197120"/>
            <a:chExt cx="575584" cy="551200"/>
          </a:xfrm>
        </p:grpSpPr>
        <p:sp>
          <p:nvSpPr>
            <p:cNvPr id="16" name="Freeform 16"/>
            <p:cNvSpPr/>
            <p:nvPr/>
          </p:nvSpPr>
          <p:spPr>
            <a:xfrm>
              <a:off x="5835091" y="2197120"/>
              <a:ext cx="575584" cy="551200"/>
            </a:xfrm>
            <a:custGeom>
              <a:rect l="l" t="t"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997366" y="2351715"/>
              <a:ext cx="251887" cy="241158"/>
            </a:xfrm>
            <a:custGeom>
              <a:rect l="l" t="t"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6050524" y="2403531"/>
              <a:ext cx="144597" cy="138501"/>
            </a:xfrm>
            <a:custGeom>
              <a:rect l="l" t="t"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9" name="Freeform 19"/>
          <p:cNvSpPr/>
          <p:nvPr/>
        </p:nvSpPr>
        <p:spPr>
          <a:xfrm>
            <a:off x="4521769" y="3583229"/>
            <a:ext cx="400751" cy="515722"/>
          </a:xfrm>
          <a:custGeom>
            <a:rect l="l" t="t"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54083" y="3590222"/>
            <a:ext cx="480270" cy="477455"/>
          </a:xfrm>
          <a:custGeom>
            <a:rect l="l" t="t"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5877641" y="4747565"/>
            <a:ext cx="490362" cy="514624"/>
            <a:chOff x="5877641" y="4747565"/>
            <a:chExt cx="490362" cy="514624"/>
          </a:xfrm>
        </p:grpSpPr>
        <p:sp>
          <p:nvSpPr>
            <p:cNvPr id="22" name="Freeform 22"/>
            <p:cNvSpPr/>
            <p:nvPr/>
          </p:nvSpPr>
          <p:spPr>
            <a:xfrm>
              <a:off x="5877641" y="4747565"/>
              <a:ext cx="490362" cy="514624"/>
            </a:xfrm>
            <a:custGeom>
              <a:rect l="l" t="t"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076371" y="4827666"/>
              <a:ext cx="115580" cy="120457"/>
            </a:xfrm>
            <a:custGeom>
              <a:rect l="l" t="t"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古代文学的主要体裁与代表作品</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古代文化解析</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sp>
        <p:nvSpPr>
          <p:cNvPr id="2" name="AutoShape 2"/>
          <p:cNvSpPr/>
          <p:nvPr/>
        </p:nvSpPr>
        <p:spPr>
          <a:xfrm>
            <a:off x="1227369"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901952"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43676"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418259"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59860"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934444"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8776167" y="2345863"/>
            <a:ext cx="2194560" cy="3169920"/>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450750" y="1923166"/>
            <a:ext cx="845393" cy="84539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229505"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礼仪文化</a:t>
            </a:r>
            <a:endParaRPr lang="en-US" sz="1100"/>
          </a:p>
        </p:txBody>
      </p:sp>
      <p:sp>
        <p:nvSpPr>
          <p:cNvPr id="11" name="AutoShape 11"/>
          <p:cNvSpPr/>
          <p:nvPr/>
        </p:nvSpPr>
        <p:spPr>
          <a:xfrm>
            <a:off x="1334659"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古代文化以礼仪为核心，注重尊卑有序、和谐共处，体现了中华民族的传统美德。</a:t>
            </a:r>
            <a:endParaRPr lang="en-US" sz="1100"/>
          </a:p>
        </p:txBody>
      </p:sp>
      <p:pic>
        <p:nvPicPr>
          <p:cNvPr id="12" name="Picture 12"/>
          <p:cNvPicPr>
            <a:picLocks noChangeAspect="1"/>
          </p:cNvPicPr>
          <p:nvPr/>
        </p:nvPicPr>
        <p:blipFill>
          <a:blip r:embed="rId2"/>
          <a:stretch>
            <a:fillRect/>
          </a:stretch>
        </p:blipFill>
        <p:spPr>
          <a:xfrm>
            <a:off x="2097609" y="2090166"/>
            <a:ext cx="454080" cy="511393"/>
          </a:xfrm>
          <a:prstGeom prst="rect">
            <a:avLst/>
          </a:prstGeom>
        </p:spPr>
      </p:pic>
      <p:pic>
        <p:nvPicPr>
          <p:cNvPr id="13" name="Picture 13"/>
          <p:cNvPicPr>
            <a:picLocks noChangeAspect="1"/>
          </p:cNvPicPr>
          <p:nvPr/>
        </p:nvPicPr>
        <p:blipFill>
          <a:blip r:embed="rId3"/>
          <a:stretch>
            <a:fillRect/>
          </a:stretch>
        </p:blipFill>
        <p:spPr>
          <a:xfrm>
            <a:off x="4542449" y="2130947"/>
            <a:ext cx="631897" cy="492528"/>
          </a:xfrm>
          <a:prstGeom prst="rect">
            <a:avLst/>
          </a:prstGeom>
        </p:spPr>
      </p:pic>
      <p:pic>
        <p:nvPicPr>
          <p:cNvPr id="14" name="Picture 14"/>
          <p:cNvPicPr>
            <a:picLocks noChangeAspect="1"/>
          </p:cNvPicPr>
          <p:nvPr/>
        </p:nvPicPr>
        <p:blipFill>
          <a:blip r:embed="rId4"/>
          <a:stretch>
            <a:fillRect/>
          </a:stretch>
        </p:blipFill>
        <p:spPr>
          <a:xfrm>
            <a:off x="7122968" y="2113811"/>
            <a:ext cx="468345" cy="464103"/>
          </a:xfrm>
          <a:prstGeom prst="rect">
            <a:avLst/>
          </a:prstGeom>
        </p:spPr>
      </p:pic>
      <p:pic>
        <p:nvPicPr>
          <p:cNvPr id="15" name="Picture 15"/>
          <p:cNvPicPr>
            <a:picLocks noChangeAspect="1"/>
          </p:cNvPicPr>
          <p:nvPr/>
        </p:nvPicPr>
        <p:blipFill>
          <a:blip r:embed="rId5"/>
          <a:stretch>
            <a:fillRect/>
          </a:stretch>
        </p:blipFill>
        <p:spPr>
          <a:xfrm>
            <a:off x="9587742" y="2159730"/>
            <a:ext cx="571411" cy="445417"/>
          </a:xfrm>
          <a:prstGeom prst="rect">
            <a:avLst/>
          </a:prstGeom>
        </p:spPr>
      </p:pic>
      <p:sp>
        <p:nvSpPr>
          <p:cNvPr id="16" name="AutoShape 16"/>
          <p:cNvSpPr/>
          <p:nvPr/>
        </p:nvSpPr>
        <p:spPr>
          <a:xfrm>
            <a:off x="3743676"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诗词歌赋</a:t>
            </a:r>
            <a:endParaRPr lang="en-US" sz="1100"/>
          </a:p>
        </p:txBody>
      </p:sp>
      <p:sp>
        <p:nvSpPr>
          <p:cNvPr id="17" name="AutoShape 17"/>
          <p:cNvSpPr/>
          <p:nvPr/>
        </p:nvSpPr>
        <p:spPr>
          <a:xfrm>
            <a:off x="3848829"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古代文学以诗词歌赋为主要形式，表达了人们对自然、社会、人生的感悟和思考。</a:t>
            </a:r>
            <a:endParaRPr lang="en-US" sz="1100"/>
          </a:p>
        </p:txBody>
      </p:sp>
      <p:sp>
        <p:nvSpPr>
          <p:cNvPr id="18" name="AutoShape 18"/>
          <p:cNvSpPr/>
          <p:nvPr/>
        </p:nvSpPr>
        <p:spPr>
          <a:xfrm>
            <a:off x="6259860"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书画艺术</a:t>
            </a:r>
            <a:endParaRPr lang="en-US" sz="1100"/>
          </a:p>
        </p:txBody>
      </p:sp>
      <p:sp>
        <p:nvSpPr>
          <p:cNvPr id="19" name="AutoShape 19"/>
          <p:cNvSpPr/>
          <p:nvPr/>
        </p:nvSpPr>
        <p:spPr>
          <a:xfrm>
            <a:off x="6365014"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古代书画艺术独具特色，以笔墨纸砚为载体，展现了中华民族的艺术才华和审美情趣。</a:t>
            </a:r>
            <a:endParaRPr lang="en-US" sz="1100"/>
          </a:p>
        </p:txBody>
      </p:sp>
      <p:sp>
        <p:nvSpPr>
          <p:cNvPr id="20" name="AutoShape 20"/>
          <p:cNvSpPr/>
          <p:nvPr/>
        </p:nvSpPr>
        <p:spPr>
          <a:xfrm>
            <a:off x="8776167" y="2889069"/>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宗教信仰</a:t>
            </a:r>
            <a:endParaRPr lang="en-US" sz="1100"/>
          </a:p>
        </p:txBody>
      </p:sp>
      <p:sp>
        <p:nvSpPr>
          <p:cNvPr id="21" name="AutoShape 21"/>
          <p:cNvSpPr/>
          <p:nvPr/>
        </p:nvSpPr>
        <p:spPr>
          <a:xfrm>
            <a:off x="8881321" y="3274531"/>
            <a:ext cx="1980224" cy="200391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古代文化中的宗教信仰丰富多彩，包括儒教、佛教、道教等，对人们的思想和行为产生了深远影响。</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古代文化的内涵与特点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口传心授</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文字记载</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古代文献的大量保存和流传为后人了解和研究古代文化提供了重要依据。</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学术研究</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历代学者对古代文化的研究和阐释不断推动古代文化的传承和发展。</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古代文化的传承主要通过口传心授的方式进行，师傅带徒弟，代代相传。</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艺术表现</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古代艺术如书法、绘画、音乐、舞蹈等通过不断创新和发展，使古代文化得以传承和弘扬。</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古代文化的传承与发展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sp>
        <p:nvSpPr>
          <p:cNvPr id="2" name="AutoShape 2"/>
          <p:cNvSpPr/>
          <p:nvPr/>
        </p:nvSpPr>
        <p:spPr>
          <a:xfrm>
            <a:off x="1150029" y="1593403"/>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历史渊源</a:t>
            </a:r>
            <a:endParaRPr lang="en-US" sz="1100"/>
          </a:p>
        </p:txBody>
      </p:sp>
      <p:sp>
        <p:nvSpPr>
          <p:cNvPr id="3" name="AutoShape 3"/>
          <p:cNvSpPr/>
          <p:nvPr/>
        </p:nvSpPr>
        <p:spPr>
          <a:xfrm>
            <a:off x="1150029" y="1918792"/>
            <a:ext cx="3241937" cy="158963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现代社会的文化根基源于古代文化，古代文化对现代社会的价值观念、道德标准、艺术形式等方面产生了深远影响。</a:t>
            </a:r>
            <a:endParaRPr lang="en-US" sz="1100"/>
          </a:p>
        </p:txBody>
      </p:sp>
      <p:sp>
        <p:nvSpPr>
          <p:cNvPr id="4" name="AutoShape 4"/>
          <p:cNvSpPr/>
          <p:nvPr/>
        </p:nvSpPr>
        <p:spPr>
          <a:xfrm>
            <a:off x="7793308" y="1593404"/>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民族认同</a:t>
            </a:r>
            <a:endParaRPr lang="en-US" sz="1100"/>
          </a:p>
        </p:txBody>
      </p:sp>
      <p:sp>
        <p:nvSpPr>
          <p:cNvPr id="5" name="AutoShape 5"/>
          <p:cNvSpPr/>
          <p:nvPr/>
        </p:nvSpPr>
        <p:spPr>
          <a:xfrm>
            <a:off x="7793308" y="1918792"/>
            <a:ext cx="3241937" cy="158963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古代文化是中华民族的重要精神标识，对于增强民族认同感和凝聚力具有重要意义。</a:t>
            </a:r>
            <a:endParaRPr lang="en-US" sz="1100"/>
          </a:p>
        </p:txBody>
      </p:sp>
      <p:sp>
        <p:nvSpPr>
          <p:cNvPr id="6" name="AutoShape 6"/>
          <p:cNvSpPr/>
          <p:nvPr/>
        </p:nvSpPr>
        <p:spPr>
          <a:xfrm>
            <a:off x="1150029" y="3790144"/>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文化创新</a:t>
            </a:r>
            <a:endParaRPr lang="en-US" sz="1100"/>
          </a:p>
        </p:txBody>
      </p:sp>
      <p:sp>
        <p:nvSpPr>
          <p:cNvPr id="7" name="AutoShape 7"/>
          <p:cNvSpPr/>
          <p:nvPr/>
        </p:nvSpPr>
        <p:spPr>
          <a:xfrm>
            <a:off x="1150029" y="4115534"/>
            <a:ext cx="3241937" cy="158963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在传承古代文化的基础上，现代社会不断进行文化创新，推动文化的繁荣和发展。</a:t>
            </a:r>
            <a:endParaRPr lang="en-US" sz="1100"/>
          </a:p>
        </p:txBody>
      </p:sp>
      <p:sp>
        <p:nvSpPr>
          <p:cNvPr id="8" name="AutoShape 8"/>
          <p:cNvSpPr/>
          <p:nvPr/>
        </p:nvSpPr>
        <p:spPr>
          <a:xfrm>
            <a:off x="7793308" y="3790147"/>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国际交流</a:t>
            </a:r>
            <a:endParaRPr lang="en-US" sz="1100"/>
          </a:p>
        </p:txBody>
      </p:sp>
      <p:sp>
        <p:nvSpPr>
          <p:cNvPr id="9" name="AutoShape 9"/>
          <p:cNvSpPr/>
          <p:nvPr/>
        </p:nvSpPr>
        <p:spPr>
          <a:xfrm>
            <a:off x="7793308" y="4115534"/>
            <a:ext cx="3241937" cy="158963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古代文化作为中华民族的文化瑰宝，在国际交流中展现出独特的魅力，促进了中外文化的交流与融合。</a:t>
            </a:r>
            <a:endParaRPr lang="en-US" sz="1100"/>
          </a:p>
        </p:txBody>
      </p:sp>
      <p:sp>
        <p:nvSpPr>
          <p:cNvPr id="10" name="Freeform 10"/>
          <p:cNvSpPr/>
          <p:nvPr/>
        </p:nvSpPr>
        <p:spPr>
          <a:xfrm>
            <a:off x="4898003" y="3416893"/>
            <a:ext cx="1166724" cy="1297311"/>
          </a:xfrm>
          <a:custGeom>
            <a:rect l="l" t="t" r="r" b="b"/>
            <a:pathLst>
              <a:path w="1521" h="1691">
                <a:moveTo>
                  <a:pt x="1521" y="934"/>
                </a:moveTo>
                <a:cubicBezTo>
                  <a:pt x="1419" y="934"/>
                  <a:pt x="1320" y="912"/>
                  <a:pt x="1226" y="873"/>
                </a:cubicBezTo>
                <a:cubicBezTo>
                  <a:pt x="1135" y="836"/>
                  <a:pt x="1054" y="781"/>
                  <a:pt x="983" y="712"/>
                </a:cubicBezTo>
                <a:cubicBezTo>
                  <a:pt x="915" y="641"/>
                  <a:pt x="859" y="561"/>
                  <a:pt x="820" y="470"/>
                </a:cubicBezTo>
                <a:cubicBezTo>
                  <a:pt x="781" y="376"/>
                  <a:pt x="761" y="276"/>
                  <a:pt x="761" y="174"/>
                </a:cubicBezTo>
                <a:cubicBezTo>
                  <a:pt x="554" y="174"/>
                  <a:pt x="403" y="174"/>
                  <a:pt x="294" y="174"/>
                </a:cubicBezTo>
                <a:cubicBezTo>
                  <a:pt x="193" y="0"/>
                  <a:pt x="193" y="0"/>
                  <a:pt x="193" y="0"/>
                </a:cubicBezTo>
                <a:cubicBezTo>
                  <a:pt x="93" y="174"/>
                  <a:pt x="93" y="174"/>
                  <a:pt x="93" y="174"/>
                </a:cubicBezTo>
                <a:cubicBezTo>
                  <a:pt x="0" y="174"/>
                  <a:pt x="0" y="174"/>
                  <a:pt x="0" y="174"/>
                </a:cubicBezTo>
                <a:cubicBezTo>
                  <a:pt x="0" y="1011"/>
                  <a:pt x="682" y="1692"/>
                  <a:pt x="1521" y="1692"/>
                </a:cubicBezTo>
                <a:cubicBezTo>
                  <a:pt x="1521" y="1661"/>
                  <a:pt x="1521" y="1631"/>
                  <a:pt x="1521" y="1602"/>
                </a:cubicBezTo>
                <a:cubicBezTo>
                  <a:pt x="1350" y="1503"/>
                  <a:pt x="1350" y="1503"/>
                  <a:pt x="1350" y="1503"/>
                </a:cubicBezTo>
                <a:cubicBezTo>
                  <a:pt x="1521" y="1404"/>
                  <a:pt x="1521" y="1404"/>
                  <a:pt x="1521" y="1404"/>
                </a:cubicBezTo>
                <a:cubicBezTo>
                  <a:pt x="1521" y="934"/>
                  <a:pt x="1521" y="934"/>
                  <a:pt x="1521" y="93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6022179" y="3554921"/>
            <a:ext cx="1299452" cy="1164582"/>
          </a:xfrm>
          <a:custGeom>
            <a:rect l="l" t="t" r="r" b="b"/>
            <a:pathLst>
              <a:path w="1695" h="1518">
                <a:moveTo>
                  <a:pt x="1602" y="0"/>
                </a:moveTo>
                <a:cubicBezTo>
                  <a:pt x="1502" y="171"/>
                  <a:pt x="1502" y="171"/>
                  <a:pt x="1502" y="171"/>
                </a:cubicBezTo>
                <a:cubicBezTo>
                  <a:pt x="1402" y="0"/>
                  <a:pt x="1402" y="0"/>
                  <a:pt x="1402" y="0"/>
                </a:cubicBezTo>
                <a:cubicBezTo>
                  <a:pt x="934" y="0"/>
                  <a:pt x="934" y="0"/>
                  <a:pt x="934" y="0"/>
                </a:cubicBezTo>
                <a:cubicBezTo>
                  <a:pt x="934" y="102"/>
                  <a:pt x="915" y="202"/>
                  <a:pt x="875" y="296"/>
                </a:cubicBezTo>
                <a:cubicBezTo>
                  <a:pt x="836" y="387"/>
                  <a:pt x="781" y="467"/>
                  <a:pt x="712" y="538"/>
                </a:cubicBezTo>
                <a:cubicBezTo>
                  <a:pt x="643" y="607"/>
                  <a:pt x="560" y="662"/>
                  <a:pt x="469" y="699"/>
                </a:cubicBezTo>
                <a:cubicBezTo>
                  <a:pt x="377" y="738"/>
                  <a:pt x="276" y="760"/>
                  <a:pt x="174" y="760"/>
                </a:cubicBezTo>
                <a:cubicBezTo>
                  <a:pt x="174" y="968"/>
                  <a:pt x="174" y="1119"/>
                  <a:pt x="174" y="1228"/>
                </a:cubicBezTo>
                <a:cubicBezTo>
                  <a:pt x="0" y="1329"/>
                  <a:pt x="0" y="1329"/>
                  <a:pt x="0" y="1329"/>
                </a:cubicBezTo>
                <a:cubicBezTo>
                  <a:pt x="174" y="1430"/>
                  <a:pt x="174" y="1430"/>
                  <a:pt x="174" y="1430"/>
                </a:cubicBezTo>
                <a:cubicBezTo>
                  <a:pt x="174" y="1518"/>
                  <a:pt x="174" y="1518"/>
                  <a:pt x="174" y="1518"/>
                </a:cubicBezTo>
                <a:cubicBezTo>
                  <a:pt x="1013" y="1518"/>
                  <a:pt x="1695" y="837"/>
                  <a:pt x="1695" y="0"/>
                </a:cubicBezTo>
                <a:cubicBezTo>
                  <a:pt x="1662" y="0"/>
                  <a:pt x="1631" y="0"/>
                  <a:pt x="1602"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03303" y="2297341"/>
            <a:ext cx="1299452" cy="1164582"/>
          </a:xfrm>
          <a:custGeom>
            <a:rect l="l" t="t" r="r" b="b"/>
            <a:pathLst>
              <a:path w="1695" h="1519">
                <a:moveTo>
                  <a:pt x="1695" y="188"/>
                </a:moveTo>
                <a:cubicBezTo>
                  <a:pt x="1521" y="87"/>
                  <a:pt x="1521" y="87"/>
                  <a:pt x="1521" y="87"/>
                </a:cubicBezTo>
                <a:cubicBezTo>
                  <a:pt x="1521" y="0"/>
                  <a:pt x="1521" y="0"/>
                  <a:pt x="1521" y="0"/>
                </a:cubicBezTo>
                <a:cubicBezTo>
                  <a:pt x="682" y="0"/>
                  <a:pt x="0" y="681"/>
                  <a:pt x="0" y="1519"/>
                </a:cubicBezTo>
                <a:cubicBezTo>
                  <a:pt x="33" y="1519"/>
                  <a:pt x="63" y="1519"/>
                  <a:pt x="93" y="1519"/>
                </a:cubicBezTo>
                <a:cubicBezTo>
                  <a:pt x="193" y="1345"/>
                  <a:pt x="193" y="1345"/>
                  <a:pt x="193" y="1345"/>
                </a:cubicBezTo>
                <a:cubicBezTo>
                  <a:pt x="294" y="1519"/>
                  <a:pt x="294" y="1519"/>
                  <a:pt x="294" y="1519"/>
                </a:cubicBezTo>
                <a:cubicBezTo>
                  <a:pt x="761" y="1519"/>
                  <a:pt x="761" y="1519"/>
                  <a:pt x="761" y="1519"/>
                </a:cubicBezTo>
                <a:cubicBezTo>
                  <a:pt x="761" y="1416"/>
                  <a:pt x="781" y="1316"/>
                  <a:pt x="820" y="1224"/>
                </a:cubicBezTo>
                <a:cubicBezTo>
                  <a:pt x="859" y="1133"/>
                  <a:pt x="915" y="1051"/>
                  <a:pt x="983" y="982"/>
                </a:cubicBezTo>
                <a:cubicBezTo>
                  <a:pt x="1054" y="911"/>
                  <a:pt x="1135" y="856"/>
                  <a:pt x="1226" y="819"/>
                </a:cubicBezTo>
                <a:cubicBezTo>
                  <a:pt x="1320" y="779"/>
                  <a:pt x="1419" y="760"/>
                  <a:pt x="1521" y="760"/>
                </a:cubicBezTo>
                <a:cubicBezTo>
                  <a:pt x="1521" y="551"/>
                  <a:pt x="1521" y="399"/>
                  <a:pt x="1521" y="290"/>
                </a:cubicBezTo>
                <a:lnTo>
                  <a:pt x="1695" y="1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160206" y="2302641"/>
            <a:ext cx="1166724" cy="1297311"/>
          </a:xfrm>
          <a:custGeom>
            <a:rect l="l" t="t" r="r" b="b"/>
            <a:pathLst>
              <a:path w="1521" h="1690">
                <a:moveTo>
                  <a:pt x="1428" y="1519"/>
                </a:moveTo>
                <a:cubicBezTo>
                  <a:pt x="1521" y="1519"/>
                  <a:pt x="1521" y="1519"/>
                  <a:pt x="1521" y="1519"/>
                </a:cubicBezTo>
                <a:cubicBezTo>
                  <a:pt x="1521" y="681"/>
                  <a:pt x="839" y="0"/>
                  <a:pt x="0" y="0"/>
                </a:cubicBezTo>
                <a:cubicBezTo>
                  <a:pt x="0" y="31"/>
                  <a:pt x="0" y="60"/>
                  <a:pt x="0" y="88"/>
                </a:cubicBezTo>
                <a:cubicBezTo>
                  <a:pt x="171" y="188"/>
                  <a:pt x="171" y="188"/>
                  <a:pt x="171" y="188"/>
                </a:cubicBezTo>
                <a:cubicBezTo>
                  <a:pt x="0" y="288"/>
                  <a:pt x="0" y="288"/>
                  <a:pt x="0" y="288"/>
                </a:cubicBezTo>
                <a:cubicBezTo>
                  <a:pt x="0" y="760"/>
                  <a:pt x="0" y="760"/>
                  <a:pt x="0" y="760"/>
                </a:cubicBezTo>
                <a:cubicBezTo>
                  <a:pt x="102" y="760"/>
                  <a:pt x="203" y="779"/>
                  <a:pt x="295" y="819"/>
                </a:cubicBezTo>
                <a:cubicBezTo>
                  <a:pt x="386" y="856"/>
                  <a:pt x="469" y="911"/>
                  <a:pt x="538" y="982"/>
                </a:cubicBezTo>
                <a:cubicBezTo>
                  <a:pt x="607" y="1051"/>
                  <a:pt x="662" y="1133"/>
                  <a:pt x="701" y="1224"/>
                </a:cubicBezTo>
                <a:cubicBezTo>
                  <a:pt x="741" y="1316"/>
                  <a:pt x="760" y="1416"/>
                  <a:pt x="760" y="1519"/>
                </a:cubicBezTo>
                <a:cubicBezTo>
                  <a:pt x="968" y="1519"/>
                  <a:pt x="1118" y="1519"/>
                  <a:pt x="1228" y="1519"/>
                </a:cubicBezTo>
                <a:cubicBezTo>
                  <a:pt x="1328" y="1690"/>
                  <a:pt x="1328" y="1690"/>
                  <a:pt x="1328" y="1690"/>
                </a:cubicBezTo>
                <a:lnTo>
                  <a:pt x="1428" y="1519"/>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4" name="Picture 14"/>
          <p:cNvPicPr>
            <a:picLocks noChangeAspect="1"/>
          </p:cNvPicPr>
          <p:nvPr/>
        </p:nvPicPr>
        <p:blipFill>
          <a:blip r:embed="rId2"/>
          <a:stretch>
            <a:fillRect/>
          </a:stretch>
        </p:blipFill>
        <p:spPr>
          <a:xfrm>
            <a:off x="5259849" y="2677031"/>
            <a:ext cx="345497" cy="338535"/>
          </a:xfrm>
          <a:prstGeom prst="rect">
            <a:avLst/>
          </a:prstGeom>
        </p:spPr>
      </p:pic>
      <p:pic>
        <p:nvPicPr>
          <p:cNvPr id="15" name="Picture 15"/>
          <p:cNvPicPr>
            <a:picLocks noChangeAspect="1"/>
          </p:cNvPicPr>
          <p:nvPr/>
        </p:nvPicPr>
        <p:blipFill>
          <a:blip r:embed="rId3"/>
          <a:stretch>
            <a:fillRect/>
          </a:stretch>
        </p:blipFill>
        <p:spPr>
          <a:xfrm>
            <a:off x="6647521" y="2713607"/>
            <a:ext cx="321283" cy="314810"/>
          </a:xfrm>
          <a:prstGeom prst="rect">
            <a:avLst/>
          </a:prstGeom>
        </p:spPr>
      </p:pic>
      <p:pic>
        <p:nvPicPr>
          <p:cNvPr id="16" name="Picture 16"/>
          <p:cNvPicPr>
            <a:picLocks noChangeAspect="1"/>
          </p:cNvPicPr>
          <p:nvPr/>
        </p:nvPicPr>
        <p:blipFill>
          <a:blip r:embed="rId4"/>
          <a:stretch>
            <a:fillRect/>
          </a:stretch>
        </p:blipFill>
        <p:spPr>
          <a:xfrm>
            <a:off x="5263001" y="3983451"/>
            <a:ext cx="353163" cy="346047"/>
          </a:xfrm>
          <a:prstGeom prst="rect">
            <a:avLst/>
          </a:prstGeom>
        </p:spPr>
      </p:pic>
      <p:pic>
        <p:nvPicPr>
          <p:cNvPr id="17" name="Picture 17"/>
          <p:cNvPicPr>
            <a:picLocks noChangeAspect="1"/>
          </p:cNvPicPr>
          <p:nvPr/>
        </p:nvPicPr>
        <p:blipFill>
          <a:blip r:embed="rId5"/>
          <a:stretch>
            <a:fillRect/>
          </a:stretch>
        </p:blipFill>
        <p:spPr>
          <a:xfrm>
            <a:off x="6608769" y="3983451"/>
            <a:ext cx="353163" cy="346047"/>
          </a:xfrm>
          <a:prstGeom prst="rect">
            <a:avLst/>
          </a:prstGeom>
        </p:spPr>
      </p:pic>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古代文化与现代社会的关系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https://d.book118.com/776223033155010050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2024-09-16T03:04:31.520</cp:lastPrinted>
  <dcterms:created xsi:type="dcterms:W3CDTF">2024-09-15T19:04:31Z</dcterms:created>
  <dcterms:modified xsi:type="dcterms:W3CDTF">2024-09-15T19:04:33Z</dcterms:modified>
</cp:coreProperties>
</file>