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C74D97-E946-4456-8C59-6B8F1A86A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224D41-D889-47B9-83A1-E5FB65EC7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AA5CD4-4FC9-48A0-9737-718989B59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DB2FC9-0142-4F3D-AF76-327C7CA75B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4EC734-FD2E-47EC-A66E-950732F289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734163-17CB-4CE3-9C35-9266132C64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9EEAEC-A194-40EA-84AD-76DB625E74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CC459-B16A-48F1-BB5F-647D3E39B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B2FBCB-3A79-4DC7-B63B-84A6DF5DD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355D50-55B7-488D-A6D1-B899AEDD1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EF1DE0-342E-4675-AC8F-3A40B448EF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3320212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学校传染病防控的病毒传播机制</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2024-01-22</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传染病概述与防控重要性</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病毒传播机制剖析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学校环境中病毒传播特点分析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关键防控措施与实践经验分享</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应急预案制定及实施效果评估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总结：构建全面有效学校传染病防控体系</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传染病概述与防控重要性</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8048" b="18048"/>
          <a:stretch>
            <a:fillRect/>
          </a:stretch>
        </p:blipFill>
        <p:spPr>
          <a:xfrm>
            <a:off x="6230112" y="1739062"/>
            <a:ext cx="5058969" cy="2163308"/>
          </a:xfrm>
          <a:prstGeom prst="rect">
            <a:avLst/>
          </a:prstGeom>
          <a:ln w="19050">
            <a:solidFill>
              <a:schemeClr val="dk1"/>
            </a:solidFill>
          </a:ln>
        </p:spPr>
      </p:pic>
      <p:pic>
        <p:nvPicPr>
          <p:cNvPr id="3" name="Picture 3"/>
          <p:cNvPicPr>
            <a:picLocks noChangeAspect="1"/>
          </p:cNvPicPr>
          <p:nvPr/>
        </p:nvPicPr>
        <p:blipFill>
          <a:blip r:embed="rId3"/>
          <a:srcRect t="25588" b="25588"/>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传染病是由各种病原体引起的能在人与人、动物与动物或人与动物之间相互传播的一类疾病。</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根据病原体的不同，传染病可分为病毒性传染病、细菌性传染病、真菌性传染病等。</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常见的学校传染病包括流感、水痘、手足口病、诺如病毒感染等。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传染病定义及分类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学校是人员密集场所，学生之间接触频繁，容易造成病原体的传播。</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学生普遍免疫力较弱，容易受到病原体的侵袭。</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3252" b="1325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学校卫生条件、通风状况等因素也会影响传染病的传播。</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学校环境中传染病风险</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加强学生个人卫生习惯的培养，提高学生的自我防护意识。</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通过宣传教育，提高师生对传染病的认识和重视程度。</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保障学生身体健康，维护学校正常的教学秩序和社会稳定。</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建立健全的传染病防控制度，提高学校应对传染病的能力。</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及时发现和隔离传染源，切断传播途径，保护易感人群。</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加强与卫生部门的沟通和协作，共同做好学校传染病的防控工作。</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防控策略与意义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病毒传播机制剖析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呼吸道传播</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消化道传播</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病毒附着在食物或水源中，通过进食或饮水进入消化道。</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接触传播</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病毒存在于患者或携带者的体表或体液中，通过接触污染的手、物品等传播。</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病毒通过飞沫、气溶胶等形式进入呼吸道，引发感染。</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虫媒传播</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病毒通过蚊虫、跳蚤等昆虫叮咬人体，进入血液系统。</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病毒入侵人体途径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774" b="21774"/>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吸附与注入</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病毒吸附在宿主细胞表面，通过特定机制注入其遗传物质。</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复制与转录</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病毒利用宿主细胞的酶和原料，进行遗传物质的复制和转录。</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组装与释放</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新合成的病毒遗传物质和蛋白质在宿主细胞内组装成完整的病毒粒子，并通过一定方式从宿主细胞中释放出来。</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人体内病毒复制与扩散过程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95588" y="1757233"/>
            <a:ext cx="1867327" cy="1867327"/>
            <a:chOff x="3895588" y="1757233"/>
            <a:chExt cx="1867327" cy="1867327"/>
          </a:xfrm>
        </p:grpSpPr>
        <p:sp>
          <p:nvSpPr>
            <p:cNvPr id="3" name="AutoShape 3"/>
            <p:cNvSpPr/>
            <p:nvPr/>
          </p:nvSpPr>
          <p:spPr>
            <a:xfrm>
              <a:off x="389558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6435060" y="1757233"/>
            <a:ext cx="1867327" cy="1867327"/>
            <a:chOff x="6435060" y="1757233"/>
            <a:chExt cx="1867327" cy="1867327"/>
          </a:xfrm>
        </p:grpSpPr>
        <p:sp>
          <p:nvSpPr>
            <p:cNvPr id="5" name="AutoShape 5"/>
            <p:cNvSpPr/>
            <p:nvPr/>
          </p:nvSpPr>
          <p:spPr>
            <a:xfrm>
              <a:off x="643506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356238" y="1757233"/>
            <a:ext cx="1867327" cy="1867327"/>
            <a:chOff x="1356238" y="1757233"/>
            <a:chExt cx="1867327" cy="1867327"/>
          </a:xfrm>
        </p:grpSpPr>
        <p:sp>
          <p:nvSpPr>
            <p:cNvPr id="7" name="AutoShape 7"/>
            <p:cNvSpPr/>
            <p:nvPr/>
          </p:nvSpPr>
          <p:spPr>
            <a:xfrm>
              <a:off x="135623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34127" y="39183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呼吸道排出</a:t>
            </a:r>
            <a:endParaRPr lang="en-US" sz="1100"/>
          </a:p>
        </p:txBody>
      </p:sp>
      <p:sp>
        <p:nvSpPr>
          <p:cNvPr id="9" name="AutoShape 9"/>
          <p:cNvSpPr/>
          <p:nvPr/>
        </p:nvSpPr>
        <p:spPr>
          <a:xfrm>
            <a:off x="1134129" y="43256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病毒通过呼吸道分泌物，如飞沫、痰液等排出体外。</a:t>
            </a:r>
            <a:endParaRPr lang="en-US" sz="1100"/>
          </a:p>
        </p:txBody>
      </p:sp>
      <p:sp>
        <p:nvSpPr>
          <p:cNvPr id="10" name="AutoShape 10"/>
          <p:cNvSpPr/>
          <p:nvPr/>
        </p:nvSpPr>
        <p:spPr>
          <a:xfrm>
            <a:off x="3655214" y="39183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消化道排出</a:t>
            </a:r>
            <a:endParaRPr lang="en-US" sz="1100"/>
          </a:p>
        </p:txBody>
      </p:sp>
      <p:sp>
        <p:nvSpPr>
          <p:cNvPr id="11" name="AutoShape 11"/>
          <p:cNvSpPr/>
          <p:nvPr/>
        </p:nvSpPr>
        <p:spPr>
          <a:xfrm>
            <a:off x="3655214" y="43256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病毒通过粪便、呕吐物等排出体外。</a:t>
            </a:r>
            <a:endParaRPr lang="en-US" sz="1100"/>
          </a:p>
        </p:txBody>
      </p:sp>
      <p:sp>
        <p:nvSpPr>
          <p:cNvPr id="12" name="AutoShape 12"/>
          <p:cNvSpPr/>
          <p:nvPr/>
        </p:nvSpPr>
        <p:spPr>
          <a:xfrm>
            <a:off x="6206861" y="39183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体液排出</a:t>
            </a:r>
            <a:endParaRPr lang="en-US" sz="1100"/>
          </a:p>
        </p:txBody>
      </p:sp>
      <p:sp>
        <p:nvSpPr>
          <p:cNvPr id="13" name="AutoShape 13"/>
          <p:cNvSpPr/>
          <p:nvPr/>
        </p:nvSpPr>
        <p:spPr>
          <a:xfrm>
            <a:off x="6206862"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病毒存在于血液、尿液、乳汁等体液中，通过破损的皮肤黏膜或注射等途径排出体外。</a:t>
            </a:r>
            <a:endParaRPr lang="en-US" sz="1100"/>
          </a:p>
        </p:txBody>
      </p:sp>
      <p:sp>
        <p:nvSpPr>
          <p:cNvPr id="14" name="AutoShape 14"/>
          <p:cNvSpPr/>
          <p:nvPr/>
        </p:nvSpPr>
        <p:spPr>
          <a:xfrm>
            <a:off x="8746332" y="39183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昆虫媒介排出</a:t>
            </a:r>
            <a:endParaRPr lang="en-US" sz="1100"/>
          </a:p>
        </p:txBody>
      </p:sp>
      <p:sp>
        <p:nvSpPr>
          <p:cNvPr id="15" name="AutoShape 15"/>
          <p:cNvSpPr/>
          <p:nvPr/>
        </p:nvSpPr>
        <p:spPr>
          <a:xfrm>
            <a:off x="8746334" y="43256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某些病毒可通过昆虫叮咬人体后，在昆虫体内繁殖并再次叮咬他人传播。</a:t>
            </a:r>
            <a:endParaRPr lang="en-US" sz="1100"/>
          </a:p>
        </p:txBody>
      </p:sp>
      <p:grpSp>
        <p:nvGrpSpPr>
          <p:cNvPr id="16" name="Group 16"/>
          <p:cNvGrpSpPr/>
          <p:nvPr/>
        </p:nvGrpSpPr>
        <p:grpSpPr>
          <a:xfrm>
            <a:off x="1999673" y="2385294"/>
            <a:ext cx="580457" cy="611204"/>
            <a:chOff x="1999673" y="2385294"/>
            <a:chExt cx="580457" cy="611204"/>
          </a:xfrm>
        </p:grpSpPr>
        <p:sp>
          <p:nvSpPr>
            <p:cNvPr id="17" name="Freeform 17"/>
            <p:cNvSpPr/>
            <p:nvPr/>
          </p:nvSpPr>
          <p:spPr>
            <a:xfrm>
              <a:off x="199967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150397"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150397"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35492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431200" y="2395266"/>
            <a:ext cx="796103" cy="591260"/>
            <a:chOff x="4431200" y="2395266"/>
            <a:chExt cx="796103" cy="591260"/>
          </a:xfrm>
        </p:grpSpPr>
        <p:sp>
          <p:nvSpPr>
            <p:cNvPr id="22" name="Freeform 22"/>
            <p:cNvSpPr/>
            <p:nvPr/>
          </p:nvSpPr>
          <p:spPr>
            <a:xfrm>
              <a:off x="4713118"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431200"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Freeform 24"/>
          <p:cNvSpPr/>
          <p:nvPr/>
        </p:nvSpPr>
        <p:spPr>
          <a:xfrm>
            <a:off x="7022993"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5" name="Group 25"/>
          <p:cNvGrpSpPr/>
          <p:nvPr/>
        </p:nvGrpSpPr>
        <p:grpSpPr>
          <a:xfrm>
            <a:off x="0" y="0"/>
            <a:ext cx="0" cy="0"/>
          </a:xfrm>
        </p:grpSpPr>
        <p:sp>
          <p:nvSpPr>
            <p:cNvPr id="26" name="Freeform 26"/>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 name="Group 28"/>
          <p:cNvGrpSpPr/>
          <p:nvPr/>
        </p:nvGrpSpPr>
        <p:grpSpPr>
          <a:xfrm>
            <a:off x="8974532" y="1757233"/>
            <a:ext cx="1867327" cy="1867327"/>
            <a:chOff x="8974532" y="1757233"/>
            <a:chExt cx="1867327" cy="1867327"/>
          </a:xfrm>
        </p:grpSpPr>
        <p:sp>
          <p:nvSpPr>
            <p:cNvPr id="29" name="AutoShape 29"/>
            <p:cNvSpPr/>
            <p:nvPr/>
          </p:nvSpPr>
          <p:spPr>
            <a:xfrm>
              <a:off x="8974532"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排出体外及继续传播方式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学校环境中病毒传播特点分析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学校作为人员密集场所，学生、教师和其他工作人员之间接触频繁，为病毒传播提供了有利条件。</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课堂上、食堂、宿舍等场所人员聚集，容易造成飞沫、接触等传播途径的扩大。</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学校活动丰富，如运动会、文艺演出等，参与人员多且互动性强，进一步增加了病毒传播的风险。</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9750" r="9750"/>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7516" r="17516"/>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人员密集度高，接触频繁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917" b="2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学生之间共用学习用品、餐具等行为也容易造成病毒的间接传播。</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学校的公共设施如图书馆、体育场馆、洗手间等使用频率高，且多为共享使用，容易造成病毒交叉感染。</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公共设施的清洁消毒工作若不到位，将增加病毒在环境中的存活时间，提高感染风险。</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公共设施共享，交叉感染风险大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https://d.book118.com/776233202122010050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2024-09-15T19:03:39.966</cp:lastPrinted>
  <dcterms:created xsi:type="dcterms:W3CDTF">2024-09-15T11:03:39Z</dcterms:created>
  <dcterms:modified xsi:type="dcterms:W3CDTF">2024-09-15T11:03:41Z</dcterms:modified>
</cp:coreProperties>
</file>