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WAEPAO+MS-UIGothic"/>
      <p:regular r:id="rId21"/>
    </p:embeddedFont>
    <p:embeddedFont>
      <p:font typeface="RQOBBF+FOIDNC+MicrosoftYaHei-Bold"/>
      <p:regular r:id="rId22"/>
    </p:embeddedFont>
    <p:embeddedFont>
      <p:font typeface="PIUVOF+JENRKE+ArialMT"/>
      <p:regular r:id="rId23"/>
    </p:embeddedFont>
    <p:embeddedFont>
      <p:font typeface="KPMBRP+OONSVO+MicrosoftYaHei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54F1A-4B08-4873-8EA9-8EB5B97C6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2687A-7E7B-426D-B9B4-6C08763C9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5B64B-A864-4DD4-84F2-3827E7519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F61F1-D092-4AA0-940D-F920B96A7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5DC3D0-2250-4AAF-B42F-DF77A597D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221038-5506-488C-B2FB-9E6AC8172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74A3C9-9C9C-4A28-A66A-90225074A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FB99A-019B-4AB1-BCA7-4838E07EB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AD0FB-0D56-4F58-89F5-F66F900F1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0D58B-48B4-45C4-B83D-CDACCBFD1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BFB2B-CDE2-4880-9FDB-E3652E3A3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15135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076575" y="273573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车间</a:t>
            </a:r>
            <a:r>
              <a:rPr sz="3600">
                <a:solidFill>
                  <a:srgbClr val="FFFFFF"/>
                </a:solidFill>
                <a:latin typeface="WAEPAO+MS-UIGothic"/>
                <a:cs typeface="WAEPAO+MS-UIGothic"/>
              </a:rPr>
              <a:t>管理方案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WAEPAO+MS-UIGothic"/>
                <a:cs typeface="WAEPAO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RQOBBF+FOIDNC+MicrosoftYaHei-Bold"/>
                <a:cs typeface="RQOBBF+FOIDNC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RQOBBF+FOIDNC+MicrosoftYaHei-Bold"/>
                <a:cs typeface="RQOBBF+FOIDNC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WAEPAO+MS-UIGothic"/>
                <a:cs typeface="WAEPAO+MS-UIGothic"/>
              </a:rPr>
              <a:t>目</a:t>
            </a:r>
          </a:p>
        </p:txBody>
      </p:sp>
      <p:sp>
        <p:nvSpPr>
          <p:cNvPr id="10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223221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IUVOF+JENRKE+ArialMT"/>
                <a:cs typeface="PIUVOF+JENRK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车间</a:t>
            </a:r>
            <a:r>
              <a:rPr sz="2400">
                <a:solidFill>
                  <a:srgbClr val="000000"/>
                </a:solidFill>
                <a:latin typeface="WAEPAO+MS-UIGothic"/>
                <a:cs typeface="WAEPAO+MS-UIGothic"/>
              </a:rPr>
              <a:t>管理概述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24280" y="279165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IUVOF+JENRKE+ArialMT"/>
                <a:cs typeface="PIUVOF+JENRK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车间</a:t>
            </a:r>
            <a:r>
              <a:rPr sz="2400">
                <a:solidFill>
                  <a:srgbClr val="000000"/>
                </a:solidFill>
                <a:latin typeface="WAEPAO+MS-UIGothic"/>
                <a:cs typeface="WAEPAO+MS-UIGothic"/>
              </a:rPr>
              <a:t>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0000"/>
                </a:solidFill>
                <a:latin typeface="WAEPAO+MS-UIGothic"/>
                <a:cs typeface="WAEPAO+MS-UIGothic"/>
              </a:rPr>
              <a:t>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4280" y="335172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IUVOF+JENRKE+ArialMT"/>
                <a:cs typeface="PIUVOF+JENRK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车间设备</a:t>
            </a:r>
            <a:r>
              <a:rPr sz="2400">
                <a:solidFill>
                  <a:srgbClr val="000000"/>
                </a:solidFill>
                <a:latin typeface="WAEPAO+MS-UIGothic"/>
                <a:cs typeface="WAEPAO+MS-UIGothic"/>
              </a:rPr>
              <a:t>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24280" y="391115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IUVOF+JENRKE+ArialMT"/>
                <a:cs typeface="PIUVOF+JENRK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车间</a:t>
            </a:r>
            <a:r>
              <a:rPr sz="2400">
                <a:solidFill>
                  <a:srgbClr val="000000"/>
                </a:solidFill>
                <a:latin typeface="WAEPAO+MS-UIGothic"/>
                <a:cs typeface="WAEPAO+MS-UIGothic"/>
              </a:rPr>
              <a:t>安全管理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4280" y="447122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IUVOF+JENRKE+ArialMT"/>
                <a:cs typeface="PIUVOF+JENRK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车间</a:t>
            </a:r>
            <a:r>
              <a:rPr sz="2400">
                <a:solidFill>
                  <a:srgbClr val="000000"/>
                </a:solidFill>
                <a:latin typeface="WAEPAO+MS-UIGothic"/>
                <a:cs typeface="WAEPAO+MS-UIGothic"/>
              </a:rPr>
              <a:t>人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000000"/>
                </a:solidFill>
                <a:latin typeface="WAEPAO+MS-UIGothic"/>
                <a:cs typeface="WAEPAO+MS-UIGothic"/>
              </a:rPr>
              <a:t>管理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224280" y="5030660"/>
            <a:ext cx="4089341" cy="1343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IUVOF+JENRKE+ArialMT"/>
                <a:cs typeface="PIUVOF+JENRK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车间</a:t>
            </a:r>
            <a:r>
              <a:rPr sz="2400">
                <a:solidFill>
                  <a:srgbClr val="000000"/>
                </a:solidFill>
                <a:latin typeface="WAEPAO+MS-UIGothic"/>
                <a:cs typeface="WAEPAO+MS-UIGothic"/>
              </a:rPr>
              <a:t>管理方案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0000"/>
                </a:solidFill>
                <a:latin typeface="WAEPAO+MS-UIGothic"/>
                <a:cs typeface="WAEPAO+MS-UIGothic"/>
              </a:rPr>
              <a:t>施与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00000"/>
                </a:solidFill>
                <a:latin typeface="WAEPAO+MS-UIGothic"/>
                <a:cs typeface="WAEPAO+MS-UIGothic"/>
              </a:rPr>
              <a:t>化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IUVOF+JENRKE+ArialMT"/>
                <a:cs typeface="PIUVOF+JENRK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车间</a:t>
            </a:r>
            <a:r>
              <a:rPr sz="2400">
                <a:solidFill>
                  <a:srgbClr val="000000"/>
                </a:solidFill>
                <a:latin typeface="WAEPAO+MS-UIGothic"/>
                <a:cs typeface="WAEPAO+MS-UIGothic"/>
              </a:rPr>
              <a:t>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RQOBBF+FOIDNC+MicrosoftYaHei-Bold"/>
                <a:cs typeface="RQOBBF+FOIDN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车间</a:t>
            </a:r>
            <a:r>
              <a:rPr sz="4500">
                <a:solidFill>
                  <a:srgbClr val="59AE93"/>
                </a:solidFill>
                <a:latin typeface="WAEPAO+MS-UIGothic"/>
                <a:cs typeface="WAEPAO+MS-UIGothic"/>
              </a:rPr>
              <a:t>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与目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AEPAO+MS-UIGothic"/>
                <a:cs typeface="WAEPAO+MS-UIGothic"/>
              </a:rPr>
              <a:t>定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车间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管理是指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对车间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划、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、指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挥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和控制，以达到提高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效率、降低生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成本、确保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量和保障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工安全的目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AEPAO+MS-UIGothic"/>
                <a:cs typeface="WAEPAO+MS-UIGothic"/>
              </a:rPr>
              <a:t>目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车间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管理的目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包括提高生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效率、降低生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成本、确保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量和保障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安全。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些目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过优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化生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流程、减少浪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、提高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工技能和改善工作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境等方面来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车间</a:t>
            </a: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37535" y="26898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WAEPAO+MS-UIGothic"/>
                <a:cs typeface="WAEPAO+MS-UIGothic"/>
              </a:rPr>
              <a:t>提高效率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89975" y="26898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WAEPAO+MS-UIGothic"/>
                <a:cs typeface="WAEPAO+MS-UIGothic"/>
              </a:rPr>
              <a:t>降低成本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68755" y="305737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通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合理的安排生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产计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划和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化生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流程，可以减少生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程中的浪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不必要的停工，提高生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效率。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7069" y="3057378"/>
            <a:ext cx="321937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有效的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车间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管理可以减少原材料、能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源和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的浪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，从而降低生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成本。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025775" y="520636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WAEPAO+MS-UIGothic"/>
                <a:cs typeface="WAEPAO+MS-UIGothic"/>
              </a:rPr>
              <a:t>确保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质</a:t>
            </a:r>
            <a:r>
              <a:rPr sz="1550">
                <a:solidFill>
                  <a:srgbClr val="59AE93"/>
                </a:solidFill>
                <a:latin typeface="WAEPAO+MS-UIGothic"/>
                <a:cs typeface="WAEPAO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689975" y="520636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WAEPAO+MS-UIGothic"/>
                <a:cs typeface="WAEPAO+MS-UIGothic"/>
              </a:rPr>
              <a:t>保障安全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60500" y="5574517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车间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管理可以提供安全的工作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境和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必要的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劳动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保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措施，减少工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事故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生，保障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工的安全。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04530" y="5574517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车间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管理可以确保生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程中的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量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控制和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准化操作，从而确保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WAEPAO+MS-UIGothic"/>
                <a:cs typeface="WAEPAO+MS-UIGothic"/>
              </a:rPr>
              <a:t>量符合要求。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车间</a:t>
            </a: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管理的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史与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59AE93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59AE93"/>
                </a:solidFill>
                <a:latin typeface="WAEPAO+MS-UIGothic"/>
                <a:cs typeface="WAEPAO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94216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车间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管理起源于</a:t>
            </a:r>
            <a:r>
              <a:rPr sz="1350">
                <a:solidFill>
                  <a:srgbClr val="000000"/>
                </a:solidFill>
                <a:latin typeface="KPMBRP+OONSVO+MicrosoftYaHei"/>
                <a:cs typeface="KPMBRP+OONSVO+MicrosoftYaHei"/>
              </a:rPr>
              <a:t>20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初的工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革命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期，当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主要是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了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提高生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效率和降低生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成本。随着科技的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展和市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争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的加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车间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管理逐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渐变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得更加重要，并不断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展完善。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59AE93"/>
                </a:solidFill>
                <a:latin typeface="WAEPAO+MS-UIGothic"/>
                <a:cs typeface="WAEPAO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代的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车间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管理已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经发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展成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一个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合性的管理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域，涵盖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了生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产计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划、生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产调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度、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量控制、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设备维护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、人力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源管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理等多个方面。同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，随着信息技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展，数字化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车间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管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理也越来越受到重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RQOBBF+FOIDNC+MicrosoftYaHei-Bold"/>
                <a:cs typeface="RQOBBF+FOIDN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97200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车间</a:t>
            </a:r>
            <a:r>
              <a:rPr sz="4500">
                <a:solidFill>
                  <a:srgbClr val="59AE93"/>
                </a:solidFill>
                <a:latin typeface="WAEPAO+MS-UIGothic"/>
                <a:cs typeface="WAEPAO+MS-UIGothic"/>
              </a:rPr>
              <a:t>生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产</a:t>
            </a:r>
            <a:r>
              <a:rPr sz="4500">
                <a:solidFill>
                  <a:srgbClr val="59AE93"/>
                </a:solidFill>
                <a:latin typeface="WAEPAO+MS-UIGothic"/>
                <a:cs typeface="WAEPAO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产计</a:t>
            </a: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03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长</a:t>
            </a:r>
            <a:r>
              <a:rPr sz="1550" spc="25">
                <a:solidFill>
                  <a:srgbClr val="59AE93"/>
                </a:solidFill>
                <a:latin typeface="WAEPAO+MS-UIGothic"/>
                <a:cs typeface="WAEPAO+MS-UIGothic"/>
              </a:rPr>
              <a:t>期生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产计</a:t>
            </a:r>
            <a:r>
              <a:rPr sz="1550">
                <a:solidFill>
                  <a:srgbClr val="59AE93"/>
                </a:solidFill>
                <a:latin typeface="WAEPAO+MS-UIGothic"/>
                <a:cs typeface="WAEPAO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3243"/>
            <a:ext cx="496548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制定未来</a:t>
            </a:r>
            <a:r>
              <a:rPr sz="1350">
                <a:solidFill>
                  <a:srgbClr val="000000"/>
                </a:solidFill>
                <a:latin typeface="KPMBRP+OONSVO+MicrosoftYaHei"/>
                <a:cs typeface="KPMBRP+OONSVO+MicrosoftYaHei"/>
              </a:rPr>
              <a:t>6-18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个月的生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产计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划，包括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型、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量、交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期等，以适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和客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需求。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70025" y="2256329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QOBBF+FOIDNC+MicrosoftYaHei-Bold"/>
                <a:cs typeface="RQOBBF+FOIDNC+MicrosoftYaHei-Bold"/>
              </a:rPr>
              <a:t>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0830" y="315467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WAEPAO+MS-UIGothic"/>
                <a:cs typeface="WAEPAO+MS-UIGothic"/>
              </a:rPr>
              <a:t>中期生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产计</a:t>
            </a:r>
            <a:r>
              <a:rPr sz="1550">
                <a:solidFill>
                  <a:srgbClr val="59AE93"/>
                </a:solidFill>
                <a:latin typeface="WAEPAO+MS-UIGothic"/>
                <a:cs typeface="WAEPAO+MS-UIGothic"/>
              </a:rPr>
              <a:t>划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54245" y="342917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QOBBF+FOIDNC+MicrosoftYaHei-Bold"/>
                <a:cs typeface="RQOBBF+FOIDNC+MicrosoftYaHei-Bold"/>
              </a:rPr>
              <a:t>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40830" y="3495528"/>
            <a:ext cx="503171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期生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产计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划，制定未来</a:t>
            </a:r>
            <a:r>
              <a:rPr sz="1350">
                <a:solidFill>
                  <a:srgbClr val="000000"/>
                </a:solidFill>
                <a:latin typeface="KPMBRP+OONSVO+MicrosoftYaHei"/>
                <a:cs typeface="KPMBRP+OONSVO+MicrosoftYaHei"/>
              </a:rPr>
              <a:t>3-12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个月的生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产计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划，包括各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源分配等。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25320" y="457852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QOBBF+FOIDNC+MicrosoftYaHei-Bold"/>
                <a:cs typeface="RQOBBF+FOIDNC+MicrosoftYaHei-Bold"/>
              </a:rPr>
              <a:t>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640830" y="49269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WAEPAO+MS-UIGothic"/>
                <a:cs typeface="WAEPAO+MS-UIGothic"/>
              </a:rPr>
              <a:t>短期生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产计</a:t>
            </a:r>
            <a:r>
              <a:rPr sz="1550">
                <a:solidFill>
                  <a:srgbClr val="59AE93"/>
                </a:solidFill>
                <a:latin typeface="WAEPAO+MS-UIGothic"/>
                <a:cs typeface="WAEPAO+MS-UIGothic"/>
              </a:rPr>
              <a:t>划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40830" y="5277973"/>
            <a:ext cx="498085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未来</a:t>
            </a:r>
            <a:r>
              <a:rPr sz="1350">
                <a:solidFill>
                  <a:srgbClr val="000000"/>
                </a:solidFill>
                <a:latin typeface="KPMBRP+OONSVO+MicrosoftYaHei"/>
                <a:cs typeface="KPMBRP+OONSVO+MicrosoftYaHei"/>
              </a:rPr>
              <a:t>1-3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个月，制定具体的生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产计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划，包括每日、每周、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每月的生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、排程等。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产调</a:t>
            </a: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5065" y="1807205"/>
            <a:ext cx="1092124" cy="3417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WAEPAO+MS-UIGothic"/>
                <a:cs typeface="WAEPAO+MS-UIGothic"/>
              </a:rPr>
              <a:t>人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员调</a:t>
            </a:r>
            <a:r>
              <a:rPr sz="1550">
                <a:solidFill>
                  <a:srgbClr val="59AE93"/>
                </a:solidFill>
                <a:latin typeface="WAEPAO+MS-UIGothic"/>
                <a:cs typeface="WAEPAO+MS-UIGothic"/>
              </a:rPr>
              <a:t>度</a:t>
            </a:r>
          </a:p>
          <a:p>
            <a:pPr marL="0" marR="0">
              <a:lnSpc>
                <a:spcPts val="1550"/>
              </a:lnSpc>
              <a:spcBef>
                <a:spcPts val="9975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设备调</a:t>
            </a:r>
            <a:r>
              <a:rPr sz="1550">
                <a:solidFill>
                  <a:srgbClr val="59AE93"/>
                </a:solidFill>
                <a:latin typeface="WAEPAO+MS-UIGothic"/>
                <a:cs typeface="WAEPAO+MS-UIGothic"/>
              </a:rPr>
              <a:t>度</a:t>
            </a:r>
          </a:p>
          <a:p>
            <a:pPr marL="0" marR="0">
              <a:lnSpc>
                <a:spcPts val="1550"/>
              </a:lnSpc>
              <a:spcBef>
                <a:spcPts val="9909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WAEPAO+MS-UIGothic"/>
                <a:cs typeface="WAEPAO+MS-UIGothic"/>
              </a:rPr>
              <a:t>材料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1550">
                <a:solidFill>
                  <a:srgbClr val="59AE93"/>
                </a:solidFill>
                <a:latin typeface="WAEPAO+MS-UIGothic"/>
                <a:cs typeface="WAEPAO+MS-UIGothic"/>
              </a:rPr>
              <a:t>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11420" y="2379198"/>
            <a:ext cx="512481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WAEPAO+MS-UIGothic"/>
                <a:cs typeface="WAEPAO+MS-UIGothic"/>
              </a:rPr>
              <a:t>根据生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产计</a:t>
            </a:r>
            <a:r>
              <a:rPr sz="1350">
                <a:solidFill>
                  <a:srgbClr val="020202"/>
                </a:solidFill>
                <a:latin typeface="WAEPAO+MS-UIGothic"/>
                <a:cs typeface="WAEPAO+MS-UIGothic"/>
              </a:rPr>
              <a:t>划，合理安排生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202"/>
                </a:solidFill>
                <a:latin typeface="WAEPAO+MS-UIGothic"/>
                <a:cs typeface="WAEPAO+MS-UIGothic"/>
              </a:rPr>
              <a:t>人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20202"/>
                </a:solidFill>
                <a:latin typeface="WAEPAO+MS-UIGothic"/>
                <a:cs typeface="WAEPAO+MS-UIGothic"/>
              </a:rPr>
              <a:t>，确保生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202"/>
                </a:solidFill>
                <a:latin typeface="WAEPAO+MS-UIGothic"/>
                <a:cs typeface="WAEPAO+MS-UIGothic"/>
              </a:rPr>
              <a:t>任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20202"/>
                </a:solidFill>
                <a:latin typeface="WAEPAO+MS-UIGothic"/>
                <a:cs typeface="WAEPAO+MS-UIGothic"/>
              </a:rPr>
              <a:t>按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20202"/>
                </a:solidFill>
                <a:latin typeface="WAEPAO+MS-UIGothic"/>
                <a:cs typeface="WAEPAO+MS-UIGothic"/>
              </a:rPr>
              <a:t>完成。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54245" y="3880338"/>
            <a:ext cx="5650081" cy="18961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WAEPAO+MS-UIGothic"/>
                <a:cs typeface="WAEPAO+MS-UIGothic"/>
              </a:rPr>
              <a:t>根据生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产计</a:t>
            </a:r>
            <a:r>
              <a:rPr sz="1350">
                <a:solidFill>
                  <a:srgbClr val="020202"/>
                </a:solidFill>
                <a:latin typeface="WAEPAO+MS-UIGothic"/>
                <a:cs typeface="WAEPAO+MS-UIGothic"/>
              </a:rPr>
              <a:t>划，合理安排生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产设备</a:t>
            </a:r>
            <a:r>
              <a:rPr sz="1350">
                <a:solidFill>
                  <a:srgbClr val="020202"/>
                </a:solidFill>
                <a:latin typeface="WAEPAO+MS-UIGothic"/>
                <a:cs typeface="WAEPAO+MS-UIGothic"/>
              </a:rPr>
              <a:t>，确保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20202"/>
                </a:solidFill>
                <a:latin typeface="WAEPAO+MS-UIGothic"/>
                <a:cs typeface="WAEPAO+MS-UIGothic"/>
              </a:rPr>
              <a:t>利用率和生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202"/>
                </a:solidFill>
                <a:latin typeface="WAEPAO+MS-UIGothic"/>
                <a:cs typeface="WAEPAO+MS-UIGothic"/>
              </a:rPr>
              <a:t>效率。</a:t>
            </a:r>
          </a:p>
          <a:p>
            <a:pPr marL="0" marR="0">
              <a:lnSpc>
                <a:spcPts val="1350"/>
              </a:lnSpc>
              <a:spcBef>
                <a:spcPts val="10204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WAEPAO+MS-UIGothic"/>
                <a:cs typeface="WAEPAO+MS-UIGothic"/>
              </a:rPr>
              <a:t>根据生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产计</a:t>
            </a:r>
            <a:r>
              <a:rPr sz="1350">
                <a:solidFill>
                  <a:srgbClr val="020202"/>
                </a:solidFill>
                <a:latin typeface="WAEPAO+MS-UIGothic"/>
                <a:cs typeface="WAEPAO+MS-UIGothic"/>
              </a:rPr>
              <a:t>划，提前安排原材料采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20202"/>
                </a:solidFill>
                <a:latin typeface="WAEPAO+MS-UIGothic"/>
                <a:cs typeface="WAEPAO+MS-UIGothic"/>
              </a:rPr>
              <a:t>、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仓储</a:t>
            </a:r>
            <a:r>
              <a:rPr sz="1350">
                <a:solidFill>
                  <a:srgbClr val="020202"/>
                </a:solidFill>
                <a:latin typeface="WAEPAO+MS-UIGothic"/>
                <a:cs typeface="WAEPAO+MS-UIGothic"/>
              </a:rPr>
              <a:t>等，确保生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产顺</a:t>
            </a:r>
            <a:r>
              <a:rPr sz="1350">
                <a:solidFill>
                  <a:srgbClr val="020202"/>
                </a:solidFill>
                <a:latin typeface="WAEPAO+MS-UIGothic"/>
                <a:cs typeface="WAEPAO+MS-UIGothic"/>
              </a:rPr>
              <a:t>利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202"/>
                </a:solidFill>
                <a:latin typeface="WAEPAO+MS-UIGothic"/>
                <a:cs typeface="WAEPAO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产现场</a:t>
            </a: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QOBBF+FOIDNC+MicrosoftYaHei-Bold"/>
                <a:cs typeface="RQOBBF+FOIDN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QOBBF+FOIDNC+MicrosoftYaHei-Bold"/>
                <a:cs typeface="RQOBBF+FOIDN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QOBBF+FOIDNC+MicrosoftYaHei-Bold"/>
                <a:cs typeface="RQOBBF+FOIDN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205992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59AE93"/>
                </a:solidFill>
                <a:latin typeface="RQOBBF+FOIDNC+MicrosoftYaHei-Bold"/>
                <a:cs typeface="RQOBBF+FOIDNC+MicrosoftYaHei-Bold"/>
              </a:rPr>
              <a:t>5S</a:t>
            </a:r>
            <a:r>
              <a:rPr sz="2000" spc="20">
                <a:solidFill>
                  <a:srgbClr val="59AE93"/>
                </a:solidFill>
                <a:latin typeface="WAEPAO+MS-UIGothic"/>
                <a:cs typeface="WAEPAO+MS-UIGothic"/>
              </a:rPr>
              <a:t>管理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WAEPAO+MS-UIGothic"/>
                <a:cs typeface="WAEPAO+MS-UIGothic"/>
              </a:rPr>
              <a:t>目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视</a:t>
            </a:r>
            <a:r>
              <a:rPr sz="2000" spc="25">
                <a:solidFill>
                  <a:srgbClr val="59AE93"/>
                </a:solidFill>
                <a:latin typeface="WAEPAO+MS-UIGothic"/>
                <a:cs typeface="WAEPAO+MS-UIGothic"/>
              </a:rPr>
              <a:t>化管理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59AE93"/>
                </a:solidFill>
                <a:latin typeface="WAEPAO+MS-UIGothic"/>
                <a:cs typeface="WAEPAO+MS-UIGothic"/>
              </a:rPr>
              <a:t>准化操作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7214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施</a:t>
            </a:r>
            <a:r>
              <a:rPr sz="1500">
                <a:solidFill>
                  <a:srgbClr val="000000"/>
                </a:solidFill>
                <a:latin typeface="KPMBRP+OONSVO+MicrosoftYaHei"/>
                <a:cs typeface="KPMBRP+OONSVO+MicrosoftYaHei"/>
              </a:rPr>
              <a:t>5S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现场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管理方法，包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括整理、整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、清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、清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洁检查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、素养等，提高工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作效率和工作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境。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看板、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表等方式，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实时显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示生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产进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度、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量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数据等，以便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了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解生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情况。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制定生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程和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准，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工按照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准操作，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量和效率。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产质</a:t>
            </a: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量管理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59AE93"/>
                </a:solidFill>
                <a:latin typeface="WAEPAO+MS-UIGothic"/>
                <a:cs typeface="WAEPAO+MS-UIGothic"/>
              </a:rPr>
              <a:t>量控制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多种手段和方法，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行控制，包括原材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、成品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59AE93"/>
                </a:solidFill>
                <a:latin typeface="WAEPAO+MS-UIGothic"/>
                <a:cs typeface="WAEPAO+MS-UIGothic"/>
              </a:rPr>
              <a:t>量方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3580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制定明确的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量方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量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准、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量管理体系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等，以确保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量符合客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要求。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AEPAO+MS-UIGothic"/>
                <a:cs typeface="WAEPAO+MS-UIGothic"/>
              </a:rPr>
              <a:t>不合格品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59AE93"/>
                </a:solidFill>
                <a:latin typeface="WAEPAO+MS-UIGothic"/>
                <a:cs typeface="WAEPAO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不合格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行追溯、隔离、返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工或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报废处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理，防止不合格品流入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WAEPAO+MS-UIGothic"/>
                <a:cs typeface="WAEPA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RQOBBF+FOIDNC+MicrosoftYaHei-Bold"/>
                <a:cs typeface="RQOBBF+FOIDNC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车间设备</a:t>
            </a:r>
            <a:r>
              <a:rPr sz="4500">
                <a:solidFill>
                  <a:srgbClr val="59AE93"/>
                </a:solidFill>
                <a:latin typeface="WAEPAO+MS-UIGothic"/>
                <a:cs typeface="WAEPAO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采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2300" spc="25">
                <a:solidFill>
                  <a:srgbClr val="FFFFFF"/>
                </a:solidFill>
                <a:latin typeface="WAEPAO+MS-UIGothic"/>
                <a:cs typeface="WAEPAO+MS-UIGothic"/>
              </a:rPr>
              <a:t>采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购买设备时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，需要考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虑设备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的能效、可靠性、安全性以及成本。同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了确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程中的正常运行，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需要考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虑设备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的技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参数、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格以及适用性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等因素。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设备维护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了保持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的良好状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，需要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对设备进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行定期的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对设备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运行状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态进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对发现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的故障及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时进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修，以及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对设备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的性能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行定期的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FFFFF"/>
                </a:solidFill>
                <a:latin typeface="WAEPAO+MS-UIGothic"/>
                <a:cs typeface="WAEPAO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保养与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维</a:t>
            </a: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2000" spc="15">
                <a:solidFill>
                  <a:srgbClr val="FFFFFF"/>
                </a:solidFill>
                <a:latin typeface="WAEPAO+MS-UIGothic"/>
                <a:cs typeface="WAEPAO+MS-UIGothic"/>
              </a:rPr>
              <a:t>保养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WAEPAO+MS-UIGothic"/>
                <a:cs typeface="WAEPAO+MS-UIGothic"/>
              </a:rPr>
              <a:t>了延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长设备</a:t>
            </a:r>
            <a:r>
              <a:rPr sz="1500">
                <a:solidFill>
                  <a:srgbClr val="FFFFFF"/>
                </a:solidFill>
                <a:latin typeface="WAEPAO+MS-UIGothic"/>
                <a:cs typeface="WAEPAO+MS-UIGothic"/>
              </a:rPr>
              <a:t>的使用寿命，需要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对设备进</a:t>
            </a:r>
            <a:r>
              <a:rPr sz="1500">
                <a:solidFill>
                  <a:srgbClr val="FFFFFF"/>
                </a:solidFill>
                <a:latin typeface="WAEPAO+MS-UIGothic"/>
                <a:cs typeface="WAEPAO+MS-UIGothic"/>
              </a:rPr>
              <a:t>行定期的保养。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WAEPAO+MS-UIGothic"/>
                <a:cs typeface="WAEPAO+MS-UIGothic"/>
              </a:rPr>
              <a:t>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对设备进</a:t>
            </a:r>
            <a:r>
              <a:rPr sz="1500">
                <a:solidFill>
                  <a:srgbClr val="FFFFFF"/>
                </a:solidFill>
                <a:latin typeface="WAEPAO+MS-UIGothic"/>
                <a:cs typeface="WAEPAO+MS-UIGothic"/>
              </a:rPr>
              <a:t>行清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WAEPAO+MS-UIGothic"/>
                <a:cs typeface="WAEPAO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FFF"/>
                </a:solidFill>
                <a:latin typeface="WAEPAO+MS-UIGothic"/>
                <a:cs typeface="WAEPAO+MS-UIGothic"/>
              </a:rPr>
              <a:t>滑，以及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对设备</a:t>
            </a:r>
            <a:r>
              <a:rPr sz="1500">
                <a:solidFill>
                  <a:srgbClr val="FFFFFF"/>
                </a:solidFill>
                <a:latin typeface="WAEPAO+MS-UIGothic"/>
                <a:cs typeface="WAEPAO+MS-UIGothic"/>
              </a:rPr>
              <a:t>的参数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WAEPAO+MS-UIGothic"/>
                <a:cs typeface="WAEPAO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WAEPAO+MS-UIGothic"/>
                <a:cs typeface="WAEPAO+MS-UIGothic"/>
              </a:rPr>
              <a:t>整等。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设备维</a:t>
            </a:r>
            <a:r>
              <a:rPr sz="2000">
                <a:solidFill>
                  <a:srgbClr val="59AE93"/>
                </a:solidFill>
                <a:latin typeface="WAEPAO+MS-UIGothic"/>
                <a:cs typeface="WAEPAO+MS-UIGothic"/>
              </a:rPr>
              <a:t>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293101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当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出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故障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，需要及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修。在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修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，需要找出故障的原因，并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故障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彻</a:t>
            </a: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底的修复。同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了防止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似故障的再次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生，需要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对设备</a:t>
            </a: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的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修情况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2B584A"/>
                </a:solidFill>
                <a:latin typeface="WAEPAO+MS-UIGothic"/>
                <a:cs typeface="WAEPAO+MS-UIGothic"/>
              </a:rPr>
              <a:t>和分析。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59AE93"/>
                </a:solidFill>
                <a:latin typeface="WAEPAO+MS-UIGothic"/>
                <a:cs typeface="WAEPAO+MS-UIGothic"/>
              </a:rPr>
              <a:t>更新与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报废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设备</a:t>
            </a:r>
            <a:r>
              <a:rPr sz="2300" spc="25">
                <a:solidFill>
                  <a:srgbClr val="59AE93"/>
                </a:solidFill>
                <a:latin typeface="WAEPAO+MS-UIGothic"/>
                <a:cs typeface="WAEPAO+MS-UIGothic"/>
              </a:rPr>
              <a:t>更新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4104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了提高生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效率和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量，需要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老旧的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设备进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行更新。在更新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设备时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，需要考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虑设备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的能效、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可靠性、安全性以及成本等因素。同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更新的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设备进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行全面的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估，以确保其能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足生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的需求。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设备报废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7666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于无法修复或者已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达到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报废标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，需要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报废处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理。在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报废设备时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，需要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对设备进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行全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面的清理和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置，以确保不会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对环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境和人体造成危害。同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对报废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设备进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和分析，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以便更好地管理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车间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000000"/>
                </a:solidFill>
                <a:latin typeface="WAEPAO+MS-UIGothic"/>
                <a:cs typeface="WAEPA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RQOBBF+FOIDNC+MicrosoftYaHei-Bold"/>
                <a:cs typeface="RQOBBF+FOIDNC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车间</a:t>
            </a:r>
            <a:r>
              <a:rPr sz="4500">
                <a:solidFill>
                  <a:srgbClr val="59AE93"/>
                </a:solidFill>
                <a:latin typeface="WAEPAO+MS-UIGothic"/>
                <a:cs typeface="WAEPAO+MS-UIGothic"/>
              </a:rPr>
              <a:t>安全管理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https://d.book118.com/777015135020006043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SimSun</vt:lpstr>
      <vt:lpstr>WAEPAO+MS-UIGothic</vt:lpstr>
      <vt:lpstr>RQOBBF+FOIDNC+MicrosoftYaHei-Bold</vt:lpstr>
      <vt:lpstr>PIUVOF+JENRKE+ArialMT</vt:lpstr>
      <vt:lpstr>Times New Roman</vt:lpstr>
      <vt:lpstr>KPMBRP+OONSVO+MicrosoftYaHei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2024-09-16T19:12:50.890</cp:lastPrinted>
  <dcterms:created xsi:type="dcterms:W3CDTF">2024-09-16T11:12:50Z</dcterms:created>
  <dcterms:modified xsi:type="dcterms:W3CDTF">2024-09-16T11:12:52Z</dcterms:modified>
</cp:coreProperties>
</file>