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4DDC9CD-AB71-44DB-8ED0-CF08FE33682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C222DD-C705-4A36-A83A-5861391C0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3B516-CA83-495A-A1E8-7AD9F1CFF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BE14BB-2F34-492B-8B30-1A6DB3F65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4DF72C-3EFF-4DB1-91D0-5CA9F06D80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3F00B2-4D4F-49D5-B4E2-C9B5E31F9B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CF26D6-4A0D-4172-8BC0-9859B14D72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400142-6263-4572-9E49-168F3232F2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01DCC7-8B81-4C5E-BFA8-1755E025C0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C9D794-8606-4AFA-AE16-1990E87EC2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751CC1-8F8B-4384-B005-578866DC7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77CD5A-9C3D-4145-83C2-28CF84E52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0DBD01D-C193-4CDA-AE7F-E8A5193998C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10EFD96-F5E3-44C9-8064-0EEC1125AC5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24014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专业人员管理能力提升培训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专业人员管理能力提升培训简介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专业沟通技巧提升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团队协作与领导能力提升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有效沟通策略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情绪管理与压力应对策略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实践与经验分享</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专业人员管理能力提升培训简介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培训内容概述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专业人员管理能力提升培训旨在提高专业人员在管理方面的能力和技巧。培训目标包括提升沟通技巧、团队管理能力和决策能力。培训对象为公司中具有管理潜力的员工。培训内容涵盖领导力培养、团队建设、冲突管理等方面。</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培训导师介绍</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教育背景、工作经历</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主讲导师背景</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成功案例分享、专业领域经验</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带来的经验和知识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小组讨论、实战演练</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与学员的互动方式</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使用的学习工具</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在线视频课程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虚拟实验室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学习平台应用</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实践操作机会</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模拟管理情境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实地考察学习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实战演练</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学习方式与工具</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学员互动环节</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案例分析讨论</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角色扮演训练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小组项目合作</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培训时间与地点安排</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每周一、三、五晚上</a:t>
            </a:r>
            <a:r>
              <a:rPr lang="en-US" sz="2000" b="0" strike="noStrike" spc="-1">
                <a:solidFill>
                  <a:schemeClr val="dk1"/>
                </a:solidFill>
                <a:latin typeface="Arial"/>
                <a:ea typeface="微软雅黑"/>
              </a:rPr>
              <a:t>7</a:t>
            </a:r>
            <a:r>
              <a:rPr lang="zh-CN" sz="2000" b="0" strike="noStrike" spc="-1">
                <a:solidFill>
                  <a:schemeClr val="dk1"/>
                </a:solidFill>
                <a:latin typeface="Arial"/>
                <a:ea typeface="微软雅黑"/>
              </a:rPr>
              <a:t>点</a:t>
            </a:r>
            <a:r>
              <a:rPr lang="en-US" sz="2000" b="0" strike="noStrike" spc="-1">
                <a:solidFill>
                  <a:schemeClr val="dk1"/>
                </a:solidFill>
                <a:latin typeface="Arial"/>
                <a:ea typeface="微软雅黑"/>
              </a:rPr>
              <a:t>-9</a:t>
            </a:r>
            <a:r>
              <a:rPr lang="zh-CN" sz="2000" b="0" strike="noStrike" spc="-1">
                <a:solidFill>
                  <a:schemeClr val="dk1"/>
                </a:solidFill>
                <a:latin typeface="Arial"/>
                <a:ea typeface="微软雅黑"/>
              </a:rPr>
              <a:t>点</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培训时间表</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准时参加培训、主动分享学习心得</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注意事项提醒</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现代化会议室、无线网络覆盖</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培训地点设施介绍</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专业人员管理能力提升培训是为了帮助专业人员在管理领域取得更好的成就。通过培训，学员可以提高沟通技巧、团队管理能力和决策能力，为个人职业发展打下坚实基础。</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专业沟通技巧提升</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沟通技巧概述</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沟通在专业人员管理中扮演着至关重要的角色。通过提升沟通技巧，可以更好地表达想法和观点，建立良好的人际关系，有效解决问题，提升工作效率和团队凝聚力。同时，了解常见的沟通障碍，能够更加有针对性地改进自己的沟通方式。</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言辞表达技巧</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正确表达态度和意见</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正面表达与负面表达</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语气和态度对沟通效果的影响</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语气与态度的影响</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沟通中必不可少的元素</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有效沟通的关键要素</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非语言沟通技巧</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身体语言在沟通中的作用</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肢体语言的作用</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眼神交流的重要性</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眼神交流技巧</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姿势和动作对沟通的影响</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姿势与肢体动作</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聆听技巧与反馈</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倾听对沟通的重要性</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积极倾听的重要性</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提供有建设性的反馈</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如何给予有效反馈</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有效提高聆听技巧的方法</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提高聆听技巧的方法</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专业沟通技巧的提升需要不断的实践和反思。只有在实际工作中不断总结经验，不断改进自己的沟通方式，才能真正提升自己的专业人员管理能力。</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团队协作与领导能力提升</a:t>
            </a:r>
            <a:endParaRPr lang="en-US" sz="3600" b="0" strike="noStrike" spc="-1">
              <a:solidFill>
                <a:schemeClr val="dk1"/>
              </a:solidFill>
              <a:latin typeface="Arial"/>
            </a:endParaRPr>
          </a:p>
        </p:txBody>
      </p:sp>
      <p:sp>
        <p:nvSpPr>
          <p:cNvPr id="15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建立良好团队关系的重要性</a:t>
            </a:r>
            <a:endParaRPr lang="en-US" sz="2200" b="0" strike="noStrike" spc="-1">
              <a:solidFill>
                <a:srgbClr val="000000"/>
              </a:solidFill>
              <a:latin typeface="Arial"/>
            </a:endParaRPr>
          </a:p>
        </p:txBody>
      </p:sp>
      <p:sp>
        <p:nvSpPr>
          <p:cNvPr id="15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良好的团队关系可以增加信任、减少冲突，提高效率和创造力。</a:t>
            </a:r>
            <a:endParaRPr lang="en-US" sz="1500" b="0" strike="noStrike" spc="-1">
              <a:solidFill>
                <a:srgbClr val="000000"/>
              </a:solidFill>
              <a:latin typeface="Arial"/>
            </a:endParaRPr>
          </a:p>
        </p:txBody>
      </p:sp>
      <p:sp>
        <p:nvSpPr>
          <p:cNvPr id="16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团队合作的优势</a:t>
            </a:r>
            <a:endParaRPr lang="en-US" sz="2200" b="0" strike="noStrike" spc="-1">
              <a:solidFill>
                <a:srgbClr val="000000"/>
              </a:solidFill>
              <a:latin typeface="Arial"/>
            </a:endParaRPr>
          </a:p>
        </p:txBody>
      </p:sp>
      <p:sp>
        <p:nvSpPr>
          <p:cNvPr id="16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团队合作可以整合资源，提高综合能力，实现协同效应。</a:t>
            </a:r>
            <a:endParaRPr lang="en-US" sz="1500" b="0" strike="noStrike" spc="-1">
              <a:solidFill>
                <a:srgbClr val="000000"/>
              </a:solidFill>
              <a:latin typeface="Arial"/>
            </a:endParaRPr>
          </a:p>
        </p:txBody>
      </p:sp>
      <p:sp>
        <p:nvSpPr>
          <p:cNvPr id="16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团队协作基础</a:t>
            </a:r>
            <a:endParaRPr lang="en-US" sz="3600" b="0" strike="noStrike" spc="-1">
              <a:solidFill>
                <a:schemeClr val="dk1"/>
              </a:solidFill>
              <a:latin typeface="Arial"/>
            </a:endParaRPr>
          </a:p>
        </p:txBody>
      </p:sp>
      <p:sp>
        <p:nvSpPr>
          <p:cNvPr id="16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团队协作的定义</a:t>
            </a:r>
            <a:endParaRPr lang="en-US" sz="2200" b="0" strike="noStrike" spc="-1">
              <a:solidFill>
                <a:srgbClr val="000000"/>
              </a:solidFill>
              <a:latin typeface="Arial"/>
            </a:endParaRPr>
          </a:p>
        </p:txBody>
      </p:sp>
      <p:sp>
        <p:nvSpPr>
          <p:cNvPr id="16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团队协作是指团队成员共同合作完成任务，相互协作、协调、沟通的过程。</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领导力概念与特质</a:t>
            </a:r>
            <a:endParaRPr lang="en-US" sz="3600" b="0" strike="noStrike" spc="-1">
              <a:solidFill>
                <a:schemeClr val="dk1"/>
              </a:solidFill>
              <a:latin typeface="Arial"/>
            </a:endParaRPr>
          </a:p>
        </p:txBody>
      </p:sp>
      <p:sp>
        <p:nvSpPr>
          <p:cNvPr id="17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领导者在组织中的重要性</a:t>
            </a:r>
            <a:endParaRPr lang="en-US" sz="1500" b="0" strike="noStrike" spc="-1">
              <a:solidFill>
                <a:srgbClr val="000000"/>
              </a:solidFill>
              <a:latin typeface="Arial"/>
            </a:endParaRPr>
          </a:p>
        </p:txBody>
      </p:sp>
      <p:sp>
        <p:nvSpPr>
          <p:cNvPr id="17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领导者的作用</a:t>
            </a:r>
            <a:endParaRPr lang="en-US" sz="2200" b="0" strike="noStrike" spc="-1">
              <a:solidFill>
                <a:srgbClr val="000000"/>
              </a:solidFill>
              <a:latin typeface="Arial"/>
            </a:endParaRPr>
          </a:p>
        </p:txBody>
      </p:sp>
      <p:sp>
        <p:nvSpPr>
          <p:cNvPr id="17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有效领导者的基本素质</a:t>
            </a:r>
            <a:endParaRPr lang="en-US" sz="1500" b="0" strike="noStrike" spc="-1">
              <a:solidFill>
                <a:srgbClr val="000000"/>
              </a:solidFill>
              <a:latin typeface="Arial"/>
            </a:endParaRPr>
          </a:p>
        </p:txBody>
      </p:sp>
      <p:sp>
        <p:nvSpPr>
          <p:cNvPr id="17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领导力的基本特质</a:t>
            </a:r>
            <a:endParaRPr lang="en-US" sz="2200" b="0" strike="noStrike" spc="-1">
              <a:solidFill>
                <a:srgbClr val="000000"/>
              </a:solidFill>
              <a:latin typeface="Arial"/>
            </a:endParaRPr>
          </a:p>
        </p:txBody>
      </p:sp>
      <p:sp>
        <p:nvSpPr>
          <p:cNvPr id="17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适应不同情境的领导方式</a:t>
            </a:r>
            <a:endParaRPr lang="en-US" sz="1500" b="0" strike="noStrike" spc="-1">
              <a:solidFill>
                <a:srgbClr val="000000"/>
              </a:solidFill>
              <a:latin typeface="Arial"/>
            </a:endParaRPr>
          </a:p>
        </p:txBody>
      </p:sp>
      <p:sp>
        <p:nvSpPr>
          <p:cNvPr id="17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不同情境下的领导风格</a:t>
            </a:r>
            <a:endParaRPr lang="en-US" sz="2200" b="0" strike="noStrike" spc="-1">
              <a:solidFill>
                <a:srgbClr val="000000"/>
              </a:solidFill>
              <a:latin typeface="Arial"/>
            </a:endParaRPr>
          </a:p>
        </p:txBody>
      </p:sp>
      <p:sp>
        <p:nvSpPr>
          <p:cNvPr id="17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团队激励与激励方法</a:t>
            </a:r>
            <a:endParaRPr lang="en-US" sz="3600" b="0" strike="noStrike" spc="-1">
              <a:solidFill>
                <a:schemeClr val="dk1"/>
              </a:solidFill>
              <a:latin typeface="Arial"/>
            </a:endParaRPr>
          </a:p>
        </p:txBody>
      </p:sp>
      <p:sp>
        <p:nvSpPr>
          <p:cNvPr id="18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多样化的激励方式</a:t>
            </a:r>
            <a:endParaRPr lang="en-US" sz="2000" b="0" strike="noStrike" spc="-1">
              <a:solidFill>
                <a:srgbClr val="000000"/>
              </a:solidFill>
              <a:latin typeface="Arial"/>
            </a:endParaRPr>
          </a:p>
        </p:txBody>
      </p:sp>
      <p:sp>
        <p:nvSpPr>
          <p:cNvPr id="18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激励团队成员的方式</a:t>
            </a:r>
            <a:endParaRPr lang="en-US" sz="3000" b="0" strike="noStrike" spc="-1">
              <a:solidFill>
                <a:srgbClr val="000000"/>
              </a:solidFill>
              <a:latin typeface="Arial"/>
            </a:endParaRPr>
          </a:p>
        </p:txBody>
      </p:sp>
      <p:sp>
        <p:nvSpPr>
          <p:cNvPr id="18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发现并激发团队成员的潜能</a:t>
            </a:r>
            <a:endParaRPr lang="en-US" sz="2000" b="0" strike="noStrike" spc="-1">
              <a:solidFill>
                <a:srgbClr val="000000"/>
              </a:solidFill>
              <a:latin typeface="Arial"/>
            </a:endParaRPr>
          </a:p>
        </p:txBody>
      </p:sp>
      <p:sp>
        <p:nvSpPr>
          <p:cNvPr id="18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激发团队潜力的技巧</a:t>
            </a:r>
            <a:endParaRPr lang="en-US" sz="3000" b="0" strike="noStrike" spc="-1">
              <a:solidFill>
                <a:srgbClr val="000000"/>
              </a:solidFill>
              <a:latin typeface="Arial"/>
            </a:endParaRPr>
          </a:p>
        </p:txBody>
      </p:sp>
      <p:sp>
        <p:nvSpPr>
          <p:cNvPr id="18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奖励型、感谢型等</a:t>
            </a:r>
            <a:endParaRPr lang="en-US" sz="2000" b="0" strike="noStrike" spc="-1">
              <a:solidFill>
                <a:srgbClr val="000000"/>
              </a:solidFill>
              <a:latin typeface="Arial"/>
            </a:endParaRPr>
          </a:p>
        </p:txBody>
      </p:sp>
      <p:sp>
        <p:nvSpPr>
          <p:cNvPr id="18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激励方法的分类</a:t>
            </a:r>
            <a:endParaRPr lang="en-US" sz="3000" b="0" strike="noStrike" spc="-1">
              <a:solidFill>
                <a:srgbClr val="000000"/>
              </a:solidFill>
              <a:latin typeface="Arial"/>
            </a:endParaRPr>
          </a:p>
        </p:txBody>
      </p:sp>
      <p:sp>
        <p:nvSpPr>
          <p:cNvPr id="18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8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团队冲突管理与解决</a:t>
            </a:r>
            <a:endParaRPr lang="en-US" sz="3500" b="0" strike="noStrike" spc="-1">
              <a:solidFill>
                <a:srgbClr val="000000"/>
              </a:solidFill>
              <a:latin typeface="Arial"/>
            </a:endParaRPr>
          </a:p>
        </p:txBody>
      </p:sp>
      <p:sp>
        <p:nvSpPr>
          <p:cNvPr id="19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团队冲突的成因多种多样，可能来自利益分歧、沟通问题等。有效的冲突管理策略可以帮助团队提升凝聚力和效率。解决团队冲突需要领导者具备处理冲突的技巧和经验。</a:t>
            </a:r>
            <a:endParaRPr lang="en-US" sz="2500" b="0" strike="noStrike" spc="-1">
              <a:solidFill>
                <a:srgbClr val="000000"/>
              </a:solidFill>
              <a:latin typeface="Arial"/>
            </a:endParaRPr>
          </a:p>
        </p:txBody>
      </p:sp>
      <p:sp>
        <p:nvSpPr>
          <p:cNvPr id="1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https://d.book118.com/777024014012006055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专业人员管理能力提升培训</vt:lpstr>
      <vt:lpstr>目录</vt:lpstr>
      <vt:lpstr>第1章 专业人员管理能力提升培训简介</vt:lpstr>
      <vt:lpstr> </vt:lpstr>
      <vt:lpstr>培训导师介绍</vt:lpstr>
      <vt:lpstr>学习方式与工具</vt:lpstr>
      <vt:lpstr>培训时间与地点安排</vt:lpstr>
      <vt:lpstr>总结</vt:lpstr>
      <vt:lpstr>第2章 专业沟通技巧提升</vt:lpstr>
      <vt:lpstr> </vt:lpstr>
      <vt:lpstr>言辞表达技巧</vt:lpstr>
      <vt:lpstr>非语言沟通技巧</vt:lpstr>
      <vt:lpstr>聆听技巧与反馈</vt:lpstr>
      <vt:lpstr>总结</vt:lpstr>
      <vt:lpstr>第3章 团队协作与领导能力提升</vt:lpstr>
      <vt:lpstr>团队协作基础</vt:lpstr>
      <vt:lpstr>领导力概念与特质</vt:lpstr>
      <vt:lpstr>团队激励与激励方法</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2024-09-29T14:56:14.938</cp:lastPrinted>
  <dcterms:created xsi:type="dcterms:W3CDTF">2024-09-29T06:56:14Z</dcterms:created>
  <dcterms:modified xsi:type="dcterms:W3CDTF">2024-09-29T06:56:16Z</dcterms:modified>
</cp:coreProperties>
</file>