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A73E50B-B964-43C5-85FA-B576357A3BA8}"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4" name="PlaceHolder 1"/>
          <p:cNvSpPr>
            <a:spLocks noGrp="1"/>
          </p:cNvSpPr>
          <p:nvPr>
            <p:ph type="sldImg"/>
          </p:nvPr>
        </p:nvSpPr>
        <p:spPr>
          <a:xfrm>
            <a:off x="685800" y="1143000"/>
            <a:ext cx="5486040" cy="3085920"/>
          </a:xfrm>
          <a:prstGeom prst="rect">
            <a:avLst/>
          </a:prstGeom>
          <a:ln w="0">
            <a:noFill/>
          </a:ln>
        </p:spPr>
      </p:sp>
      <p:sp>
        <p:nvSpPr>
          <p:cNvPr id="30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 name="PlaceHolder 1"/>
          <p:cNvSpPr>
            <a:spLocks noGrp="1"/>
          </p:cNvSpPr>
          <p:nvPr>
            <p:ph type="sldImg"/>
          </p:nvPr>
        </p:nvSpPr>
        <p:spPr>
          <a:xfrm>
            <a:off x="685800" y="1143000"/>
            <a:ext cx="5486040" cy="3085920"/>
          </a:xfrm>
          <a:prstGeom prst="rect">
            <a:avLst/>
          </a:prstGeom>
          <a:ln w="0">
            <a:noFill/>
          </a:ln>
        </p:spPr>
      </p:sp>
      <p:sp>
        <p:nvSpPr>
          <p:cNvPr id="30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0" name="PlaceHolder 1"/>
          <p:cNvSpPr>
            <a:spLocks noGrp="1"/>
          </p:cNvSpPr>
          <p:nvPr>
            <p:ph type="sldImg"/>
          </p:nvPr>
        </p:nvSpPr>
        <p:spPr>
          <a:xfrm>
            <a:off x="685800" y="1143000"/>
            <a:ext cx="5486040" cy="3085920"/>
          </a:xfrm>
          <a:prstGeom prst="rect">
            <a:avLst/>
          </a:prstGeom>
          <a:ln w="0">
            <a:noFill/>
          </a:ln>
        </p:spPr>
      </p:sp>
      <p:sp>
        <p:nvSpPr>
          <p:cNvPr id="31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3" name="PlaceHolder 1"/>
          <p:cNvSpPr>
            <a:spLocks noGrp="1"/>
          </p:cNvSpPr>
          <p:nvPr>
            <p:ph type="sldImg"/>
          </p:nvPr>
        </p:nvSpPr>
        <p:spPr>
          <a:xfrm>
            <a:off x="685800" y="1143000"/>
            <a:ext cx="5486040" cy="3085920"/>
          </a:xfrm>
          <a:prstGeom prst="rect">
            <a:avLst/>
          </a:prstGeom>
          <a:ln w="0">
            <a:noFill/>
          </a:ln>
        </p:spPr>
      </p:sp>
      <p:sp>
        <p:nvSpPr>
          <p:cNvPr id="31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E5D3A7-DA3A-4E87-BE5D-2C3713042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33EC1E-348E-497D-A409-8D7B31177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01D25E-4008-4B0A-9F4A-7D8DBE8156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7B887F-AAB6-4E7D-819F-642208837B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0E5F69-4521-4202-B4DF-BC7B504C69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40E971-98A2-42CE-9F79-C0244D8FD4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CD00F1-F22F-409F-8DCA-A8CDFD935E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100A20-3C5A-461E-812E-50C896222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06AEFD-E93C-41A1-AF38-E7C595C33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5097A3-E58D-487D-A5C5-1FE977F6F0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87E3BD-58F0-4C17-95E4-A6FEE02B85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1651CC7-DCA9-4B77-98A2-FDF0A29C474C}"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F27B648-C8F2-484B-BD6A-9D6D16CAFFF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050131056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建设项目节能生态小镇</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建设项目节能生态小镇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建筑设计</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节能科技应用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生态环境建设</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社区建设</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建设项目节能生态小镇</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项目背景</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本项目旨在打造一个节能生态小镇，结合现代科技和可持续发展理念，为人们提供一个健康宜居的居住环境。通过节能和环保的技术手段，实现城镇的可持续发展和居民生活质量的提升。</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目标定位</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采用绿色建筑和智能能源管理系统</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打造绿色低碳示范城镇</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提供优质的公共服务和绿色环境</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提高居民生活质量</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平衡城镇发展和生态环境保护</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促进经济发展和生态保护</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项目规划</a:t>
            </a:r>
            <a:endParaRPr lang="en-US" sz="3500" b="0" strike="noStrike" spc="-1">
              <a:solidFill>
                <a:srgbClr val="000000"/>
              </a:solidFill>
              <a:latin typeface="Arial"/>
            </a:endParaRPr>
          </a:p>
        </p:txBody>
      </p:sp>
      <p:sp>
        <p:nvSpPr>
          <p:cNvPr id="9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该项目规划包括生态建筑设计、智能能源管理系统、绿色交通系统和公共绿地和景观设计。通过整体规划和细致设计，打造出一个符合生态环保要求的现代化小镇，为居民提供舒适便利的生活环境。</a:t>
            </a:r>
            <a:endParaRPr lang="en-US" sz="2500" b="0" strike="noStrike" spc="-1">
              <a:solidFill>
                <a:srgbClr val="000000"/>
              </a:solidFill>
              <a:latin typeface="Arial"/>
            </a:endParaRPr>
          </a:p>
        </p:txBody>
      </p:sp>
      <p:sp>
        <p:nvSpPr>
          <p:cNvPr id="9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前期调研</a:t>
            </a:r>
            <a:endParaRPr lang="en-US" sz="3600" b="0" strike="noStrike" spc="-1">
              <a:solidFill>
                <a:schemeClr val="dk1"/>
              </a:solidFill>
              <a:latin typeface="Arial"/>
            </a:endParaRPr>
          </a:p>
        </p:txBody>
      </p:sp>
      <p:sp>
        <p:nvSpPr>
          <p:cNvPr id="9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了解土地利用情况和自然资源分布</a:t>
            </a:r>
            <a:endParaRPr lang="en-US" sz="1500" b="0" strike="noStrike" spc="-1">
              <a:solidFill>
                <a:srgbClr val="000000"/>
              </a:solidFill>
              <a:latin typeface="Arial"/>
            </a:endParaRPr>
          </a:p>
        </p:txBody>
      </p:sp>
      <p:sp>
        <p:nvSpPr>
          <p:cNvPr id="9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对当地资源和环境进行综合评估</a:t>
            </a:r>
            <a:endParaRPr lang="en-US" sz="2200" b="0" strike="noStrike" spc="-1">
              <a:solidFill>
                <a:srgbClr val="000000"/>
              </a:solidFill>
              <a:latin typeface="Arial"/>
            </a:endParaRPr>
          </a:p>
        </p:txBody>
      </p:sp>
      <p:sp>
        <p:nvSpPr>
          <p:cNvPr id="9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了解居民对于居住环境的期望和需求</a:t>
            </a:r>
            <a:endParaRPr lang="en-US" sz="1500" b="0" strike="noStrike" spc="-1">
              <a:solidFill>
                <a:srgbClr val="000000"/>
              </a:solidFill>
              <a:latin typeface="Arial"/>
            </a:endParaRPr>
          </a:p>
        </p:txBody>
      </p:sp>
      <p:sp>
        <p:nvSpPr>
          <p:cNvPr id="9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调研当地居民的生活方式和需求</a:t>
            </a:r>
            <a:endParaRPr lang="en-US" sz="2200" b="0" strike="noStrike" spc="-1">
              <a:solidFill>
                <a:srgbClr val="000000"/>
              </a:solidFill>
              <a:latin typeface="Arial"/>
            </a:endParaRPr>
          </a:p>
        </p:txBody>
      </p:sp>
      <p:sp>
        <p:nvSpPr>
          <p:cNvPr id="10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研究类似项目的市场反应和竞争对手情况</a:t>
            </a:r>
            <a:endParaRPr lang="en-US" sz="1500" b="0" strike="noStrike" spc="-1">
              <a:solidFill>
                <a:srgbClr val="000000"/>
              </a:solidFill>
              <a:latin typeface="Arial"/>
            </a:endParaRPr>
          </a:p>
        </p:txBody>
      </p:sp>
      <p:sp>
        <p:nvSpPr>
          <p:cNvPr id="10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分析市场需求和竞争格局</a:t>
            </a:r>
            <a:endParaRPr lang="en-US" sz="2200" b="0" strike="noStrike" spc="-1">
              <a:solidFill>
                <a:srgbClr val="000000"/>
              </a:solidFill>
              <a:latin typeface="Arial"/>
            </a:endParaRPr>
          </a:p>
        </p:txBody>
      </p:sp>
      <p:sp>
        <p:nvSpPr>
          <p:cNvPr id="10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建筑设计</a:t>
            </a:r>
            <a:endParaRPr lang="en-US" sz="3600" b="0" strike="noStrike" spc="-1">
              <a:solidFill>
                <a:schemeClr val="dk1"/>
              </a:solidFill>
              <a:latin typeface="Arial"/>
            </a:endParaRPr>
          </a:p>
        </p:txBody>
      </p:sp>
      <p:sp>
        <p:nvSpPr>
          <p:cNvPr id="10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生态建筑理念</a:t>
            </a:r>
            <a:endParaRPr lang="en-US" sz="3500" b="0" strike="noStrike" spc="-1">
              <a:solidFill>
                <a:srgbClr val="000000"/>
              </a:solidFill>
              <a:latin typeface="Arial"/>
            </a:endParaRPr>
          </a:p>
        </p:txBody>
      </p:sp>
      <p:sp>
        <p:nvSpPr>
          <p:cNvPr id="10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在建设项目节能生态小镇的规划中，我们将选择环保材料来打造绿色建筑，利用自然光和通风来减少能耗。最大限度地实现节能环保的目标。</a:t>
            </a:r>
            <a:endParaRPr lang="en-US" sz="2500" b="0" strike="noStrike" spc="-1">
              <a:solidFill>
                <a:srgbClr val="000000"/>
              </a:solidFill>
              <a:latin typeface="Arial"/>
            </a:endParaRPr>
          </a:p>
        </p:txBody>
      </p:sp>
      <p:sp>
        <p:nvSpPr>
          <p:cNvPr id="11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绿色建筑标准</a:t>
            </a:r>
            <a:endParaRPr lang="en-US" sz="3600" b="0" strike="noStrike" spc="-1">
              <a:solidFill>
                <a:schemeClr val="dk1"/>
              </a:solidFill>
              <a:latin typeface="Arial"/>
            </a:endParaRPr>
          </a:p>
        </p:txBody>
      </p:sp>
      <p:sp>
        <p:nvSpPr>
          <p:cNvPr id="11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提升建筑的环保水平</a:t>
            </a:r>
            <a:endParaRPr lang="en-US" sz="1500" b="0" strike="noStrike" spc="-1">
              <a:solidFill>
                <a:srgbClr val="000000"/>
              </a:solidFill>
              <a:latin typeface="Arial"/>
            </a:endParaRPr>
          </a:p>
        </p:txBody>
      </p:sp>
      <p:sp>
        <p:nvSpPr>
          <p:cNvPr id="11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了解国内外绿色建筑认证</a:t>
            </a:r>
            <a:endParaRPr lang="en-US" sz="2200" b="0" strike="noStrike" spc="-1">
              <a:solidFill>
                <a:srgbClr val="000000"/>
              </a:solidFill>
              <a:latin typeface="Arial"/>
            </a:endParaRPr>
          </a:p>
        </p:txBody>
      </p:sp>
      <p:sp>
        <p:nvSpPr>
          <p:cNvPr id="11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增加建筑能源利用效率</a:t>
            </a:r>
            <a:endParaRPr lang="en-US" sz="1500" b="0" strike="noStrike" spc="-1">
              <a:solidFill>
                <a:srgbClr val="000000"/>
              </a:solidFill>
              <a:latin typeface="Arial"/>
            </a:endParaRPr>
          </a:p>
        </p:txBody>
      </p:sp>
      <p:sp>
        <p:nvSpPr>
          <p:cNvPr id="11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设计绿色屋顶和墙面</a:t>
            </a:r>
            <a:endParaRPr lang="en-US" sz="2200" b="0" strike="noStrike" spc="-1">
              <a:solidFill>
                <a:srgbClr val="000000"/>
              </a:solidFill>
              <a:latin typeface="Arial"/>
            </a:endParaRPr>
          </a:p>
        </p:txBody>
      </p:sp>
      <p:sp>
        <p:nvSpPr>
          <p:cNvPr id="11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实现建筑能源的可持续利用</a:t>
            </a:r>
            <a:endParaRPr lang="en-US" sz="1500" b="0" strike="noStrike" spc="-1">
              <a:solidFill>
                <a:srgbClr val="000000"/>
              </a:solidFill>
              <a:latin typeface="Arial"/>
            </a:endParaRPr>
          </a:p>
        </p:txBody>
      </p:sp>
      <p:sp>
        <p:nvSpPr>
          <p:cNvPr id="11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采用可再生能源</a:t>
            </a:r>
            <a:endParaRPr lang="en-US" sz="2200" b="0" strike="noStrike" spc="-1">
              <a:solidFill>
                <a:srgbClr val="000000"/>
              </a:solidFill>
              <a:latin typeface="Arial"/>
            </a:endParaRPr>
          </a:p>
        </p:txBody>
      </p:sp>
      <p:sp>
        <p:nvSpPr>
          <p:cNvPr id="11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风格与特色</a:t>
            </a:r>
            <a:endParaRPr lang="en-US" sz="3600" b="0" strike="noStrike" spc="-1">
              <a:solidFill>
                <a:schemeClr val="dk1"/>
              </a:solidFill>
              <a:latin typeface="Arial"/>
            </a:endParaRPr>
          </a:p>
        </p:txBody>
      </p:sp>
      <p:sp>
        <p:nvSpPr>
          <p:cNvPr id="12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保留地方特色</a:t>
            </a:r>
            <a:endParaRPr lang="en-US" sz="2000" b="0" strike="noStrike" spc="-1">
              <a:solidFill>
                <a:srgbClr val="000000"/>
              </a:solidFill>
              <a:latin typeface="Arial"/>
            </a:endParaRPr>
          </a:p>
        </p:txBody>
      </p:sp>
      <p:sp>
        <p:nvSpPr>
          <p:cNvPr id="12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结合当地文化传统</a:t>
            </a:r>
            <a:endParaRPr lang="en-US" sz="3000" b="0" strike="noStrike" spc="-1">
              <a:solidFill>
                <a:srgbClr val="000000"/>
              </a:solidFill>
              <a:latin typeface="Arial"/>
            </a:endParaRPr>
          </a:p>
        </p:txBody>
      </p:sp>
      <p:sp>
        <p:nvSpPr>
          <p:cNvPr id="12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4"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打造地标建筑</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创造独特的建筑风貌</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融入时尚元素</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体现现代设计理念</a:t>
            </a:r>
            <a:endParaRPr lang="en-US" sz="3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提高能源利用效率</a:t>
            </a:r>
            <a:endParaRPr lang="en-US" sz="2200" b="0" strike="noStrike" spc="-1">
              <a:solidFill>
                <a:srgbClr val="000000"/>
              </a:solidFill>
              <a:latin typeface="Arial"/>
            </a:endParaRPr>
          </a:p>
        </p:txBody>
      </p:sp>
      <p:sp>
        <p:nvSpPr>
          <p:cNvPr id="132"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智能照明系统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节能空调设备</a:t>
            </a:r>
            <a:endParaRPr lang="en-US" sz="1500" b="0" strike="noStrike" spc="-1">
              <a:solidFill>
                <a:srgbClr val="000000"/>
              </a:solidFill>
              <a:latin typeface="Arial"/>
            </a:endParaRPr>
          </a:p>
        </p:txBody>
      </p:sp>
      <p:sp>
        <p:nvSpPr>
          <p:cNvPr id="13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提供个性化的居住体验</a:t>
            </a:r>
            <a:endParaRPr lang="en-US" sz="2200" b="0" strike="noStrike" spc="-1">
              <a:solidFill>
                <a:srgbClr val="000000"/>
              </a:solidFill>
              <a:latin typeface="Arial"/>
            </a:endParaRPr>
          </a:p>
        </p:txBody>
      </p:sp>
      <p:sp>
        <p:nvSpPr>
          <p:cNvPr id="135"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智能家居设备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定制化服务</a:t>
            </a:r>
            <a:endParaRPr lang="en-US" sz="1500" b="0" strike="noStrike" spc="-1">
              <a:solidFill>
                <a:srgbClr val="000000"/>
              </a:solidFill>
              <a:latin typeface="Arial"/>
            </a:endParaRPr>
          </a:p>
        </p:txBody>
      </p:sp>
      <p:sp>
        <p:nvSpPr>
          <p:cNvPr id="13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智能建筑系统</a:t>
            </a:r>
            <a:endParaRPr lang="en-US" sz="3600" b="0" strike="noStrike" spc="-1">
              <a:solidFill>
                <a:schemeClr val="dk1"/>
              </a:solidFill>
              <a:latin typeface="Arial"/>
            </a:endParaRPr>
          </a:p>
        </p:txBody>
      </p:sp>
      <p:sp>
        <p:nvSpPr>
          <p:cNvPr id="14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实现全面自动化管理</a:t>
            </a:r>
            <a:endParaRPr lang="en-US" sz="2200" b="0" strike="noStrike" spc="-1">
              <a:solidFill>
                <a:srgbClr val="000000"/>
              </a:solidFill>
              <a:latin typeface="Arial"/>
            </a:endParaRPr>
          </a:p>
        </p:txBody>
      </p:sp>
      <p:sp>
        <p:nvSpPr>
          <p:cNvPr id="142"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智能化监控系统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远程控制功能</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建设项目节能生态小镇的建筑设计是一个综合考量各种因素的复杂过程。通过合理的规划和创新的设计理念，可以实现节能环保、绿色健康的居住环境，提升居民的生活品质。</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节能科技应用</a:t>
            </a:r>
            <a:endParaRPr lang="en-US" sz="3600" b="0" strike="noStrike" spc="-1">
              <a:solidFill>
                <a:schemeClr val="dk1"/>
              </a:solidFill>
              <a:latin typeface="Arial"/>
            </a:endParaRPr>
          </a:p>
        </p:txBody>
      </p:sp>
      <p:sp>
        <p:nvSpPr>
          <p:cNvPr id="14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太阳能利用</a:t>
            </a:r>
            <a:endParaRPr lang="en-US" sz="3500" b="0" strike="noStrike" spc="-1">
              <a:solidFill>
                <a:srgbClr val="000000"/>
              </a:solidFill>
              <a:latin typeface="Arial"/>
            </a:endParaRPr>
          </a:p>
        </p:txBody>
      </p:sp>
      <p:sp>
        <p:nvSpPr>
          <p:cNvPr id="15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在建设项目节能生态小镇中，太阳能是一个重要的节能科技应用。我们可以通过安装太阳能光伏板、太阳能热水系统和太阳能空调系统，充分利用阳光资源，实现能源的可再生利用，减少对传统能源的依赖。</a:t>
            </a:r>
            <a:endParaRPr lang="en-US" sz="2500" b="0" strike="noStrike" spc="-1">
              <a:solidFill>
                <a:srgbClr val="000000"/>
              </a:solidFill>
              <a:latin typeface="Arial"/>
            </a:endParaRPr>
          </a:p>
        </p:txBody>
      </p:sp>
      <p:sp>
        <p:nvSpPr>
          <p:cNvPr id="15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智能家居系统</a:t>
            </a:r>
            <a:endParaRPr lang="en-US" sz="3600" b="0" strike="noStrike" spc="-1">
              <a:solidFill>
                <a:schemeClr val="dk1"/>
              </a:solidFill>
              <a:latin typeface="Arial"/>
            </a:endParaRPr>
          </a:p>
        </p:txBody>
      </p:sp>
      <p:sp>
        <p:nvSpPr>
          <p:cNvPr id="15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实时掌握家庭能源使用情况</a:t>
            </a:r>
            <a:endParaRPr lang="en-US" sz="1500" b="0" strike="noStrike" spc="-1">
              <a:solidFill>
                <a:srgbClr val="000000"/>
              </a:solidFill>
              <a:latin typeface="Arial"/>
            </a:endParaRPr>
          </a:p>
        </p:txBody>
      </p:sp>
      <p:sp>
        <p:nvSpPr>
          <p:cNvPr id="15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远程监控和控制</a:t>
            </a:r>
            <a:endParaRPr lang="en-US" sz="2200" b="0" strike="noStrike" spc="-1">
              <a:solidFill>
                <a:srgbClr val="000000"/>
              </a:solidFill>
              <a:latin typeface="Arial"/>
            </a:endParaRPr>
          </a:p>
        </p:txBody>
      </p:sp>
      <p:sp>
        <p:nvSpPr>
          <p:cNvPr id="15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智能化管理家电设备，提升能效</a:t>
            </a:r>
            <a:endParaRPr lang="en-US" sz="1500" b="0" strike="noStrike" spc="-1">
              <a:solidFill>
                <a:srgbClr val="000000"/>
              </a:solidFill>
              <a:latin typeface="Arial"/>
            </a:endParaRPr>
          </a:p>
        </p:txBody>
      </p:sp>
      <p:sp>
        <p:nvSpPr>
          <p:cNvPr id="15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节能设备应用</a:t>
            </a:r>
            <a:endParaRPr lang="en-US" sz="2200" b="0" strike="noStrike" spc="-1">
              <a:solidFill>
                <a:srgbClr val="000000"/>
              </a:solidFill>
              <a:latin typeface="Arial"/>
            </a:endParaRPr>
          </a:p>
        </p:txBody>
      </p:sp>
      <p:sp>
        <p:nvSpPr>
          <p:cNvPr id="15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根据光线情况自动调节灯光亮度</a:t>
            </a:r>
            <a:endParaRPr lang="en-US" sz="1500" b="0" strike="noStrike" spc="-1">
              <a:solidFill>
                <a:srgbClr val="000000"/>
              </a:solidFill>
              <a:latin typeface="Arial"/>
            </a:endParaRPr>
          </a:p>
        </p:txBody>
      </p:sp>
      <p:sp>
        <p:nvSpPr>
          <p:cNvPr id="15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智能照明系统</a:t>
            </a:r>
            <a:endParaRPr lang="en-US" sz="2200" b="0" strike="noStrike" spc="-1">
              <a:solidFill>
                <a:srgbClr val="000000"/>
              </a:solidFill>
              <a:latin typeface="Arial"/>
            </a:endParaRPr>
          </a:p>
        </p:txBody>
      </p:sp>
      <p:sp>
        <p:nvSpPr>
          <p:cNvPr id="15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水资源管理</a:t>
            </a:r>
            <a:endParaRPr lang="en-US" sz="3600" b="0" strike="noStrike" spc="-1">
              <a:solidFill>
                <a:schemeClr val="dk1"/>
              </a:solidFill>
              <a:latin typeface="Arial"/>
            </a:endParaRPr>
          </a:p>
        </p:txBody>
      </p:sp>
      <p:sp>
        <p:nvSpPr>
          <p:cNvPr id="16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收集雨水用于灌溉和冲洗</a:t>
            </a:r>
            <a:endParaRPr lang="en-US" sz="2000" b="0" strike="noStrike" spc="-1">
              <a:solidFill>
                <a:srgbClr val="000000"/>
              </a:solidFill>
              <a:latin typeface="Arial"/>
            </a:endParaRPr>
          </a:p>
        </p:txBody>
      </p:sp>
      <p:sp>
        <p:nvSpPr>
          <p:cNvPr id="16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雨水收集利用</a:t>
            </a:r>
            <a:endParaRPr lang="en-US" sz="3000" b="0" strike="noStrike" spc="-1">
              <a:solidFill>
                <a:srgbClr val="000000"/>
              </a:solidFill>
              <a:latin typeface="Arial"/>
            </a:endParaRPr>
          </a:p>
        </p:txBody>
      </p:sp>
      <p:sp>
        <p:nvSpPr>
          <p:cNvPr id="16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安装智能节水器具，减少不必要的水浪费</a:t>
            </a:r>
            <a:endParaRPr lang="en-US" sz="2000" b="0" strike="noStrike" spc="-1">
              <a:solidFill>
                <a:srgbClr val="000000"/>
              </a:solidFill>
              <a:latin typeface="Arial"/>
            </a:endParaRPr>
          </a:p>
        </p:txBody>
      </p:sp>
      <p:sp>
        <p:nvSpPr>
          <p:cNvPr id="16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智能节水设备</a:t>
            </a:r>
            <a:endParaRPr lang="en-US" sz="3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将洗涤、浴室、厨房等产生的污水进行处理再利用</a:t>
            </a:r>
            <a:endParaRPr lang="en-US" sz="2000" b="0" strike="noStrike" spc="-1">
              <a:solidFill>
                <a:srgbClr val="000000"/>
              </a:solidFill>
              <a:latin typeface="Arial"/>
            </a:endParaRPr>
          </a:p>
        </p:txBody>
      </p:sp>
      <p:sp>
        <p:nvSpPr>
          <p:cNvPr id="17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灰水处理系统</a:t>
            </a:r>
            <a:endParaRPr lang="en-US" sz="3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鼓励步行和骑行</a:t>
            </a:r>
            <a:endParaRPr lang="en-US" sz="2200" b="0" strike="noStrike" spc="-1">
              <a:solidFill>
                <a:srgbClr val="000000"/>
              </a:solidFill>
              <a:latin typeface="Arial"/>
            </a:endParaRPr>
          </a:p>
        </p:txBody>
      </p:sp>
      <p:sp>
        <p:nvSpPr>
          <p:cNvPr id="17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建设人行道和自行车道</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设置共享单车点</a:t>
            </a:r>
            <a:endParaRPr lang="en-US" sz="1500" b="0" strike="noStrike" spc="-1">
              <a:solidFill>
                <a:srgbClr val="000000"/>
              </a:solidFill>
              <a:latin typeface="Arial"/>
            </a:endParaRPr>
          </a:p>
        </p:txBody>
      </p:sp>
      <p:sp>
        <p:nvSpPr>
          <p:cNvPr id="17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推广电动汽车和共享出行服务</a:t>
            </a:r>
            <a:endParaRPr lang="en-US" sz="2200" b="0" strike="noStrike" spc="-1">
              <a:solidFill>
                <a:srgbClr val="000000"/>
              </a:solidFill>
              <a:latin typeface="Arial"/>
            </a:endParaRPr>
          </a:p>
        </p:txBody>
      </p:sp>
      <p:sp>
        <p:nvSpPr>
          <p:cNvPr id="17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建设充电桩设施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鼓励使用共享出行平台</a:t>
            </a:r>
            <a:endParaRPr lang="en-US" sz="1500" b="0" strike="noStrike" spc="-1">
              <a:solidFill>
                <a:srgbClr val="000000"/>
              </a:solidFill>
              <a:latin typeface="Arial"/>
            </a:endParaRPr>
          </a:p>
        </p:txBody>
      </p:sp>
      <p:sp>
        <p:nvSpPr>
          <p:cNvPr id="17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绿色交通系统</a:t>
            </a:r>
            <a:endParaRPr lang="en-US" sz="3600" b="0" strike="noStrike" spc="-1">
              <a:solidFill>
                <a:schemeClr val="dk1"/>
              </a:solidFill>
              <a:latin typeface="Arial"/>
            </a:endParaRPr>
          </a:p>
        </p:txBody>
      </p:sp>
      <p:sp>
        <p:nvSpPr>
          <p:cNvPr id="18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建设便捷的公共交通</a:t>
            </a:r>
            <a:endParaRPr lang="en-US" sz="2200" b="0" strike="noStrike" spc="-1">
              <a:solidFill>
                <a:srgbClr val="000000"/>
              </a:solidFill>
              <a:latin typeface="Arial"/>
            </a:endParaRPr>
          </a:p>
        </p:txBody>
      </p:sp>
      <p:sp>
        <p:nvSpPr>
          <p:cNvPr id="18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增加公交线路覆盖范围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提高公交车辆能效</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https://d.book118.com/777050131056006054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建设项目节能生态小镇</vt:lpstr>
      <vt:lpstr>目录</vt:lpstr>
      <vt:lpstr>第1章 建设项目节能生态小镇</vt:lpstr>
      <vt:lpstr>项目背景</vt:lpstr>
      <vt:lpstr>目标定位</vt:lpstr>
      <vt:lpstr> </vt:lpstr>
      <vt:lpstr>前期调研</vt:lpstr>
      <vt:lpstr>第2章 建筑设计</vt:lpstr>
      <vt:lpstr> </vt:lpstr>
      <vt:lpstr>绿色建筑标准</vt:lpstr>
      <vt:lpstr>风格与特色</vt:lpstr>
      <vt:lpstr>智能建筑系统</vt:lpstr>
      <vt:lpstr>总结</vt:lpstr>
      <vt:lpstr>第3章 节能科技应用</vt:lpstr>
      <vt:lpstr> </vt:lpstr>
      <vt:lpstr>智能家居系统</vt:lpstr>
      <vt:lpstr>水资源管理</vt:lpstr>
      <vt:lpstr>绿色交通系统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2024-09-28T16:52:42.767</cp:lastPrinted>
  <dcterms:created xsi:type="dcterms:W3CDTF">2024-09-28T08:52:42Z</dcterms:created>
  <dcterms:modified xsi:type="dcterms:W3CDTF">2024-09-28T08:52:44Z</dcterms:modified>
</cp:coreProperties>
</file>