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74D6B1-DC80-4ACE-8D2F-621697DE0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E27DD-7DF8-4640-8E4E-E377F65D56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072EB9-457B-49F7-8878-E6BF359EB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80DE36-76D4-4D43-8AB3-3CCC32E0B3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F44A7A-8346-4472-9416-09485E9FF7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CBD660-3BF4-434B-91CB-56BDFA972A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5A55AE-26D6-4DF9-B694-00090CB935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5571C6-CACE-4C5A-AAE0-EA5A72B870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CE071-DACB-439E-8526-8E03510CD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32614-7182-4B03-83A1-EB62DF8780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080A14-8F39-47B4-A4BC-BCACDC422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5215012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学分制知识</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endParaRPr lang="en-US" sz="2025">
              <a:solidFill>
                <a:schemeClr val="dk2">
                  <a:alpha val="100000"/>
                </a:schemeClr>
              </a:solidFill>
              <a:latin typeface="Microsoft Yahei"/>
              <a:ea typeface="Microsoft Yahei"/>
              <a:cs typeface="Microsoft Yahei"/>
            </a:endParaRP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学分制基本概念与特点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学分制下课程设置与要求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学分计算、认定与转换规则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实施过程中管理、监控与评估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国内外高校实践经验分享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总结：提高人才培养质量，推动教育改革</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学分制基本概念与特点</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542" r="11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学分制允许学生自主选择课程、教师和学习进度，具有较大的灵活性。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学分制是一种以学分为计量单位衡量学生学业完成状况的教学管理制度。</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它起源于19世纪末的美国大学，旨在适应学生个体差异和学科发展多样化的需求。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学分制定义及起源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以学生为中心</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弹性学制</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多样化发展</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质量管理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学分制核心思想</a:t>
              </a:r>
            </a:p>
          </p:txBody>
        </p:sp>
      </p:grpSp>
      <p:pic>
        <p:nvPicPr>
          <p:cNvPr id="28" name="Picture 28"/>
          <p:cNvPicPr>
            <a:picLocks noChangeAspect="1"/>
          </p:cNvPicPr>
          <p:nvPr/>
        </p:nvPicPr>
        <p:blipFill>
          <a:blip r:embed="rId2"/>
          <a:srcRect l="17383" r="1738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8845" r="1884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585" r="14585"/>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学分制强调学生的主体地位，赋予学生更多的自主选择权。</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学生可以根据自身情况灵活安排学习进度，提前或延后毕业。</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学分制鼓励学生跨学科、跨专业学习，培养多元化的人才。</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通过学分绩点等评价手段，对学生的学习质量进行管理和评估。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学分制则打破了传统教育模式的束缚，赋予学生更大的学习自主性和灵活性。</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传统教育模式注重知识传授，而学分制更加注重学生能力培养和全面发展。</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传统教育模式评价手段单一，而学分制则通过多样化的评价方式全面评估学生的学习成果。</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传统教育模式以固定学制、班级授课为主，学生缺乏自主选择权。</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与传统教育模式比较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学分制适用于高等教育阶段，特别是学科门类齐全、师资力量雄厚的综合性大学。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优势分析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学分制有利于因材施教，激发学生的学习兴趣和积极性；有利于培养学生的自主学习能力和创新精神；有利于提高学生的综合素质和社会适应能力；有利于促进教师教学水平的提高和课程体系的优化。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7188" r="17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适用范围及优势分析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学分制下课程设置与要求</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99" r="6299"/>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包括人文社科、自然科学、艺术体育等基础课程，旨在培养学生综合素质。</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通识教育课程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针对特定学科领域的基础知识和技能进行训练，为后续专业课程学习打下基础。</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学科基础课程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根据专业培养目标设置的核心课程，旨在培养学生专业能力和素养。</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专业课程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包括实验、实训、课程设计、毕业设计等，旨在提高学生实践能力和创新能力。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实践教学环节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课程体系结构概述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必修课与选修课设置原则</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必修课设置原则</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根据专业培养目标和学科特点，设置必要的专业基础课程和核心课程，确保学生掌握基本知识和技能。</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选修课设置原则</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在满足专业培养要求的前提下，提供多样化的选修课程，满足学生个性化需求和兴趣爱好。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根据学科特点和学生认知规律，合理安排课程难度，循序渐进地引导学生掌握知识和技能。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课程难度安排</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根据学期时长和教学计划，合理安排每门课程的教学进度和考试时间，确保学生有充足的时间学习和复习。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进度安排策略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课程难度和进度安排策略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375" r="17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跨专业选课</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鼓励学生跨专业选课，拓宽知识面和视野，提高综合素质和跨学科思维能力。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限制条件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为保证专业培养质量和教学秩序，会对跨专业选课设置一定的限制条件，如选课门数、先修课程要求等。同时，部分特殊课程可能仅面向特定专业或年级开放。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跨专业选课及限制条件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学分计算、认定与转换规则</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学时与学分换算</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一般按照每周授课学时数乘以周数再除以一定系数来计算学分。</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不同类型课程学分差异</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理论课程、实验课程、实践课程等不同类型的课程学分计算标准可能不同。</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学分计算基本规则</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通常根据课程性质、学时数、教学要求等因素确定学分值。</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0549" r="20549"/>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学分计算方法及标准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833" r="208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成绩评定方式</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通常采用百分制或等级制进行成绩评定，根据成绩确定学生获得的学分。</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学分认定程序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学生完成课程学习并参加考试，获得相应成绩后，由教学管理部门进行学分认定。</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成绩与学分对应关系</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不同成绩等级对应不同的学分值，一般成绩越高，获得的学分越多。</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成绩评定与学分认定流程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重修与学分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学生已修课程成绩不合格或希望提高成绩，可选择重修，重修通过后可重新获得学分。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补考、重修次数限制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为避免学生过度依赖补考、重修，通常会设定一定的次数限制。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补考与学分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学生未通过考试，可在规定时间内参加补考，补考通过后可获得相应学分。</a:t>
            </a:r>
          </a:p>
        </p:txBody>
      </p:sp>
      <p:pic>
        <p:nvPicPr>
          <p:cNvPr id="10" name="Picture 10"/>
          <p:cNvPicPr>
            <a:picLocks noChangeAspect="1"/>
          </p:cNvPicPr>
          <p:nvPr/>
        </p:nvPicPr>
        <p:blipFill>
          <a:blip r:embed="rId2"/>
          <a:srcRect l="19583" r="19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补考、重修对学分影响说明</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https://d.book118.com/777052150124006046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2024-09-21T20:36:25.985</cp:lastPrinted>
  <dcterms:created xsi:type="dcterms:W3CDTF">2024-09-21T12:36:26Z</dcterms:created>
  <dcterms:modified xsi:type="dcterms:W3CDTF">2024-09-21T12:36:28Z</dcterms:modified>
</cp:coreProperties>
</file>