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8FD9B22-2C17-4651-B4E0-662316DA3B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70B306-D20B-4C23-8640-1439C0412D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475454-CEA7-450A-8827-B0F9D6BBC1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8A0DF54-008E-4D74-B2C3-F42818F2A9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4A8B08-E74B-4323-98EA-DC1A666D84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24F6B50-3109-494F-AACD-F3C63DD74B3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2CEB85-86FB-4122-BF80-C4F417DCEE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362915-9A7E-4C0B-8F48-9892144D0C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0B7964-D0EC-429C-AC7D-ACC1296A09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2FE432-6C00-421A-BD5C-C884F02CAE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C71B3F-ACF2-4718-8A34-91D0F70709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710113101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数据分析建模课件</a:t>
            </a:r>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数据分析建模概述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数据预处理技术</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常用数据分析建模方法</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模型评估与优化策略</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数据分析建模实践案例</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数据分析建模挑战与展望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数据分析建模概述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数据分析建模是指利用统计学、计算机等技术，对大量数据进行处理、挖掘和分析，以发现数据中的规律、趋势和模式，为决策提供支持的过程。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数据分析建模的主要目的是帮助企业和组织更好地理解其业务和市场环境，发现潜在的机会和风险，优化决策和运营，提升竞争力和创新能力。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9281" r="1928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数据分析建模定义与目的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数据收集</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根据分析目的和需求，收集相关的数据，包括内部数据和外部数据。</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数据预处理</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对数据进行清洗、整理、转换和标准化等处理，以保证数据质量和一致性。</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特征提取</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从原始数据中提取出与分析目标相关的特征或变量。</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模型构建</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选择合适的算法和工具，构建数据分析模型，对数据进行拟合和预测。</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模型评估与优化</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对模型进行评估和调整，以提高模型的预测精度和稳定性。</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结果解释与应用</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将模型结果转化为可理解的形式，为决策提供支持和应用。</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数据分析建模流程与步骤</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3535" r="13535"/>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通过数据分析建模，了解市场趋势、消费者行为、竞争对手情况等，为企业制定市场策略提供支持。</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市场分析</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利用数据分析建模技术，对个人的信用历史、财务状况等进行分析和评估，为金融机构提供贷款决策依据。</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信用评分</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通过对医疗数据的分析和建模，辅助医生进行疾病诊断和治疗方案的制定。</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医疗诊断</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利用数据分析建模技术，根据用户的历史行为和偏好，为用户推荐相关的产品或服务。</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推荐系统</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数据分析建模应用场景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数据预处理技术</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缺失值处理</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异常值处理</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重复值处理</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数据格式转换</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数据清洗与整理</a:t>
              </a:r>
            </a:p>
          </p:txBody>
        </p:sp>
      </p:grpSp>
      <p:pic>
        <p:nvPicPr>
          <p:cNvPr id="28" name="Picture 28"/>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9931" r="19931"/>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256" b="1125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识别和处理数据集中的缺失值，包括删除缺失值、填充缺失值或使用插值方法。</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检测和处理数据集中的异常值，如使用标准差或四分位数范围进行筛选。</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识别和删除数据集中的重复观测或记录。</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将数据转换为适当的格式，如日期、时间、数值型或类别型数据。</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120" r="2312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t="11833" b="1183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特征提取</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特征构造</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特征选择</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数据降维</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数据变换与特征工程</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从原始数据中提取有意义的特征，如文本数据中的关键词、图像数据中的边缘或形状特征。</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从现有特征中选择最相关的特征子集，以减少维度和提高模型性能。</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通过组合或转换现有特征来创建新特征，如使用多项式特征、交互特征或领域知识构造特征。</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使用主成分分析（PCA）、线性判别分析（LDA）等方法降低数据维度，同时保留重要信息。</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6200000">
            <a:off x="5121002" y="3748675"/>
            <a:ext cx="246696" cy="256569"/>
          </a:xfrm>
          <a:prstGeom prst="ellipse">
            <a:avLst/>
          </a:prstGeom>
          <a:noFill/>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3" name="AutoShape 3"/>
          <p:cNvSpPr/>
          <p:nvPr/>
        </p:nvSpPr>
        <p:spPr>
          <a:xfrm rot="16200000">
            <a:off x="3159972" y="3731423"/>
            <a:ext cx="246696" cy="256569"/>
          </a:xfrm>
          <a:prstGeom prst="ellipse">
            <a:avLst/>
          </a:prstGeom>
          <a:noFill/>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4" name="AutoShape 4"/>
          <p:cNvSpPr/>
          <p:nvPr/>
        </p:nvSpPr>
        <p:spPr>
          <a:xfrm rot="16200000">
            <a:off x="6883508" y="3751691"/>
            <a:ext cx="246696" cy="256569"/>
          </a:xfrm>
          <a:prstGeom prst="ellipse">
            <a:avLst/>
          </a:prstGeom>
          <a:noFill/>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5" name="AutoShape 5"/>
          <p:cNvSpPr/>
          <p:nvPr/>
        </p:nvSpPr>
        <p:spPr>
          <a:xfrm>
            <a:off x="3229398" y="347138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6" name="AutoShape 6"/>
          <p:cNvSpPr/>
          <p:nvPr/>
        </p:nvSpPr>
        <p:spPr>
          <a:xfrm rot="10800000" flipH="1">
            <a:off x="5171197" y="405439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7" name="AutoShape 7"/>
          <p:cNvSpPr/>
          <p:nvPr/>
        </p:nvSpPr>
        <p:spPr>
          <a:xfrm>
            <a:off x="6940564" y="3495943"/>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8" name="AutoShape 8"/>
          <p:cNvSpPr/>
          <p:nvPr/>
        </p:nvSpPr>
        <p:spPr>
          <a:xfrm>
            <a:off x="1776120" y="1850316"/>
            <a:ext cx="3060963" cy="1418088"/>
          </a:xfrm>
          <a:prstGeom prst="rect">
            <a:avLst/>
          </a:prstGeom>
          <a:noFill/>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9" name="AutoShape 9"/>
          <p:cNvSpPr/>
          <p:nvPr/>
        </p:nvSpPr>
        <p:spPr>
          <a:xfrm>
            <a:off x="1939991" y="2224546"/>
            <a:ext cx="2733221" cy="984874"/>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将数据缩放到指定的最小值和最大值之间，通常是0和1之间。</a:t>
            </a:r>
            <a:endParaRPr lang="en-US" sz="1100"/>
          </a:p>
        </p:txBody>
      </p:sp>
      <p:sp>
        <p:nvSpPr>
          <p:cNvPr id="10" name="AutoShape 10"/>
          <p:cNvSpPr/>
          <p:nvPr/>
        </p:nvSpPr>
        <p:spPr>
          <a:xfrm>
            <a:off x="1776120" y="1858786"/>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rgbClr val="FFFFFF">
                    <a:alpha val="100000"/>
                  </a:srgbClr>
                </a:solidFill>
                <a:latin typeface="Microsoft Yahei"/>
                <a:ea typeface="Microsoft Yahei"/>
                <a:cs typeface="Microsoft Yahei"/>
              </a:rPr>
              <a:t>最小-最大归一化</a:t>
            </a:r>
            <a:endParaRPr lang="en-US" sz="1100"/>
          </a:p>
        </p:txBody>
      </p:sp>
      <p:sp>
        <p:nvSpPr>
          <p:cNvPr id="11" name="AutoShape 11"/>
          <p:cNvSpPr/>
          <p:nvPr/>
        </p:nvSpPr>
        <p:spPr>
          <a:xfrm rot="16200000">
            <a:off x="8874284" y="3756025"/>
            <a:ext cx="246696" cy="256571"/>
          </a:xfrm>
          <a:prstGeom prst="ellipse">
            <a:avLst/>
          </a:prstGeom>
          <a:noFill/>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2" name="AutoShape 12"/>
          <p:cNvSpPr/>
          <p:nvPr/>
        </p:nvSpPr>
        <p:spPr>
          <a:xfrm rot="10800000">
            <a:off x="8876855" y="407487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3" name="AutoShape 13"/>
          <p:cNvSpPr/>
          <p:nvPr/>
        </p:nvSpPr>
        <p:spPr>
          <a:xfrm>
            <a:off x="4462080" y="1509228"/>
            <a:ext cx="638737" cy="638737"/>
          </a:xfrm>
          <a:prstGeom prst="ellipse">
            <a:avLst/>
          </a:prstGeom>
          <a:solidFill>
            <a:schemeClr val="accent1">
              <a:lumMod val="60000"/>
              <a:lumOff val="4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4" name="AutoShape 14"/>
          <p:cNvSpPr/>
          <p:nvPr/>
        </p:nvSpPr>
        <p:spPr>
          <a:xfrm>
            <a:off x="5476375" y="1849873"/>
            <a:ext cx="3060963" cy="1418088"/>
          </a:xfrm>
          <a:prstGeom prst="rect">
            <a:avLst/>
          </a:prstGeom>
          <a:noFill/>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5" name="AutoShape 15"/>
          <p:cNvSpPr/>
          <p:nvPr/>
        </p:nvSpPr>
        <p:spPr>
          <a:xfrm>
            <a:off x="5640019" y="2224546"/>
            <a:ext cx="2733675" cy="92964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通过移动数据的小数点位置来进行标准化。</a:t>
            </a:r>
            <a:endParaRPr lang="en-US" sz="1100"/>
          </a:p>
        </p:txBody>
      </p:sp>
      <p:sp>
        <p:nvSpPr>
          <p:cNvPr id="16" name="AutoShape 16"/>
          <p:cNvSpPr/>
          <p:nvPr/>
        </p:nvSpPr>
        <p:spPr>
          <a:xfrm>
            <a:off x="5476375" y="1858344"/>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小数定标标准化</a:t>
            </a:r>
            <a:endParaRPr lang="en-US" sz="1100"/>
          </a:p>
        </p:txBody>
      </p:sp>
      <p:sp>
        <p:nvSpPr>
          <p:cNvPr id="17" name="AutoShape 17"/>
          <p:cNvSpPr/>
          <p:nvPr/>
        </p:nvSpPr>
        <p:spPr>
          <a:xfrm>
            <a:off x="8162335" y="1508787"/>
            <a:ext cx="654344" cy="638737"/>
          </a:xfrm>
          <a:prstGeom prst="ellipse">
            <a:avLst/>
          </a:prstGeom>
          <a:solidFill>
            <a:schemeClr val="accent1">
              <a:lumMod val="60000"/>
              <a:lumOff val="4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8" name="AutoShape 18"/>
          <p:cNvSpPr/>
          <p:nvPr/>
        </p:nvSpPr>
        <p:spPr>
          <a:xfrm>
            <a:off x="3730156" y="4603200"/>
            <a:ext cx="3060963" cy="1418088"/>
          </a:xfrm>
          <a:prstGeom prst="rect">
            <a:avLst/>
          </a:prstGeom>
          <a:noFill/>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9" name="AutoShape 19"/>
          <p:cNvSpPr/>
          <p:nvPr/>
        </p:nvSpPr>
        <p:spPr>
          <a:xfrm>
            <a:off x="3893800" y="4965685"/>
            <a:ext cx="2733675" cy="98892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将数据转换为均值为0，标准差为1的分布，也称为标准化。</a:t>
            </a:r>
            <a:endParaRPr lang="en-US" sz="1100"/>
          </a:p>
        </p:txBody>
      </p:sp>
      <p:sp>
        <p:nvSpPr>
          <p:cNvPr id="20" name="AutoShape 20"/>
          <p:cNvSpPr/>
          <p:nvPr/>
        </p:nvSpPr>
        <p:spPr>
          <a:xfrm>
            <a:off x="3730156" y="4611670"/>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Z-score标准化</a:t>
            </a:r>
            <a:endParaRPr lang="en-US" sz="1100"/>
          </a:p>
        </p:txBody>
      </p:sp>
      <p:sp>
        <p:nvSpPr>
          <p:cNvPr id="21" name="AutoShape 21"/>
          <p:cNvSpPr/>
          <p:nvPr/>
        </p:nvSpPr>
        <p:spPr>
          <a:xfrm>
            <a:off x="6416118" y="4262112"/>
            <a:ext cx="638737" cy="638737"/>
          </a:xfrm>
          <a:prstGeom prst="ellipse">
            <a:avLst/>
          </a:prstGeom>
          <a:solidFill>
            <a:schemeClr val="accent1">
              <a:lumMod val="40000"/>
              <a:lumOff val="6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22" name="AutoShape 22"/>
          <p:cNvSpPr/>
          <p:nvPr/>
        </p:nvSpPr>
        <p:spPr>
          <a:xfrm>
            <a:off x="7485508" y="4602456"/>
            <a:ext cx="3060963" cy="1418088"/>
          </a:xfrm>
          <a:prstGeom prst="rect">
            <a:avLst/>
          </a:prstGeom>
          <a:noFill/>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23" name="AutoShape 23"/>
          <p:cNvSpPr/>
          <p:nvPr/>
        </p:nvSpPr>
        <p:spPr>
          <a:xfrm>
            <a:off x="7649152" y="4965685"/>
            <a:ext cx="2733675" cy="98892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对于某些非线性分布的数据，可以使用对数转换、Box-Cox转换等方法进行归一化。</a:t>
            </a:r>
            <a:endParaRPr lang="en-US" sz="1100"/>
          </a:p>
        </p:txBody>
      </p:sp>
      <p:sp>
        <p:nvSpPr>
          <p:cNvPr id="24" name="AutoShape 24"/>
          <p:cNvSpPr/>
          <p:nvPr/>
        </p:nvSpPr>
        <p:spPr>
          <a:xfrm>
            <a:off x="7485508" y="4610926"/>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非线性归一化</a:t>
            </a:r>
            <a:endParaRPr lang="en-US" sz="1100"/>
          </a:p>
        </p:txBody>
      </p:sp>
      <p:sp>
        <p:nvSpPr>
          <p:cNvPr id="25" name="AutoShape 25"/>
          <p:cNvSpPr/>
          <p:nvPr/>
        </p:nvSpPr>
        <p:spPr>
          <a:xfrm>
            <a:off x="10171470" y="4261369"/>
            <a:ext cx="638737" cy="638737"/>
          </a:xfrm>
          <a:prstGeom prst="ellipse">
            <a:avLst/>
          </a:prstGeom>
          <a:solidFill>
            <a:schemeClr val="accent1">
              <a:lumMod val="40000"/>
              <a:lumOff val="6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cxnSp>
        <p:nvCxnSpPr>
          <p:cNvPr id="26" name="Connector 26"/>
          <p:cNvCxnSpPr/>
          <p:nvPr/>
        </p:nvCxnSpPr>
        <p:spPr>
          <a:xfrm>
            <a:off x="836547" y="3827070"/>
            <a:ext cx="230980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a:off x="836547" y="3893745"/>
            <a:ext cx="230980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a:off x="9127179" y="3859707"/>
            <a:ext cx="230980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29" name="Connector 29"/>
          <p:cNvCxnSpPr/>
          <p:nvPr/>
        </p:nvCxnSpPr>
        <p:spPr>
          <a:xfrm>
            <a:off x="9127179" y="3926382"/>
            <a:ext cx="230980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3411605" y="3838860"/>
            <a:ext cx="168553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1" name="Connector 31"/>
          <p:cNvCxnSpPr/>
          <p:nvPr/>
        </p:nvCxnSpPr>
        <p:spPr>
          <a:xfrm>
            <a:off x="3411605" y="3915060"/>
            <a:ext cx="168553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2" name="Connector 32"/>
          <p:cNvCxnSpPr/>
          <p:nvPr/>
        </p:nvCxnSpPr>
        <p:spPr>
          <a:xfrm>
            <a:off x="5372634" y="3837831"/>
            <a:ext cx="1513856"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3" name="Connector 33"/>
          <p:cNvCxnSpPr/>
          <p:nvPr/>
        </p:nvCxnSpPr>
        <p:spPr>
          <a:xfrm>
            <a:off x="5363109" y="3915060"/>
            <a:ext cx="1513856"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4" name="Connector 34"/>
          <p:cNvCxnSpPr/>
          <p:nvPr/>
        </p:nvCxnSpPr>
        <p:spPr>
          <a:xfrm>
            <a:off x="7136996" y="3857910"/>
            <a:ext cx="173235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5" name="Connector 35"/>
          <p:cNvCxnSpPr/>
          <p:nvPr/>
        </p:nvCxnSpPr>
        <p:spPr>
          <a:xfrm>
            <a:off x="7125616" y="3924585"/>
            <a:ext cx="173235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6" name="TextBox 36"/>
          <p:cNvSpPr txBox="1"/>
          <p:nvPr/>
        </p:nvSpPr>
        <p:spPr>
          <a:xfrm>
            <a:off x="4490655" y="1566471"/>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01</a:t>
            </a:r>
          </a:p>
        </p:txBody>
      </p:sp>
      <p:sp>
        <p:nvSpPr>
          <p:cNvPr id="37" name="TextBox 37"/>
          <p:cNvSpPr txBox="1"/>
          <p:nvPr/>
        </p:nvSpPr>
        <p:spPr>
          <a:xfrm>
            <a:off x="8191578" y="1566471"/>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03</a:t>
            </a:r>
          </a:p>
        </p:txBody>
      </p:sp>
      <p:sp>
        <p:nvSpPr>
          <p:cNvPr id="38" name="TextBox 38"/>
          <p:cNvSpPr txBox="1"/>
          <p:nvPr/>
        </p:nvSpPr>
        <p:spPr>
          <a:xfrm>
            <a:off x="6449074" y="4328880"/>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02</a:t>
            </a:r>
          </a:p>
        </p:txBody>
      </p:sp>
      <p:sp>
        <p:nvSpPr>
          <p:cNvPr id="39" name="TextBox 39"/>
          <p:cNvSpPr txBox="1"/>
          <p:nvPr/>
        </p:nvSpPr>
        <p:spPr>
          <a:xfrm>
            <a:off x="10210420" y="4311430"/>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04</a:t>
            </a:r>
          </a:p>
        </p:txBody>
      </p:sp>
      <p:grpSp>
        <p:nvGrpSpPr>
          <p:cNvPr id="40" name="Group 40"/>
          <p:cNvGrpSpPr/>
          <p:nvPr/>
        </p:nvGrpSpPr>
        <p:grpSpPr>
          <a:xfrm>
            <a:off x="454963" y="93878"/>
            <a:ext cx="10641129" cy="914400"/>
            <a:chOff x="454963" y="93878"/>
            <a:chExt cx="10641129" cy="914400"/>
          </a:xfrm>
        </p:grpSpPr>
        <p:sp>
          <p:nvSpPr>
            <p:cNvPr id="41" name="AutoShape 4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TextBox 6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数据归一化与标准化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常用数据分析建模方法</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优缺点</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优点是实现简单、易于理解；缺点是对于非线性关系的数据拟合效果较差。</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模型原理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线性回归模型通过拟合自变量和因变量之间的线性关系，来预测因变量的值。</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应用场景</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适用于因变量和自变量之间存在线性关系的情况，如房价预测、销售额预测等。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线性回归模型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67" r="14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决策树通过树形结构对数据进行分类或回归预测；随机森林则是构建多棵决策树，并通过投票或平均等方式提高预测精度。</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模型原理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适用于分类和回归问题，如客户流失预测、信用评分等。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应用场景</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优点是易于理解和解释，能够处理非线性关系；缺点是容易过拟合，需要对树进行剪枝等处理。</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优缺点</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决策树与随机森林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模型原理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支持向量机通过在高维空间中寻找一个超平面，将不同类别的数据分隔开，从而实现分类或回归预测。</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应用场景</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适用于分类和回归问题，如文本分类、图像识别等。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优缺点</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优点是在高维空间中表现较好，对于非线性关系也可以通过核函数进行处理；缺点是计算复杂度较高，对于大规模数据集训练时间较长。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支持向量机SVM</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https://d.book118.com/777101131015006042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2024-09-15T05:41:50.976</cp:lastPrinted>
  <dcterms:created xsi:type="dcterms:W3CDTF">2024-09-14T21:41:50Z</dcterms:created>
  <dcterms:modified xsi:type="dcterms:W3CDTF">2024-09-14T21:41:53Z</dcterms:modified>
</cp:coreProperties>
</file>