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2904380-8335-428C-82B9-F824D3F30D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CB3B1E-3FFB-4640-B6C1-20ED1CEE55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6853A95-A32F-41FC-8024-1FA2ECC1F3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0CACB27-B4DA-43E8-8FBD-506C16F6C1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20DFB7F-14D7-4D6B-A0E6-676929EE542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0B40599-EB08-481D-9F33-113B2760573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A02C891-92FC-4BB1-9C47-A365A6F8FFC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35A1AE-21B1-448F-8C4C-BD99BF8D5F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CDDDD7-C728-4949-A88C-601A976E4E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C4038F-2791-4FBE-B0A9-E8EA88FDF2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F82D25-D35C-4C45-BE94-709A572666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7104060145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骨关节感染病原菌的耐药机制</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引言：骨关节感染与耐药现状
 病原菌种类及其耐药特点
 耐药机制：基因突变与选择压力
 耐药基因的水平传播方式
 生物被膜的形成与耐药关系
 宿主免疫与病原菌耐药性的关系
 临床常见耐药病原菌的防治策略
 结论：未来研究方向与挑战</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引言：骨关节感染与耐药现状</a:t>
            </a:r>
          </a:p>
        </p:txBody>
      </p:sp>
      <p:sp>
        <p:nvSpPr>
          <p:cNvPr id="3" name="Subtitle 2"/>
          <p:cNvSpPr>
            <a:spLocks noGrp="1"/>
          </p:cNvSpPr>
          <p:nvPr>
            <p:ph type="subTitle" idx="1"/>
          </p:nvPr>
        </p:nvSpPr>
        <p:spPr/>
        <p:txBody>
          <a:bodyPr/>
          <a:lstStyle/>
          <a:p>
            <a:r>
              <a:t>骨关节感染病原菌的耐药机制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引言：骨关节感染与耐药现状</a:t>
            </a:r>
          </a:p>
        </p:txBody>
      </p:sp>
      <p:sp>
        <p:nvSpPr>
          <p:cNvPr id="3" name="Content Placeholder 2"/>
          <p:cNvSpPr>
            <a:spLocks noGrp="1"/>
          </p:cNvSpPr>
          <p:nvPr>
            <p:ph sz="half" idx="2"/>
          </p:nvPr>
        </p:nvSpPr>
        <p:spPr/>
        <p:txBody>
          <a:bodyPr/>
          <a:lstStyle/>
          <a:p>
            <a:r>
              <a:t>1.骨关节感染是一种严重的临床问题，多由病原菌引起，导致关节炎症、疼痛和活动障碍。</a:t>
            </a:r>
          </a:p>
          <a:p>
            <a:r>
              <a:t>2.近年来，由于人口老龄化、慢性疾病增多、医疗操作等因素，骨关节感染的发病率有上升趋势。</a:t>
            </a:r>
          </a:p>
          <a:p>
            <a:r>
              <a:t>3.常见的病原菌包括金黄色葡萄球菌、表皮葡萄球菌、链球菌等，这些病原菌对抗生素的耐药性逐渐增强，给治疗带来挑战。</a:t>
            </a:r>
          </a:p>
          <a:p/>
        </p:txBody>
      </p:sp>
      <p:sp>
        <p:nvSpPr>
          <p:cNvPr id="4" name="Text Placeholder 3"/>
          <p:cNvSpPr>
            <a:spLocks noGrp="1"/>
          </p:cNvSpPr>
          <p:nvPr>
            <p:ph type="body" idx="3"/>
          </p:nvPr>
        </p:nvSpPr>
        <p:spPr/>
        <p:txBody>
          <a:bodyPr/>
          <a:lstStyle/>
          <a:p>
            <a:r>
              <a:t>耐药机制的形成</a:t>
            </a:r>
          </a:p>
        </p:txBody>
      </p:sp>
      <p:sp>
        <p:nvSpPr>
          <p:cNvPr id="5" name="Content Placeholder 4"/>
          <p:cNvSpPr>
            <a:spLocks noGrp="1"/>
          </p:cNvSpPr>
          <p:nvPr>
            <p:ph sz="half" idx="4"/>
          </p:nvPr>
        </p:nvSpPr>
        <p:spPr/>
        <p:txBody>
          <a:bodyPr/>
          <a:lstStyle/>
          <a:p>
            <a:r>
              <a:t>1.病原菌通过基因突变、获得性耐药基因、生物膜形成等方式，对抗生素产生耐药性。</a:t>
            </a:r>
          </a:p>
          <a:p>
            <a:r>
              <a:t>2.抗生素的不规范使用和滥用，加速了耐药性的形成和传播。</a:t>
            </a:r>
          </a:p>
          <a:p>
            <a:r>
              <a:t>3.耐药机制的研究对开发新的治疗策略和抗生素药物具有重要意义。</a:t>
            </a:r>
          </a:p>
          <a:p/>
        </p:txBody>
      </p:sp>
      <p:sp>
        <p:nvSpPr>
          <p:cNvPr id="6" name="Text Placeholder 5"/>
          <p:cNvSpPr>
            <a:spLocks noGrp="1"/>
          </p:cNvSpPr>
          <p:nvPr>
            <p:ph type="body" idx="1"/>
          </p:nvPr>
        </p:nvSpPr>
        <p:spPr/>
        <p:txBody>
          <a:bodyPr/>
          <a:lstStyle/>
          <a:p>
            <a:r>
              <a:t>骨关节感染的现状</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引言：骨关节感染与耐药现状</a:t>
            </a:r>
          </a:p>
        </p:txBody>
      </p:sp>
      <p:sp>
        <p:nvSpPr>
          <p:cNvPr id="3" name="Text Placeholder 2"/>
          <p:cNvSpPr>
            <a:spLocks noGrp="1"/>
          </p:cNvSpPr>
          <p:nvPr>
            <p:ph type="body" idx="1"/>
          </p:nvPr>
        </p:nvSpPr>
        <p:spPr/>
        <p:txBody>
          <a:bodyPr/>
          <a:lstStyle/>
          <a:p>
            <a:r>
              <a:t>耐药性的影响</a:t>
            </a:r>
          </a:p>
        </p:txBody>
      </p:sp>
      <p:sp>
        <p:nvSpPr>
          <p:cNvPr id="4" name="Content Placeholder 3"/>
          <p:cNvSpPr>
            <a:spLocks noGrp="1"/>
          </p:cNvSpPr>
          <p:nvPr>
            <p:ph sz="half" idx="2"/>
          </p:nvPr>
        </p:nvSpPr>
        <p:spPr/>
        <p:txBody>
          <a:bodyPr/>
          <a:lstStyle/>
          <a:p>
            <a:r>
              <a:t>1.耐药性导致抗生素治疗效果不佳，增加了患者的病痛和治疗成本。</a:t>
            </a:r>
          </a:p>
          <a:p>
            <a:r>
              <a:t>2.耐药性的传播威胁到公共卫生安全，可能引发严重的社会问题。</a:t>
            </a:r>
          </a:p>
          <a:p>
            <a:r>
              <a:t>3.加强耐药性的监测和防控，对保障人民健康具有重要意义。</a:t>
            </a:r>
          </a:p>
          <a:p/>
        </p:txBody>
      </p:sp>
      <p:sp>
        <p:nvSpPr>
          <p:cNvPr id="5" name="Text Placeholder 4"/>
          <p:cNvSpPr>
            <a:spLocks noGrp="1"/>
          </p:cNvSpPr>
          <p:nvPr>
            <p:ph type="body" idx="3"/>
          </p:nvPr>
        </p:nvSpPr>
        <p:spPr/>
        <p:txBody>
          <a:bodyPr/>
          <a:lstStyle/>
          <a:p>
            <a:r>
              <a:t>骨关节感染的治疗现状</a:t>
            </a:r>
          </a:p>
        </p:txBody>
      </p:sp>
      <p:sp>
        <p:nvSpPr>
          <p:cNvPr id="6" name="Content Placeholder 5"/>
          <p:cNvSpPr>
            <a:spLocks noGrp="1"/>
          </p:cNvSpPr>
          <p:nvPr>
            <p:ph sz="half" idx="4"/>
          </p:nvPr>
        </p:nvSpPr>
        <p:spPr/>
        <p:txBody>
          <a:bodyPr/>
          <a:lstStyle/>
          <a:p>
            <a:r>
              <a:t>1.目前的治疗方法主要包括抗生素治疗、关节清创术、关节置换等，但仍有较高的复发率和并发症发生率。</a:t>
            </a:r>
          </a:p>
          <a:p>
            <a:r>
              <a:t>2.针对耐药菌株的治疗更为困难，需要采用更高剂量、更长时间的抗生素治疗，或者联合多种抗生素治疗。</a:t>
            </a:r>
          </a:p>
          <a:p>
            <a:r>
              <a:t>3.新的治疗策略和方法的探索亟待进行。</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引言：骨关节感染与耐药现状</a:t>
            </a:r>
          </a:p>
        </p:txBody>
      </p:sp>
      <p:sp>
        <p:nvSpPr>
          <p:cNvPr id="3" name="Content Placeholder 2"/>
          <p:cNvSpPr>
            <a:spLocks noGrp="1"/>
          </p:cNvSpPr>
          <p:nvPr>
            <p:ph sz="half" idx="2"/>
          </p:nvPr>
        </p:nvSpPr>
        <p:spPr/>
        <p:txBody>
          <a:bodyPr/>
          <a:lstStyle/>
          <a:p>
            <a:r>
              <a:t>1.研究表明，免疫治疗、噬菌体治疗、基因编辑技术等新型治疗方法在体外实验中显示出良好的抗菌效果。</a:t>
            </a:r>
          </a:p>
          <a:p>
            <a:r>
              <a:t>2.这些新型治疗方法有望为解决骨关节感染的耐药性问题提供新的思路和方法。</a:t>
            </a:r>
          </a:p>
          <a:p>
            <a:r>
              <a:t>3.进一步的临床试验和研究仍需进行，以验证这些方法的疗效和安全性。</a:t>
            </a:r>
          </a:p>
          <a:p/>
        </p:txBody>
      </p:sp>
      <p:sp>
        <p:nvSpPr>
          <p:cNvPr id="4" name="Text Placeholder 3"/>
          <p:cNvSpPr>
            <a:spLocks noGrp="1"/>
          </p:cNvSpPr>
          <p:nvPr>
            <p:ph type="body" idx="3"/>
          </p:nvPr>
        </p:nvSpPr>
        <p:spPr/>
        <p:txBody>
          <a:bodyPr/>
          <a:lstStyle/>
          <a:p>
            <a:r>
              <a:t>防控措施的加强</a:t>
            </a:r>
          </a:p>
        </p:txBody>
      </p:sp>
      <p:sp>
        <p:nvSpPr>
          <p:cNvPr id="5" name="Content Placeholder 4"/>
          <p:cNvSpPr>
            <a:spLocks noGrp="1"/>
          </p:cNvSpPr>
          <p:nvPr>
            <p:ph sz="half" idx="4"/>
          </p:nvPr>
        </p:nvSpPr>
        <p:spPr/>
        <p:txBody>
          <a:bodyPr/>
          <a:lstStyle/>
          <a:p>
            <a:r>
              <a:t>1.加强抗生素的规范使用和管理，减少不必要的抗生素使用，从源头上减缓耐药性的形成。</a:t>
            </a:r>
          </a:p>
          <a:p>
            <a:r>
              <a:t>2.提高公众对骨关节感染和耐药性的认识，加强个人卫生和防护，降低感染风险。</a:t>
            </a:r>
          </a:p>
          <a:p>
            <a:r>
              <a:t>3.加强医疗机构的感染控制和防控措施，降低医源性感染的发生率。</a:t>
            </a:r>
          </a:p>
        </p:txBody>
      </p:sp>
      <p:sp>
        <p:nvSpPr>
          <p:cNvPr id="6" name="Text Placeholder 5"/>
          <p:cNvSpPr>
            <a:spLocks noGrp="1"/>
          </p:cNvSpPr>
          <p:nvPr>
            <p:ph type="body" idx="1"/>
          </p:nvPr>
        </p:nvSpPr>
        <p:spPr/>
        <p:txBody>
          <a:bodyPr/>
          <a:lstStyle/>
          <a:p>
            <a:r>
              <a:t>新型治疗策略的探索</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病原菌种类及其耐药特点</a:t>
            </a:r>
          </a:p>
        </p:txBody>
      </p:sp>
      <p:sp>
        <p:nvSpPr>
          <p:cNvPr id="3" name="Subtitle 2"/>
          <p:cNvSpPr>
            <a:spLocks noGrp="1"/>
          </p:cNvSpPr>
          <p:nvPr>
            <p:ph type="subTitle" idx="1"/>
          </p:nvPr>
        </p:nvSpPr>
        <p:spPr/>
        <p:txBody>
          <a:bodyPr/>
          <a:lstStyle/>
          <a:p>
            <a:r>
              <a:t>骨关节感染病原菌的耐药机制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病原菌种类及其耐药特点</a:t>
            </a:r>
          </a:p>
        </p:txBody>
      </p:sp>
      <p:sp>
        <p:nvSpPr>
          <p:cNvPr id="3" name="Text Placeholder 2"/>
          <p:cNvSpPr>
            <a:spLocks noGrp="1"/>
          </p:cNvSpPr>
          <p:nvPr>
            <p:ph type="body" idx="1"/>
          </p:nvPr>
        </p:nvSpPr>
        <p:spPr/>
        <p:txBody>
          <a:bodyPr/>
          <a:lstStyle/>
          <a:p>
            <a:r>
              <a:t>病原菌种类</a:t>
            </a:r>
          </a:p>
        </p:txBody>
      </p:sp>
      <p:sp>
        <p:nvSpPr>
          <p:cNvPr id="4" name="Content Placeholder 3"/>
          <p:cNvSpPr>
            <a:spLocks noGrp="1"/>
          </p:cNvSpPr>
          <p:nvPr>
            <p:ph sz="half" idx="2"/>
          </p:nvPr>
        </p:nvSpPr>
        <p:spPr/>
        <p:txBody>
          <a:bodyPr/>
          <a:lstStyle/>
          <a:p>
            <a:r>
              <a:t>1.常见的骨关节感染病原菌包括金黄色葡萄球菌、表皮葡萄球菌、链球菌、大肠杆菌等。</a:t>
            </a:r>
          </a:p>
          <a:p>
            <a:r>
              <a:t>2.不同病原菌的感染机制和致病力各异，导致的临床表现和病情也有所不同。</a:t>
            </a:r>
          </a:p>
          <a:p/>
        </p:txBody>
      </p:sp>
      <p:sp>
        <p:nvSpPr>
          <p:cNvPr id="5" name="Text Placeholder 4"/>
          <p:cNvSpPr>
            <a:spLocks noGrp="1"/>
          </p:cNvSpPr>
          <p:nvPr>
            <p:ph type="body" idx="3"/>
          </p:nvPr>
        </p:nvSpPr>
        <p:spPr/>
        <p:txBody>
          <a:bodyPr/>
          <a:lstStyle/>
          <a:p>
            <a:r>
              <a:t>耐药机制</a:t>
            </a:r>
          </a:p>
        </p:txBody>
      </p:sp>
      <p:sp>
        <p:nvSpPr>
          <p:cNvPr id="6" name="Content Placeholder 5"/>
          <p:cNvSpPr>
            <a:spLocks noGrp="1"/>
          </p:cNvSpPr>
          <p:nvPr>
            <p:ph sz="half" idx="4"/>
          </p:nvPr>
        </p:nvSpPr>
        <p:spPr/>
        <p:txBody>
          <a:bodyPr/>
          <a:lstStyle/>
          <a:p>
            <a:r>
              <a:t>1.病原菌通过产生抗生素酶、改变抗生素作用靶点、降低膜通透性等方式产生耐药性。</a:t>
            </a:r>
          </a:p>
          <a:p>
            <a:r>
              <a:t>2.耐药机制的多样化和复杂化使得治疗骨关节感染变得更加困难。</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病原菌种类及其耐药特点</a:t>
            </a:r>
          </a:p>
        </p:txBody>
      </p:sp>
      <p:sp>
        <p:nvSpPr>
          <p:cNvPr id="3" name="Text Placeholder 2"/>
          <p:cNvSpPr>
            <a:spLocks noGrp="1"/>
          </p:cNvSpPr>
          <p:nvPr>
            <p:ph type="body" idx="1"/>
          </p:nvPr>
        </p:nvSpPr>
        <p:spPr/>
        <p:txBody>
          <a:bodyPr/>
          <a:lstStyle/>
          <a:p>
            <a:r>
              <a:t>金黄色葡萄球菌耐药特点</a:t>
            </a:r>
          </a:p>
        </p:txBody>
      </p:sp>
      <p:sp>
        <p:nvSpPr>
          <p:cNvPr id="4" name="Content Placeholder 3"/>
          <p:cNvSpPr>
            <a:spLocks noGrp="1"/>
          </p:cNvSpPr>
          <p:nvPr>
            <p:ph sz="half" idx="2"/>
          </p:nvPr>
        </p:nvSpPr>
        <p:spPr/>
        <p:txBody>
          <a:bodyPr/>
          <a:lstStyle/>
          <a:p>
            <a:r>
              <a:t>1.金黄色葡萄球菌常产生多种抗生素酶，如β-内酰胺酶、氨基糖苷修饰酶等，导致对多种抗生素耐药。</a:t>
            </a:r>
          </a:p>
          <a:p>
            <a:r>
              <a:t>2.该菌还可通过改变抗生素作用靶点或降低膜通透性产生耐药性。</a:t>
            </a:r>
          </a:p>
          <a:p/>
        </p:txBody>
      </p:sp>
      <p:sp>
        <p:nvSpPr>
          <p:cNvPr id="5" name="Text Placeholder 4"/>
          <p:cNvSpPr>
            <a:spLocks noGrp="1"/>
          </p:cNvSpPr>
          <p:nvPr>
            <p:ph type="body" idx="3"/>
          </p:nvPr>
        </p:nvSpPr>
        <p:spPr/>
        <p:txBody>
          <a:bodyPr/>
          <a:lstStyle/>
          <a:p>
            <a:r>
              <a:t>表皮葡萄球菌耐药特点</a:t>
            </a:r>
          </a:p>
        </p:txBody>
      </p:sp>
      <p:sp>
        <p:nvSpPr>
          <p:cNvPr id="6" name="Content Placeholder 5"/>
          <p:cNvSpPr>
            <a:spLocks noGrp="1"/>
          </p:cNvSpPr>
          <p:nvPr>
            <p:ph sz="half" idx="4"/>
          </p:nvPr>
        </p:nvSpPr>
        <p:spPr/>
        <p:txBody>
          <a:bodyPr/>
          <a:lstStyle/>
          <a:p>
            <a:r>
              <a:t>1.表皮葡萄球菌常产生耐甲氧西林的表型，导致对β-内酰胺类抗生素耐药。</a:t>
            </a:r>
          </a:p>
          <a:p>
            <a:r>
              <a:t>2.该菌还可能产生多重耐药性，对多种抗生素不敏感。</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病原菌种类及其耐药特点</a:t>
            </a:r>
          </a:p>
        </p:txBody>
      </p:sp>
      <p:sp>
        <p:nvSpPr>
          <p:cNvPr id="3" name="Text Placeholder 2"/>
          <p:cNvSpPr>
            <a:spLocks noGrp="1"/>
          </p:cNvSpPr>
          <p:nvPr>
            <p:ph type="body" idx="1"/>
          </p:nvPr>
        </p:nvSpPr>
        <p:spPr/>
        <p:txBody>
          <a:bodyPr/>
          <a:lstStyle/>
          <a:p>
            <a:r>
              <a:t>链球菌耐药特点</a:t>
            </a:r>
          </a:p>
        </p:txBody>
      </p:sp>
      <p:sp>
        <p:nvSpPr>
          <p:cNvPr id="4" name="Content Placeholder 3"/>
          <p:cNvSpPr>
            <a:spLocks noGrp="1"/>
          </p:cNvSpPr>
          <p:nvPr>
            <p:ph sz="half" idx="2"/>
          </p:nvPr>
        </p:nvSpPr>
        <p:spPr/>
        <p:txBody>
          <a:bodyPr/>
          <a:lstStyle/>
          <a:p>
            <a:r>
              <a:t>1.链球菌对青霉素类抗生素较为敏感，但随着抗生素的广泛使用，部分菌株产生了耐药性。</a:t>
            </a:r>
          </a:p>
          <a:p>
            <a:r>
              <a:t>2.部分链球菌还可产生红霉素耐药表型，对大环内酯类抗生素不敏感。</a:t>
            </a:r>
          </a:p>
          <a:p/>
        </p:txBody>
      </p:sp>
      <p:sp>
        <p:nvSpPr>
          <p:cNvPr id="5" name="Text Placeholder 4"/>
          <p:cNvSpPr>
            <a:spLocks noGrp="1"/>
          </p:cNvSpPr>
          <p:nvPr>
            <p:ph type="body" idx="3"/>
          </p:nvPr>
        </p:nvSpPr>
        <p:spPr/>
        <p:txBody>
          <a:bodyPr/>
          <a:lstStyle/>
          <a:p>
            <a:r>
              <a:t>大肠杆菌耐药特点</a:t>
            </a:r>
          </a:p>
        </p:txBody>
      </p:sp>
      <p:sp>
        <p:nvSpPr>
          <p:cNvPr id="6" name="Content Placeholder 5"/>
          <p:cNvSpPr>
            <a:spLocks noGrp="1"/>
          </p:cNvSpPr>
          <p:nvPr>
            <p:ph sz="half" idx="4"/>
          </p:nvPr>
        </p:nvSpPr>
        <p:spPr/>
        <p:txBody>
          <a:bodyPr/>
          <a:lstStyle/>
          <a:p>
            <a:r>
              <a:t>1.大肠杆菌常产生超广谱β-内酰胺酶和头孢菌素酶，导致对多种β-内酰胺类抗生素耐药。</a:t>
            </a:r>
          </a:p>
          <a:p>
            <a:r>
              <a:t>2.部分菌株还可能产生碳青霉烯类抗生素耐药性，给治疗带来极大困难。</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耐药机制：基因突变与选择压力</a:t>
            </a:r>
          </a:p>
        </p:txBody>
      </p:sp>
      <p:sp>
        <p:nvSpPr>
          <p:cNvPr id="3" name="Subtitle 2"/>
          <p:cNvSpPr>
            <a:spLocks noGrp="1"/>
          </p:cNvSpPr>
          <p:nvPr>
            <p:ph type="subTitle" idx="1"/>
          </p:nvPr>
        </p:nvSpPr>
        <p:spPr/>
        <p:txBody>
          <a:bodyPr/>
          <a:lstStyle/>
          <a:p>
            <a:r>
              <a:t>骨关节感染病原菌的耐药机制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耐药机制：基因突变与选择压力</a:t>
            </a:r>
          </a:p>
        </p:txBody>
      </p:sp>
      <p:sp>
        <p:nvSpPr>
          <p:cNvPr id="3" name="Content Placeholder 2"/>
          <p:cNvSpPr>
            <a:spLocks noGrp="1"/>
          </p:cNvSpPr>
          <p:nvPr>
            <p:ph sz="half" idx="2"/>
          </p:nvPr>
        </p:nvSpPr>
        <p:spPr/>
        <p:txBody>
          <a:bodyPr/>
          <a:lstStyle/>
          <a:p>
            <a:r>
              <a:t>1.基因突变是导致病原菌产生耐药性的重要原因之一。</a:t>
            </a:r>
          </a:p>
          <a:p>
            <a:r>
              <a:t>2.基因突变可以影响病原菌的药物靶位，使其对药物不再敏感。</a:t>
            </a:r>
          </a:p>
          <a:p>
            <a:r>
              <a:t>3.不同的基因突变会导致不同程度的耐药性，部分基因突变甚至可能导致病原菌对所有药物产生耐药性。</a:t>
            </a:r>
          </a:p>
          <a:p/>
        </p:txBody>
      </p:sp>
      <p:sp>
        <p:nvSpPr>
          <p:cNvPr id="4" name="Text Placeholder 3"/>
          <p:cNvSpPr>
            <a:spLocks noGrp="1"/>
          </p:cNvSpPr>
          <p:nvPr>
            <p:ph type="body" idx="3"/>
          </p:nvPr>
        </p:nvSpPr>
        <p:spPr/>
        <p:txBody>
          <a:bodyPr/>
          <a:lstStyle/>
          <a:p>
            <a:r>
              <a:t>选择压力与耐药性的发展</a:t>
            </a:r>
          </a:p>
        </p:txBody>
      </p:sp>
      <p:sp>
        <p:nvSpPr>
          <p:cNvPr id="5" name="Content Placeholder 4"/>
          <p:cNvSpPr>
            <a:spLocks noGrp="1"/>
          </p:cNvSpPr>
          <p:nvPr>
            <p:ph sz="half" idx="4"/>
          </p:nvPr>
        </p:nvSpPr>
        <p:spPr/>
        <p:txBody>
          <a:bodyPr/>
          <a:lstStyle/>
          <a:p>
            <a:r>
              <a:t>1.选择压力是指在药物作用下，病原菌群体中耐药性较强的个体更容易生存和繁殖。</a:t>
            </a:r>
          </a:p>
          <a:p>
            <a:r>
              <a:t>2.在长期使用抗生素的情况下，选择压力会促使病原菌群体中耐药性基因的传播和扩散。</a:t>
            </a:r>
          </a:p>
          <a:p>
            <a:r>
              <a:t>3.选择压力的大小与药物使用剂量、使用频率和用药时间等因素密切相关。</a:t>
            </a:r>
          </a:p>
          <a:p/>
        </p:txBody>
      </p:sp>
      <p:sp>
        <p:nvSpPr>
          <p:cNvPr id="6" name="Text Placeholder 5"/>
          <p:cNvSpPr>
            <a:spLocks noGrp="1"/>
          </p:cNvSpPr>
          <p:nvPr>
            <p:ph type="body" idx="1"/>
          </p:nvPr>
        </p:nvSpPr>
        <p:spPr/>
        <p:txBody>
          <a:bodyPr/>
          <a:lstStyle/>
          <a:p>
            <a:r>
              <a:t>基因突变与耐药性的产生</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耐药机制：基因突变与选择压力</a:t>
            </a:r>
          </a:p>
        </p:txBody>
      </p:sp>
      <p:sp>
        <p:nvSpPr>
          <p:cNvPr id="3" name="Text Placeholder 2"/>
          <p:cNvSpPr>
            <a:spLocks noGrp="1"/>
          </p:cNvSpPr>
          <p:nvPr>
            <p:ph type="body" idx="1"/>
          </p:nvPr>
        </p:nvSpPr>
        <p:spPr/>
        <p:txBody>
          <a:bodyPr/>
          <a:lstStyle/>
          <a:p>
            <a:r>
              <a:t>常见的耐药机制</a:t>
            </a:r>
          </a:p>
        </p:txBody>
      </p:sp>
      <p:sp>
        <p:nvSpPr>
          <p:cNvPr id="4" name="Content Placeholder 3"/>
          <p:cNvSpPr>
            <a:spLocks noGrp="1"/>
          </p:cNvSpPr>
          <p:nvPr>
            <p:ph sz="half" idx="2"/>
          </p:nvPr>
        </p:nvSpPr>
        <p:spPr/>
        <p:txBody>
          <a:bodyPr/>
          <a:lstStyle/>
          <a:p>
            <a:r>
              <a:t>1.外排泵机制：病原菌通过外排泵将药物排出细胞外，使细胞内药物浓度降低，从而产生耐药性。</a:t>
            </a:r>
          </a:p>
          <a:p>
            <a:r>
              <a:t>2.靶位修饰机制：病原菌通过改变药物靶位的结构或功能，使药物无法与其结合，从而产生耐药性。</a:t>
            </a:r>
          </a:p>
          <a:p>
            <a:r>
              <a:t>3.代谢灭活机制：病原菌通过产生特定的酶或代谢物质，将药物降解或灭活，从而降低药物的疗效。</a:t>
            </a:r>
          </a:p>
          <a:p/>
        </p:txBody>
      </p:sp>
      <p:sp>
        <p:nvSpPr>
          <p:cNvPr id="5" name="Text Placeholder 4"/>
          <p:cNvSpPr>
            <a:spLocks noGrp="1"/>
          </p:cNvSpPr>
          <p:nvPr>
            <p:ph type="body" idx="3"/>
          </p:nvPr>
        </p:nvSpPr>
        <p:spPr/>
        <p:txBody>
          <a:bodyPr/>
          <a:lstStyle/>
          <a:p>
            <a:r>
              <a:t>耐药性的传播与扩散</a:t>
            </a:r>
          </a:p>
        </p:txBody>
      </p:sp>
      <p:sp>
        <p:nvSpPr>
          <p:cNvPr id="6" name="Content Placeholder 5"/>
          <p:cNvSpPr>
            <a:spLocks noGrp="1"/>
          </p:cNvSpPr>
          <p:nvPr>
            <p:ph sz="half" idx="4"/>
          </p:nvPr>
        </p:nvSpPr>
        <p:spPr/>
        <p:txBody>
          <a:bodyPr/>
          <a:lstStyle/>
          <a:p>
            <a:r>
              <a:t>1.耐药性基因可以通过质粒、转座子等可移动遗传元件在病原菌群体中传播和扩散。</a:t>
            </a:r>
          </a:p>
          <a:p>
            <a:r>
              <a:t>2.耐药性基因的传播和扩散可以导致多种病原菌对多种药物产生耐药性，给临床治疗带来极大困难。</a:t>
            </a:r>
          </a:p>
          <a:p>
            <a:r>
              <a:t>3.控制耐药性基因的传播和扩散对于遏制耐药性的发展具有重要意义。</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耐药机制：基因突变与选择压力</a:t>
            </a:r>
          </a:p>
        </p:txBody>
      </p:sp>
      <p:sp>
        <p:nvSpPr>
          <p:cNvPr id="3" name="Text Placeholder 2"/>
          <p:cNvSpPr>
            <a:spLocks noGrp="1"/>
          </p:cNvSpPr>
          <p:nvPr>
            <p:ph type="body" idx="1"/>
          </p:nvPr>
        </p:nvSpPr>
        <p:spPr/>
        <p:txBody>
          <a:bodyPr/>
          <a:lstStyle/>
          <a:p>
            <a:r>
              <a:t>耐药性的监测与防控</a:t>
            </a:r>
          </a:p>
        </p:txBody>
      </p:sp>
      <p:sp>
        <p:nvSpPr>
          <p:cNvPr id="4" name="Content Placeholder 3"/>
          <p:cNvSpPr>
            <a:spLocks noGrp="1"/>
          </p:cNvSpPr>
          <p:nvPr>
            <p:ph sz="half" idx="2"/>
          </p:nvPr>
        </p:nvSpPr>
        <p:spPr/>
        <p:txBody>
          <a:bodyPr/>
          <a:lstStyle/>
          <a:p>
            <a:r>
              <a:t>1.加强病原菌耐药性的监测，及时发现和控制耐药性的传播。</a:t>
            </a:r>
          </a:p>
          <a:p>
            <a:r>
              <a:t>2.规范临床用药行为，减少不必要的药物使用，降低选择压力。</a:t>
            </a:r>
          </a:p>
          <a:p>
            <a:r>
              <a:t>3.加强抗菌药物研发，提高抗菌药物的治疗效果和降低耐药性的产生。</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耐药基因的水平传播方式</a:t>
            </a:r>
          </a:p>
        </p:txBody>
      </p:sp>
      <p:sp>
        <p:nvSpPr>
          <p:cNvPr id="3" name="Subtitle 2"/>
          <p:cNvSpPr>
            <a:spLocks noGrp="1"/>
          </p:cNvSpPr>
          <p:nvPr>
            <p:ph type="subTitle" idx="1"/>
          </p:nvPr>
        </p:nvSpPr>
        <p:spPr/>
        <p:txBody>
          <a:bodyPr/>
          <a:lstStyle/>
          <a:p>
            <a:r>
              <a:t>骨关节感染病原菌的耐药机制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耐药基因的水平传播方式</a:t>
            </a:r>
          </a:p>
        </p:txBody>
      </p:sp>
      <p:sp>
        <p:nvSpPr>
          <p:cNvPr id="3" name="Content Placeholder 2"/>
          <p:cNvSpPr>
            <a:spLocks noGrp="1"/>
          </p:cNvSpPr>
          <p:nvPr>
            <p:ph sz="half" idx="2"/>
          </p:nvPr>
        </p:nvSpPr>
        <p:spPr/>
        <p:txBody>
          <a:bodyPr/>
          <a:lstStyle/>
          <a:p>
            <a:r>
              <a:t>1.耐药质粒是一种可以在细菌间传递耐药基因的遗传物质，通过接合、转化和转导等方式水平传播。</a:t>
            </a:r>
          </a:p>
          <a:p>
            <a:r>
              <a:t>2.耐药质粒往往带有多个耐药基因，导致细菌对多种抗生素产生耐药性。</a:t>
            </a:r>
          </a:p>
          <a:p>
            <a:r>
              <a:t>3.耐药质粒的传播与细菌密度、抗生素使用和环境因素等有关。</a:t>
            </a:r>
          </a:p>
          <a:p/>
        </p:txBody>
      </p:sp>
      <p:sp>
        <p:nvSpPr>
          <p:cNvPr id="4" name="Text Placeholder 3"/>
          <p:cNvSpPr>
            <a:spLocks noGrp="1"/>
          </p:cNvSpPr>
          <p:nvPr>
            <p:ph type="body" idx="3"/>
          </p:nvPr>
        </p:nvSpPr>
        <p:spPr/>
        <p:txBody>
          <a:bodyPr/>
          <a:lstStyle/>
          <a:p>
            <a:r>
              <a:t>整合子的作用</a:t>
            </a:r>
          </a:p>
        </p:txBody>
      </p:sp>
      <p:sp>
        <p:nvSpPr>
          <p:cNvPr id="5" name="Content Placeholder 4"/>
          <p:cNvSpPr>
            <a:spLocks noGrp="1"/>
          </p:cNvSpPr>
          <p:nvPr>
            <p:ph sz="half" idx="4"/>
          </p:nvPr>
        </p:nvSpPr>
        <p:spPr/>
        <p:txBody>
          <a:bodyPr/>
          <a:lstStyle/>
          <a:p>
            <a:r>
              <a:t>1.整合子是一种可移动遗传元件，能够捕获和整合外源耐药基因。</a:t>
            </a:r>
          </a:p>
          <a:p>
            <a:r>
              <a:t>2.整合子可通过接合、转化等方式在细菌间水平传播，导致耐药性的扩散。</a:t>
            </a:r>
          </a:p>
          <a:p>
            <a:r>
              <a:t>3.整合子的存在与多药耐药性的形成密切相关。</a:t>
            </a:r>
          </a:p>
          <a:p/>
        </p:txBody>
      </p:sp>
      <p:sp>
        <p:nvSpPr>
          <p:cNvPr id="6" name="Text Placeholder 5"/>
          <p:cNvSpPr>
            <a:spLocks noGrp="1"/>
          </p:cNvSpPr>
          <p:nvPr>
            <p:ph type="body" idx="1"/>
          </p:nvPr>
        </p:nvSpPr>
        <p:spPr/>
        <p:txBody>
          <a:bodyPr/>
          <a:lstStyle/>
          <a:p>
            <a:r>
              <a:t>耐药质粒的传播</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https://d.book118.com/777104060145006043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引言：骨关节感染与耐药现状</vt:lpstr>
      <vt:lpstr> 引言：骨关节感染与耐药现状</vt:lpstr>
      <vt:lpstr> 引言：骨关节感染与耐药现状</vt:lpstr>
      <vt:lpstr> 引言：骨关节感染与耐药现状</vt:lpstr>
      <vt:lpstr> 病原菌种类及其耐药特点</vt:lpstr>
      <vt:lpstr> 病原菌种类及其耐药特点</vt:lpstr>
      <vt:lpstr> 病原菌种类及其耐药特点</vt:lpstr>
      <vt:lpstr> 病原菌种类及其耐药特点</vt:lpstr>
      <vt:lpstr> 耐药机制：基因突变与选择压力</vt:lpstr>
      <vt:lpstr> 耐药机制：基因突变与选择压力</vt:lpstr>
      <vt:lpstr> 耐药机制：基因突变与选择压力</vt:lpstr>
      <vt:lpstr> 耐药机制：基因突变与选择压力</vt:lpstr>
      <vt:lpstr> 耐药基因的水平传播方式</vt:lpstr>
      <vt:lpstr> 耐药基因的水平传播方式</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2024-09-17T18:40:32.391</cp:lastPrinted>
  <dcterms:created xsi:type="dcterms:W3CDTF">2024-09-17T10:40:32Z</dcterms:created>
  <dcterms:modified xsi:type="dcterms:W3CDTF">2024-09-17T10:40:34Z</dcterms:modified>
</cp:coreProperties>
</file>