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FF2EEC-B66C-43A9-8628-B2883BF340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76365B-7A16-497A-B71D-A5C7FAA790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3BBF05-D752-4EDA-82BE-D3E93C229F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E90493-8BE8-4901-860D-710B56FF9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936AC4-2C15-4763-9CC7-EC79ED2B5F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75395A-F2F5-4EB3-9EDF-CC3042A068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84FDDF-6A7A-450C-9B4A-46D054FAE3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731F41-4390-4A44-B2B4-C645ED3FFC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0B392C-5087-4969-8B98-0F8FEE3815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470CA3-0F10-4644-985D-FE4DB7961B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E9E33-9DC3-4F4F-8167-C04C3F224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2512305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诊断试剂项目建议书</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XX-01-21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项目背景与意义</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项目目标与任务</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项目实施方案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项目风险分析与应对措施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项目经济效益与社会效益评估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项目可行性分析与建议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项目背景与意义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不断增长的市场规模</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多样化需求</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高品质要求</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诊断试剂市场需求</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随着全球人口老龄化和疾病负担的增加，诊断试剂市场规模不断扩大。</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不同疾病、不同检测方法的诊断试剂需求多样化，市场潜力巨大。</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诊断试剂作为医疗检测的关键环节，对品质的要求极高，市场需要高品质的诊断试剂。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国外发展现状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发达国家在诊断试剂领域起步较早，技术成熟，品牌知名度高，市场份额较大。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国内发展现状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近年来，国内诊断试剂行业快速发展，技术水平不断提升，但与国际先进水平仍存在一定差距。</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随着生物技术的不断进步和医疗检测需求的增加，诊断试剂行业将继续保持快速发展态势。同时，行业整合和兼并重组将加速进行，以提高产业集中度和整体竞争力。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满足市场需求</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促进技术进步</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提升产业竞争力</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社会效益显著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项目意义及价值</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项目的实施将提供高品质的诊断试剂，满足不断增长的市场需求。</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项目的研发将推动诊断试剂领域的技术进步和创新发展。</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项目的推广和应用将有助于提高疾病诊断的准确性和效率，为公众健康事业做出贡献。</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项目的成功实施将提高国内诊断试剂行业的整体技术水平和市场竞争力。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项目目标与任务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开发高效、准确的诊断试剂，满足临床需求。</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推动诊断试剂的产业升级和技术创新。</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提高我国诊断试剂在国际市场的竞争力。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56924" y="3378343"/>
            <a:ext cx="9743254" cy="1324183"/>
            <a:chOff x="1356924" y="3378343"/>
            <a:chExt cx="9743254" cy="1324183"/>
          </a:xfrm>
        </p:grpSpPr>
        <p:sp>
          <p:nvSpPr>
            <p:cNvPr id="3" name="Freeform 3"/>
            <p:cNvSpPr/>
            <p:nvPr/>
          </p:nvSpPr>
          <p:spPr>
            <a:xfrm>
              <a:off x="1356924" y="3378343"/>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V="1">
              <a:off x="3394663" y="3378343"/>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428490" y="3378343"/>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9485651" y="3378343"/>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V="1">
              <a:off x="7466230" y="3378343"/>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80714" y="3501502"/>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14537" y="3501502"/>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125014" y="2572040"/>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25014" y="1904725"/>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552278" y="3501502"/>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609439" y="3501502"/>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590017" y="3501502"/>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96579" y="2572040"/>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196579" y="1904725"/>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535724" y="3681490"/>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01</a:t>
            </a:r>
          </a:p>
        </p:txBody>
      </p:sp>
      <p:sp>
        <p:nvSpPr>
          <p:cNvPr id="18" name="TextBox 18"/>
          <p:cNvSpPr txBox="1"/>
          <p:nvPr/>
        </p:nvSpPr>
        <p:spPr>
          <a:xfrm>
            <a:off x="3569547" y="3681490"/>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02</a:t>
            </a:r>
          </a:p>
        </p:txBody>
      </p:sp>
      <p:sp>
        <p:nvSpPr>
          <p:cNvPr id="19" name="TextBox 19"/>
          <p:cNvSpPr txBox="1"/>
          <p:nvPr/>
        </p:nvSpPr>
        <p:spPr>
          <a:xfrm>
            <a:off x="5607287" y="3681490"/>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03</a:t>
            </a:r>
          </a:p>
        </p:txBody>
      </p:sp>
      <p:sp>
        <p:nvSpPr>
          <p:cNvPr id="20" name="TextBox 20"/>
          <p:cNvSpPr txBox="1"/>
          <p:nvPr/>
        </p:nvSpPr>
        <p:spPr>
          <a:xfrm>
            <a:off x="7645026" y="3681490"/>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04</a:t>
            </a:r>
          </a:p>
        </p:txBody>
      </p:sp>
      <p:sp>
        <p:nvSpPr>
          <p:cNvPr id="21" name="TextBox 21"/>
          <p:cNvSpPr txBox="1"/>
          <p:nvPr/>
        </p:nvSpPr>
        <p:spPr>
          <a:xfrm>
            <a:off x="9664448" y="3681490"/>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05</a:t>
            </a:r>
          </a:p>
        </p:txBody>
      </p:sp>
      <p:sp>
        <p:nvSpPr>
          <p:cNvPr id="22" name="TextBox 22"/>
          <p:cNvSpPr txBox="1"/>
          <p:nvPr/>
        </p:nvSpPr>
        <p:spPr>
          <a:xfrm>
            <a:off x="984856" y="4797407"/>
            <a:ext cx="208597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研发具有自主知识产权的诊断试剂。</a:t>
            </a:r>
          </a:p>
        </p:txBody>
      </p:sp>
      <p:sp>
        <p:nvSpPr>
          <p:cNvPr id="23" name="TextBox 23"/>
          <p:cNvSpPr txBox="1"/>
          <p:nvPr/>
        </p:nvSpPr>
        <p:spPr>
          <a:xfrm>
            <a:off x="3070831" y="1612848"/>
            <a:ext cx="208597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建立完善的生产质量管理体系，确保产品质量稳定可靠。</a:t>
            </a:r>
          </a:p>
        </p:txBody>
      </p:sp>
      <p:sp>
        <p:nvSpPr>
          <p:cNvPr id="24" name="TextBox 24"/>
          <p:cNvSpPr txBox="1"/>
          <p:nvPr/>
        </p:nvSpPr>
        <p:spPr>
          <a:xfrm>
            <a:off x="7146311" y="1612848"/>
            <a:ext cx="208597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推进诊断试剂的注册申报和审批工作，获得上市许可。</a:t>
            </a:r>
          </a:p>
        </p:txBody>
      </p:sp>
      <p:sp>
        <p:nvSpPr>
          <p:cNvPr id="25" name="TextBox 25"/>
          <p:cNvSpPr txBox="1"/>
          <p:nvPr/>
        </p:nvSpPr>
        <p:spPr>
          <a:xfrm>
            <a:off x="5033870" y="4797407"/>
            <a:ext cx="208597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开展临床试验和评价，验证诊断试剂的安全性和有效性。</a:t>
            </a:r>
          </a:p>
        </p:txBody>
      </p:sp>
      <p:sp>
        <p:nvSpPr>
          <p:cNvPr id="26" name="TextBox 26"/>
          <p:cNvSpPr txBox="1"/>
          <p:nvPr/>
        </p:nvSpPr>
        <p:spPr>
          <a:xfrm>
            <a:off x="9113581" y="4797407"/>
            <a:ext cx="208597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加强市场推广和品牌建设，提高产品知名度和美誉度。</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具体任务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预期成果</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获得具有自主知识产权的诊断试剂技术。</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在临床试验中证明诊断试剂的安全性和有效性。</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实现诊断试剂的产业化生产和销售，满足市场需求。</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获得国家药品监督管理局颁发的注册证书和生产许可证。</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项目实施方案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采用先进的生物技术，结合免疫学、分子生物学等原理，开发高灵敏度、高特异性的诊断试剂。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技术路线</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包括抗原抗体制备技术、免疫分析技术、生物信息学分析技术等，确保试剂的准确性和可靠性。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关键技术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技术路线与关键技术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分为预研、立项、研发、试验、申报等阶段，确保项目按计划推进。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预计2年内完成试剂的研发和临床试验，3年内获得产品注册证并开始市场推广。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研发计划与时间表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时间表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研发计划</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资源整合</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协作方式</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资源整合与协作方式</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建立项目管理小组，明确各自职责和任务分工，定期召开项目进展会议，及时沟通解决问题，确保项目顺利进行。</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充分利用公司内部资源，如研发团队、实验室设备等，同时积极寻求外部合作，如高校、科研机构等，实现资源共享和优势互补。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https://d.book118.com/777125123053006051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2024-09-24T08:49:35.663</cp:lastPrinted>
  <dcterms:created xsi:type="dcterms:W3CDTF">2024-09-24T00:49:35Z</dcterms:created>
  <dcterms:modified xsi:type="dcterms:W3CDTF">2024-09-24T00:49:37Z</dcterms:modified>
</cp:coreProperties>
</file>