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FE650-AC7A-4943-93B6-E826FA8EA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5D201-D000-4526-92AD-18A45AEDD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F7C9B-38C2-499F-A4F5-CAE08C0BB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EB1D3-363B-47AD-82AF-6BA3FE4FB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E3DFC8-B2FD-4F73-8780-B5E75ABA3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E76FFC-08E3-4D3C-B74B-509C5A303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59ABB9-B020-4260-BBF2-B266DD7D0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793B7-E774-4B7E-AD87-9761F79B9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A4EC29-7587-4C02-8753-1D061C12A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62495-6B6B-48BF-BD1D-D5429F255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0C0C9-899A-491B-94EA-3AE8EEE9B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3101316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妇学校课程-自然分娩课件\n## 1.自然分娩的基本概念与优势\n### 1.1自然分娩的定义与过程概述\n### 1.2自然分娩与剖宫产的比较\n### 1.3自然分娩的优势及意义\n## 2.自然分娩的准备与孕期保健\n### 2.1孕期的体重管理与运动\n### 2.2孕期的营养与饮食指导\n### 2.3孕期的心理调适与胎教\n## 3.分娩过程中的疼痛缓解方法\n### 3.1分娩疼痛的原因与机制\n### 3.2分娩过程中的疼痛缓解技巧\n### 3.3药物与非药物缓解疼痛的方法\n## 4.自然分娩的产程分期与应对策略\n### 4.1产程分期的定义与特点\n### 4.2产程各阶段的应对策略\n### 4.3产程中的紧急情况的处理\n## 5.自然分娩后的护理与恢复\n### 5.1分娩后的身体护理与休息\n### 5.2分娩后的心理调适与亲子关系建立\n### 5.3分娩后的健康检查与随访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000"/>
              <a:t>孕妇学校课程-自然分娩课件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自然分娩的基本概念与优势</a:t>
            </a:r>
            <a:endParaRPr/>
          </a:p>
        </p:txBody>
      </p:sp>
      <p:sp>
        <p:nvSpPr>
          <p:cNvPr id="12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66" name="组合 165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6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自然分娩的定义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指胎儿通过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自然娩出的过程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剖宫产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手术干预</a:t>
                </a:r>
                <a:endParaRPr/>
              </a:p>
            </p:txBody>
          </p:sp>
          <p:sp>
            <p:nvSpPr>
              <p:cNvPr id="17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自然分娩的过程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第一产程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：宫口扩张至10厘米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第二产程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：胎儿娩出至宫口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第三产程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：胎盘娩出</a:t>
                </a:r>
                <a:endParaRPr/>
              </a:p>
            </p:txBody>
          </p:sp>
          <p:sp>
            <p:nvSpPr>
              <p:cNvPr id="17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自然分娩的注意事项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注意宫缩的规律和强度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及时调整呼吸和体位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保持良好的心理状态</a:t>
                </a:r>
                <a:endParaRPr/>
              </a:p>
            </p:txBody>
          </p:sp>
          <p:sp>
            <p:nvSpPr>
              <p:cNvPr id="17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自然分娩的定义与过程概述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对母体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，恢复快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对胎儿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刺激小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，减少并发症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母乳喂养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和母婴亲密</a:t>
                </a:r>
                <a:endParaRPr/>
              </a:p>
            </p:txBody>
          </p:sp>
          <p:sp>
            <p:nvSpPr>
              <p:cNvPr id="1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自然分娩的优势</a:t>
                </a:r>
                <a:endParaRPr/>
              </a:p>
            </p:txBody>
          </p:sp>
        </p:grpSp>
        <p:grpSp>
          <p:nvGrpSpPr>
            <p:cNvPr id="18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可在紧急情况下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迅速分娩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，保障母婴安全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可避免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产道损伤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胎儿窒息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胎位不正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母亲身体状况不佳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的情况</a:t>
                </a:r>
                <a:endParaRPr/>
              </a:p>
            </p:txBody>
          </p:sp>
          <p:sp>
            <p:nvSpPr>
              <p:cNvPr id="18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剖宫产的优势</a:t>
                </a:r>
                <a:endParaRPr/>
              </a:p>
            </p:txBody>
          </p:sp>
        </p:grpSp>
        <p:grpSp>
          <p:nvGrpSpPr>
            <p:cNvPr id="18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根据母体和胎儿的具体情况选择分娩方式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听取专业医生的建议</a:t>
                </a:r>
                <a:endParaRPr/>
              </a:p>
            </p:txBody>
          </p:sp>
          <p:sp>
            <p:nvSpPr>
              <p:cNvPr id="19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自然分娩与剖宫产的权衡</a:t>
                </a:r>
                <a:endParaRPr/>
              </a:p>
            </p:txBody>
          </p:sp>
        </p:grpSp>
      </p:grpSp>
      <p:pic>
        <p:nvPicPr>
          <p:cNvPr id="19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自然分娩与剖宫产的比较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自然分娩的优势</a:t>
                </a:r>
                <a:endParaRPr/>
              </a:p>
            </p:txBody>
          </p:sp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母亲身体健康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胎儿生长发育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建立良好的亲子关系</a:t>
                </a:r>
                <a:endParaRPr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自然分娩的意义</a:t>
                </a:r>
                <a:endParaRPr/>
              </a:p>
            </p:txBody>
          </p:sp>
          <p:sp>
            <p:nvSpPr>
              <p:cNvPr id="2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自然规律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人类生育的智慧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降低剖宫产率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医疗资源消耗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提高人口素质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社会和谐</a:t>
                </a:r>
                <a:endParaRPr/>
              </a:p>
            </p:txBody>
          </p:sp>
          <p:sp>
            <p:nvSpPr>
              <p:cNvPr id="2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自然分娩的优势及意义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自然分娩的准备与孕期保健</a:t>
            </a:r>
            <a:endParaRPr/>
          </a:p>
        </p:txBody>
      </p:sp>
      <p:sp>
        <p:nvSpPr>
          <p:cNvPr id="21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1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1" name="组合 22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体重管理的重要性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过度肥胖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营养不良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自然分娩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胎儿健康</a:t>
                </a:r>
                <a:endParaRPr/>
              </a:p>
            </p:txBody>
          </p:sp>
          <p:sp>
            <p:nvSpPr>
              <p:cNvPr id="22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孕期运动的建议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低强度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低风险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散步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瑜伽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孕妇健身操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运动频率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的适度</a:t>
                </a:r>
                <a:endParaRPr/>
              </a:p>
            </p:txBody>
          </p:sp>
          <p:sp>
            <p:nvSpPr>
              <p:cNvPr id="22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体重管理和运动的注意事项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遵循医生的建议和指导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避免剧烈运动和接触高风险环境</a:t>
                </a:r>
                <a:endParaRPr/>
              </a:p>
            </p:txBody>
          </p:sp>
          <p:sp>
            <p:nvSpPr>
              <p:cNvPr id="23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孕期的体重管理与运动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6" name="组合 23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37" name="组合 236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营养的重要性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充足能量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胎儿生长发育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母亲身体健康</a:t>
                </a:r>
                <a:endParaRPr/>
              </a:p>
            </p:txBody>
          </p:sp>
          <p:pic>
            <p:nvPicPr>
              <p:cNvPr id="2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2" name="组合 241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饮食建议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均衡膳食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，多样化摄入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蛋白质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膳食纤维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微量元素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糖分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盐分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摄入，避免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过度油腻</a:t>
                </a:r>
                <a:endParaRPr/>
              </a:p>
            </p:txBody>
          </p:sp>
          <p:pic>
            <p:nvPicPr>
              <p:cNvPr id="24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7" name="组合 246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饮食注意事项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过敏食物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高毒性食物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遵循医生的建议和指导</a:t>
                </a:r>
                <a:endParaRPr/>
              </a:p>
            </p:txBody>
          </p:sp>
          <p:pic>
            <p:nvPicPr>
              <p:cNvPr id="25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孕期的营养与饮食指导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5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心理调适的重要性</a:t>
                </a:r>
                <a:endParaRPr/>
              </a:p>
            </p:txBody>
          </p:sp>
          <p:sp>
            <p:nvSpPr>
              <p:cNvPr id="25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良好心态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胎儿心理健康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母亲身体健康</a:t>
                </a:r>
                <a:endParaRPr/>
              </a:p>
            </p:txBody>
          </p:sp>
        </p:grpSp>
        <p:grpSp>
          <p:nvGrpSpPr>
            <p:cNvPr id="25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胎教的建议</a:t>
                </a:r>
                <a:endParaRPr/>
              </a:p>
            </p:txBody>
          </p:sp>
          <p:sp>
            <p:nvSpPr>
              <p:cNvPr id="26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音乐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触摸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等多种方式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</a:t>
                </a:r>
                <a:endParaRPr/>
              </a:p>
            </p:txBody>
          </p:sp>
        </p:grpSp>
        <p:grpSp>
          <p:nvGrpSpPr>
            <p:cNvPr id="26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心理调适和胎教的注意事项</a:t>
                </a:r>
                <a:endParaRPr/>
              </a:p>
            </p:txBody>
          </p:sp>
          <p:sp>
            <p:nvSpPr>
              <p:cNvPr id="26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寻求家人和朋友的支持和理解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遵循医生的建议和指导</a:t>
                </a:r>
                <a:endParaRPr/>
              </a:p>
            </p:txBody>
          </p:sp>
        </p:grpSp>
      </p:grpSp>
      <p:pic>
        <p:nvPicPr>
          <p:cNvPr id="26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孕期的心理调适与胎教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分娩过程中的疼痛缓解方法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分娩疼痛的原因</a:t>
                </a:r>
                <a:endParaRPr/>
              </a:p>
            </p:txBody>
          </p:sp>
          <p:sp>
            <p:nvSpPr>
              <p:cNvPr id="1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宫缩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引起的肌肉收缩和神经压迫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胎儿压迫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产道和生殖器官</a:t>
                </a:r>
                <a:endParaRPr/>
              </a:p>
            </p:txBody>
          </p:sp>
        </p:grpSp>
        <p:grpSp>
          <p:nvGrpSpPr>
            <p:cNvPr id="1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分娩疼痛的机制</a:t>
                </a:r>
                <a:endParaRPr/>
              </a:p>
            </p:txBody>
          </p:sp>
          <p:sp>
            <p:nvSpPr>
              <p:cNvPr id="2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疼痛信号通过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神经传导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至大脑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大脑产生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疼痛感知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反应</a:t>
                </a:r>
                <a:endParaRPr/>
              </a:p>
            </p:txBody>
          </p:sp>
        </p:grpSp>
        <p:grpSp>
          <p:nvGrpSpPr>
            <p:cNvPr id="2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分娩疼痛的影响</a:t>
                </a:r>
                <a:endParaRPr/>
              </a:p>
            </p:txBody>
          </p:sp>
          <p:sp>
            <p:nvSpPr>
              <p:cNvPr id="2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影响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母亲分娩过程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心理状态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影响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胎儿安全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舒适度</a:t>
                </a:r>
                <a:endParaRPr/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分娩疼痛的原因与机制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https://d.book118.com/777131013162006046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孕妇学校课程-自然分娩课件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2024-09-22T06:16:23.295</cp:lastPrinted>
  <dcterms:created xsi:type="dcterms:W3CDTF">2024-09-21T22:16:23Z</dcterms:created>
  <dcterms:modified xsi:type="dcterms:W3CDTF">2024-09-21T22:16:25Z</dcterms:modified>
</cp:coreProperties>
</file>