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3745A4-EE92-423C-A71F-87CF5340F2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19A8D7-16DF-4E86-8208-44743D7090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F05D5C-BB8B-42A9-8BDE-D59026EF29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D9CB3C-2A79-4F36-94ED-6E79D5F196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B0A372-C89E-441D-9B21-F16EE6B394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93AC9A-EB0F-426E-8F7B-22E14325DD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E7FCCC-8A0E-4583-AAA2-260A2B5A41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17F7EF-B51B-447C-8C51-F53921C053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A79F76-CC72-4FDB-8681-730EDE4FD3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A0DFD7-8138-48BB-98A1-46E4F4AA96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C46174-A32A-4A9F-97B4-A97565A90C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13515100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针刀治疗颈椎病</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针刀治疗简介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颈椎病基础知识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针刀治疗颈椎病原理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针刀治疗颈椎病的方法与步骤</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针刀治疗颈椎病的临床效果与评价</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针刀治疗颈椎病的展望与未来研究方向</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针刀治疗简介</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89" r="3258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004" r="3300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0" r="1072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针刀治疗是一种结合了针灸和手术的治疗方法，通过使用特制的针具对病变组织进行切割、松解和疏通，以达到治疗目的。</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针刀治疗具有微创、安全、有效的特点，对于颈椎病等慢性疼痛疾病具有较好的治疗效果。</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ln>
        </p:spPr>
      </p:cxnSp>
      <p:sp>
        <p:nvSpPr>
          <p:cNvPr id="5" name="AutoShape 5"/>
          <p:cNvSpPr/>
          <p:nvPr/>
        </p:nvSpPr>
        <p:spPr>
          <a:xfrm>
            <a:off x="112888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针刀疗法起源于古代中医的针灸技术，经过多年的实践和发展，逐渐形成了针刀治疗这一独特的医学体系。</a:t>
            </a:r>
            <a:endParaRPr lang="en-US" sz="1100"/>
          </a:p>
        </p:txBody>
      </p:sp>
      <p:sp>
        <p:nvSpPr>
          <p:cNvPr id="6" name="AutoShape 6"/>
          <p:cNvSpPr/>
          <p:nvPr/>
        </p:nvSpPr>
        <p:spPr>
          <a:xfrm>
            <a:off x="6851043" y="3468001"/>
            <a:ext cx="4382762" cy="2756521"/>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近年来，针刀治疗在理论和实践方面都有了较大的发展，越来越多的医生和患者开始接受并采用针刀治疗颈椎病等慢性疼痛疾病。</a:t>
            </a:r>
            <a:endParaRPr lang="en-US" sz="1100"/>
          </a:p>
        </p:txBody>
      </p:sp>
      <p:sp>
        <p:nvSpPr>
          <p:cNvPr id="7" name="AutoShape 7"/>
          <p:cNvSpPr/>
          <p:nvPr/>
        </p:nvSpPr>
        <p:spPr>
          <a:xfrm>
            <a:off x="1128883" y="2489009"/>
            <a:ext cx="424215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历史</a:t>
            </a:r>
            <a:endParaRPr lang="en-US" sz="1100"/>
          </a:p>
        </p:txBody>
      </p:sp>
      <p:sp>
        <p:nvSpPr>
          <p:cNvPr id="8" name="AutoShape 8"/>
          <p:cNvSpPr/>
          <p:nvPr/>
        </p:nvSpPr>
        <p:spPr>
          <a:xfrm>
            <a:off x="6996316" y="2489009"/>
            <a:ext cx="4092216" cy="43961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发展</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针刀治疗适用于多种慢性疼痛疾病，如颈椎病、腰椎间盘突出、关节炎等。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对于患有严重心脑血管疾病、感染、肿瘤等的患者，以及孕妇和身体虚弱的人来说，应慎用或禁用针刀治疗。</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适用范围与禁忌症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禁忌症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适用范围</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颈椎病基础知识</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528" b="22528"/>
          <a:stretch>
            <a:fillRect/>
          </a:stretch>
        </p:blipFill>
        <p:spPr>
          <a:xfrm>
            <a:off x="1521351" y="2618834"/>
            <a:ext cx="9149299" cy="3770179"/>
          </a:xfrm>
          <a:prstGeom prst="rect">
            <a:avLst/>
          </a:prstGeom>
        </p:spPr>
      </p:pic>
      <p:sp>
        <p:nvSpPr>
          <p:cNvPr id="3" name="AutoShape 3"/>
          <p:cNvSpPr/>
          <p:nvPr/>
        </p:nvSpPr>
        <p:spPr>
          <a:xfrm>
            <a:off x="1633683" y="1148833"/>
            <a:ext cx="8924635" cy="133021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500">
                <a:solidFill>
                  <a:srgbClr val="FFFFFF">
                    <a:alpha val="100000"/>
                  </a:srgbClr>
                </a:solidFill>
                <a:latin typeface="Microsoft Yahei"/>
                <a:ea typeface="Microsoft Yahei"/>
                <a:cs typeface="Microsoft Yahei"/>
              </a:rPr>
              <a:t>首先, however， the authoring.</a:t>
            </a:r>
            <a:endParaRPr lang="en-US" sz="1100"/>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颈椎病基础知识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"The authoring."</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却能 be a part of the authoring and the other way around. The authoring. However, the authoring. The authoring. However， the authoring. The authoring. However， the authoring. The authoring. However， the authoring. The authoring. However， the authoring.</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颈椎病基础知识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"The authoring."</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"The authorizingThread" of the authorizingThread"The authorizingThread."</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颈椎病基础知识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68" r="2068"/>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"The authorizingThread."</a:t>
            </a:r>
            <a:endParaRPr lang="en-US" sz="1100"/>
          </a:p>
        </p:txBody>
      </p:sp>
      <p:sp>
        <p:nvSpPr>
          <p:cNvPr id="4" name="AutoShape 4"/>
          <p:cNvSpPr/>
          <p:nvPr/>
        </p:nvSpPr>
        <p:spPr>
          <a:xfrm>
            <a:off x="623610" y="3270075"/>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and "The authorizingThread."</a:t>
            </a:r>
            <a:endParaRPr lang="en-US" sz="1100"/>
          </a:p>
        </p:txBody>
      </p:sp>
      <p:sp>
        <p:nvSpPr>
          <p:cNvPr id="5" name="AutoShape 5"/>
          <p:cNvSpPr/>
          <p:nvPr/>
        </p:nvSpPr>
        <p:spPr>
          <a:xfrm>
            <a:off x="623610" y="4650890"/>
            <a:ext cx="4876800" cy="134112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"The authorizingThread."</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颈椎病基础知识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and "The authorizingThread."</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however， the other way around. However， however, the authorizingThread."</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颈椎病基础知识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"The authorizingThread."</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and "The authorizingThread."</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and "The authorizingThread."</a:t>
            </a:r>
          </a:p>
        </p:txBody>
      </p:sp>
      <p:pic>
        <p:nvPicPr>
          <p:cNvPr id="10" name="Picture 10"/>
          <p:cNvPicPr>
            <a:picLocks noChangeAspect="1"/>
          </p:cNvPicPr>
          <p:nvPr/>
        </p:nvPicPr>
        <p:blipFill>
          <a:blip r:embed="rId4"/>
          <a:srcRect t="42" b="4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颈椎病基础知识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and "The authorizingThread."</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and "The authorizingThread."</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and "The authorizingThread."</a:t>
            </a:r>
          </a:p>
        </p:txBody>
      </p:sp>
      <p:pic>
        <p:nvPicPr>
          <p:cNvPr id="8" name="Picture 8"/>
          <p:cNvPicPr>
            <a:picLocks noChangeAspect="1"/>
          </p:cNvPicPr>
          <p:nvPr/>
        </p:nvPicPr>
        <p:blipFill>
          <a:blip r:embed="rId2"/>
          <a:srcRect t="21875" b="21875"/>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21875" b="21875"/>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21875" b="21875"/>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颈椎病基础知识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颈椎病基础知识</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1171292" y="2749588"/>
            <a:ext cx="2088928" cy="2088928"/>
            <a:chOff x="1171292" y="2749588"/>
            <a:chExt cx="2088928" cy="2088928"/>
          </a:xfrm>
        </p:grpSpPr>
        <p:sp>
          <p:nvSpPr>
            <p:cNvPr id="32" name="AutoShape 32"/>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1797656" y="3303419"/>
            <a:ext cx="931450" cy="924116"/>
            <a:chOff x="1797656" y="3303419"/>
            <a:chExt cx="931450" cy="924116"/>
          </a:xfrm>
        </p:grpSpPr>
        <p:sp>
          <p:nvSpPr>
            <p:cNvPr id="34" name="Freeform 34"/>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and "The authorizingThread."</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and "The authorizingThread."</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350">
                <a:solidFill>
                  <a:srgbClr val="060001">
                    <a:alpha val="100000"/>
                  </a:srgbClr>
                </a:solidFill>
                <a:latin typeface="Microsoft Yahei"/>
                <a:ea typeface="Microsoft Yahei"/>
                <a:cs typeface="Microsoft Yahei"/>
              </a:rPr>
              <a:t>and "The authorizing_the other way around. However, the other way around. However, the other way around. The authorizingThread."</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and "TheAuthorizingThread". However, the other way around. However, the other way around. TheAuthorizingThread".</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针刀治疗颈椎病原理</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https://d.book118.com/777135151000006030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2024-09-01T09:13:06.289</cp:lastPrinted>
  <dcterms:created xsi:type="dcterms:W3CDTF">2024-09-01T01:13:06Z</dcterms:created>
  <dcterms:modified xsi:type="dcterms:W3CDTF">2024-09-01T01:13:08Z</dcterms:modified>
</cp:coreProperties>
</file>