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CD908BE-A5D9-4628-8D84-ADEBBB89A30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8D1C0C0D-4792-4D81-BE00-BB01122FF3A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8477C84-6BAA-4675-8FC4-DF4262663DF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20BADDA-3905-47E6-A3FD-16B78A431C0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9CB2215-E3D7-432A-8E15-B36BB5FAE04F}"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FEA471A-FECD-4580-AA53-FFA13757B2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9617C567-97E8-48FD-A323-58366B6176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9AA0AB9F-8733-49DA-8755-069C426E93B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7FF358-5282-4DED-8480-EE6351F1F83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BE1EB43-3ED8-41F1-A2E4-C8D398F33D77}"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40153E-7CD5-4146-BA09-2BFD00F42AD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sp>
        <p:nvSpPr>
          <p:cNvPr id="2" name="矩形 162">
            <a:extLst>
              <a:ext uri="{FF2B5EF4-FFF2-40B4-BE49-F238E27FC236}">
                <a16:creationId xmlns:a16="http://schemas.microsoft.com/office/drawing/2014/main" id="{54D50967-B556-DFEB-971F-37A0AE2F7D5A}"/>
              </a:ext>
            </a:extLst>
          </p:cNvPr>
          <p:cNvSpPr/>
          <p:nvPr userDrawn="1"/>
        </p:nvSpPr>
        <p:spPr>
          <a:xfrm>
            <a:off x="0" y="3310036"/>
            <a:ext cx="12192000" cy="3547963"/>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50" name="Group 49">
            <a:extLst>
              <a:ext uri="{FF2B5EF4-FFF2-40B4-BE49-F238E27FC236}">
                <a16:creationId xmlns:a16="http://schemas.microsoft.com/office/drawing/2014/main" id="{A1E2C3C3-B061-0CEA-510F-30E84C6C521F}"/>
              </a:ext>
            </a:extLst>
          </p:cNvPr>
          <p:cNvGrpSpPr/>
          <p:nvPr userDrawn="1"/>
        </p:nvGrpSpPr>
        <p:grpSpPr>
          <a:xfrm>
            <a:off x="9005080" y="2762420"/>
            <a:ext cx="1248414" cy="1125587"/>
            <a:chOff x="460611" y="3015568"/>
            <a:chExt cx="1248414" cy="1125587"/>
          </a:xfrm>
        </p:grpSpPr>
        <p:sp>
          <p:nvSpPr>
            <p:cNvPr id="10" name="Freeform 5">
              <a:extLst>
                <a:ext uri="{FF2B5EF4-FFF2-40B4-BE49-F238E27FC236}">
                  <a16:creationId xmlns:a16="http://schemas.microsoft.com/office/drawing/2014/main" id="{FC1A877C-CA0F-784C-F7BB-108BCA06132F}"/>
                </a:ext>
              </a:extLst>
            </p:cNvPr>
            <p:cNvSpPr/>
            <p:nvPr userDrawn="1"/>
          </p:nvSpPr>
          <p:spPr bwMode="auto">
            <a:xfrm>
              <a:off x="460611" y="3015568"/>
              <a:ext cx="1248414" cy="1125587"/>
            </a:xfrm>
            <a:custGeom>
              <a:gdLst>
                <a:gd name="T0" fmla="*/ 2151 w 2740"/>
                <a:gd name="T1" fmla="*/ 2315 h 2446"/>
                <a:gd name="T2" fmla="*/ 2055 w 2740"/>
                <a:gd name="T3" fmla="*/ 2410 h 2446"/>
                <a:gd name="T4" fmla="*/ 1918 w 2740"/>
                <a:gd name="T5" fmla="*/ 2445 h 2446"/>
                <a:gd name="T6" fmla="*/ 816 w 2740"/>
                <a:gd name="T7" fmla="*/ 2445 h 2446"/>
                <a:gd name="T8" fmla="*/ 685 w 2740"/>
                <a:gd name="T9" fmla="*/ 2410 h 2446"/>
                <a:gd name="T10" fmla="*/ 589 w 2740"/>
                <a:gd name="T11" fmla="*/ 2314 h 2446"/>
                <a:gd name="T12" fmla="*/ 36 w 2740"/>
                <a:gd name="T13" fmla="*/ 1356 h 2446"/>
                <a:gd name="T14" fmla="*/ 0 w 2740"/>
                <a:gd name="T15" fmla="*/ 1223 h 2446"/>
                <a:gd name="T16" fmla="*/ 36 w 2740"/>
                <a:gd name="T17" fmla="*/ 1089 h 2446"/>
                <a:gd name="T18" fmla="*/ 587 w 2740"/>
                <a:gd name="T19" fmla="*/ 135 h 2446"/>
                <a:gd name="T20" fmla="*/ 685 w 2740"/>
                <a:gd name="T21" fmla="*/ 37 h 2446"/>
                <a:gd name="T22" fmla="*/ 810 w 2740"/>
                <a:gd name="T23" fmla="*/ 1 h 2446"/>
                <a:gd name="T24" fmla="*/ 1916 w 2740"/>
                <a:gd name="T25" fmla="*/ 1 h 2446"/>
                <a:gd name="T26" fmla="*/ 2055 w 2740"/>
                <a:gd name="T27" fmla="*/ 37 h 2446"/>
                <a:gd name="T28" fmla="*/ 2151 w 2740"/>
                <a:gd name="T29" fmla="*/ 132 h 2446"/>
                <a:gd name="T30" fmla="*/ 2702 w 2740"/>
                <a:gd name="T31" fmla="*/ 1086 h 2446"/>
                <a:gd name="T32" fmla="*/ 2740 w 2740"/>
                <a:gd name="T33" fmla="*/ 1223 h 2446"/>
                <a:gd name="T34" fmla="*/ 2701 w 2740"/>
                <a:gd name="T35" fmla="*/ 1361 h 2446"/>
                <a:gd name="T36" fmla="*/ 2151 w 2740"/>
                <a:gd name="T37" fmla="*/ 2315 h 244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740" h="2446">
                  <a:moveTo>
                    <a:pt x="2151" y="2315"/>
                  </a:moveTo>
                  <a:cubicBezTo>
                    <a:pt x="2128" y="2353"/>
                    <a:pt x="2096" y="2386"/>
                    <a:pt x="2055" y="2410"/>
                  </a:cubicBezTo>
                  <a:cubicBezTo>
                    <a:pt x="2012" y="2435"/>
                    <a:pt x="1965" y="2446"/>
                    <a:pt x="1918" y="2445"/>
                  </a:cubicBezTo>
                  <a:lnTo>
                    <a:pt x="816" y="2445"/>
                  </a:lnTo>
                  <a:cubicBezTo>
                    <a:pt x="772" y="2445"/>
                    <a:pt x="726" y="2434"/>
                    <a:pt x="685" y="2410"/>
                  </a:cubicBezTo>
                  <a:cubicBezTo>
                    <a:pt x="644" y="2386"/>
                    <a:pt x="611" y="2353"/>
                    <a:pt x="589" y="2314"/>
                  </a:cubicBezTo>
                  <a:lnTo>
                    <a:pt x="36" y="1356"/>
                  </a:lnTo>
                  <a:cubicBezTo>
                    <a:pt x="13" y="1317"/>
                    <a:pt x="0" y="1272"/>
                    <a:pt x="0" y="1223"/>
                  </a:cubicBezTo>
                  <a:cubicBezTo>
                    <a:pt x="0" y="1174"/>
                    <a:pt x="13" y="1129"/>
                    <a:pt x="36" y="1089"/>
                  </a:cubicBezTo>
                  <a:lnTo>
                    <a:pt x="587" y="135"/>
                  </a:lnTo>
                  <a:cubicBezTo>
                    <a:pt x="610" y="96"/>
                    <a:pt x="643" y="61"/>
                    <a:pt x="685" y="37"/>
                  </a:cubicBezTo>
                  <a:cubicBezTo>
                    <a:pt x="724" y="14"/>
                    <a:pt x="767" y="2"/>
                    <a:pt x="810" y="1"/>
                  </a:cubicBezTo>
                  <a:lnTo>
                    <a:pt x="1916" y="1"/>
                  </a:lnTo>
                  <a:cubicBezTo>
                    <a:pt x="1963" y="0"/>
                    <a:pt x="2011" y="11"/>
                    <a:pt x="2055" y="37"/>
                  </a:cubicBezTo>
                  <a:cubicBezTo>
                    <a:pt x="2096" y="60"/>
                    <a:pt x="2129" y="93"/>
                    <a:pt x="2151" y="132"/>
                  </a:cubicBezTo>
                  <a:lnTo>
                    <a:pt x="2702" y="1086"/>
                  </a:lnTo>
                  <a:cubicBezTo>
                    <a:pt x="2726" y="1126"/>
                    <a:pt x="2740" y="1173"/>
                    <a:pt x="2740" y="1223"/>
                  </a:cubicBezTo>
                  <a:cubicBezTo>
                    <a:pt x="2740" y="1274"/>
                    <a:pt x="2726" y="1321"/>
                    <a:pt x="2701" y="1361"/>
                  </a:cubicBezTo>
                  <a:lnTo>
                    <a:pt x="2151" y="2315"/>
                  </a:lnTo>
                  <a:close/>
                </a:path>
              </a:pathLst>
            </a:custGeom>
            <a:solidFill>
              <a:schemeClr val="bg1"/>
            </a:solidFill>
            <a:ln w="9525" cap="flat">
              <a:noFill/>
              <a:prstDash val="solid"/>
              <a:miter lim="800000"/>
            </a:ln>
            <a:effectLst>
              <a:innerShdw blurRad="63500" dist="50800" dir="13500000">
                <a:prstClr val="black">
                  <a:alpha val="50000"/>
                </a:prstClr>
              </a:innerShdw>
            </a:effectLst>
          </p:spPr>
          <p:txBody>
            <a:bodyPr vert="horz" wrap="square" lIns="96416" tIns="48208" rIns="96416" bIns="48208"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11" name="KSO_Shape">
              <a:extLst>
                <a:ext uri="{FF2B5EF4-FFF2-40B4-BE49-F238E27FC236}">
                  <a16:creationId xmlns:a16="http://schemas.microsoft.com/office/drawing/2014/main" id="{F384005D-24AB-921D-A2E5-FB6C25592E5D}"/>
                </a:ext>
              </a:extLst>
            </p:cNvPr>
            <p:cNvSpPr/>
            <p:nvPr userDrawn="1"/>
          </p:nvSpPr>
          <p:spPr bwMode="auto">
            <a:xfrm>
              <a:off x="766259" y="3344213"/>
              <a:ext cx="617535" cy="468296"/>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rgbClr val="2F5EB0"/>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1754827"/>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rgbClr val="2F5EB0"/>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sp>
        <p:nvSpPr>
          <p:cNvPr id="44" name="矩形 55">
            <a:extLst>
              <a:ext uri="{FF2B5EF4-FFF2-40B4-BE49-F238E27FC236}">
                <a16:creationId xmlns:a16="http://schemas.microsoft.com/office/drawing/2014/main" id="{239F7F09-6533-7045-7815-DA67D3E547F3}"/>
              </a:ext>
            </a:extLst>
          </p:cNvPr>
          <p:cNvSpPr/>
          <p:nvPr userDrawn="1"/>
        </p:nvSpPr>
        <p:spPr>
          <a:xfrm>
            <a:off x="1" y="743"/>
            <a:ext cx="1038617" cy="61489"/>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nvGrpSpPr>
          <p:cNvPr id="45" name="组合 56">
            <a:extLst>
              <a:ext uri="{FF2B5EF4-FFF2-40B4-BE49-F238E27FC236}">
                <a16:creationId xmlns:a16="http://schemas.microsoft.com/office/drawing/2014/main" id="{98158323-9626-BE04-2E07-5B21FB168F33}"/>
              </a:ext>
            </a:extLst>
          </p:cNvPr>
          <p:cNvGrpSpPr/>
          <p:nvPr userDrawn="1"/>
        </p:nvGrpSpPr>
        <p:grpSpPr>
          <a:xfrm>
            <a:off x="203430" y="743"/>
            <a:ext cx="607409" cy="882240"/>
            <a:chOff x="841003" y="360040"/>
            <a:chExt cx="504056" cy="836712"/>
          </a:xfrm>
          <a:gradFill>
            <a:gsLst>
              <a:gs pos="0">
                <a:srgbClr val="0E1A40"/>
              </a:gs>
              <a:gs pos="100000">
                <a:srgbClr val="2F5EB0"/>
              </a:gs>
            </a:gsLst>
            <a:lin ang="13800000" scaled="0"/>
          </a:gradFill>
        </p:grpSpPr>
        <p:sp>
          <p:nvSpPr>
            <p:cNvPr id="46" name="矩形 57">
              <a:extLst>
                <a:ext uri="{FF2B5EF4-FFF2-40B4-BE49-F238E27FC236}">
                  <a16:creationId xmlns:a16="http://schemas.microsoft.com/office/drawing/2014/main" id="{7F34C17F-D534-DBBD-A6CC-DD1CDCEECD98}"/>
                </a:ext>
              </a:extLst>
            </p:cNvPr>
            <p:cNvSpPr/>
            <p:nvPr/>
          </p:nvSpPr>
          <p:spPr>
            <a:xfrm>
              <a:off x="841003" y="360040"/>
              <a:ext cx="504056" cy="54868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7" name="等腰三角形 58">
              <a:extLst>
                <a:ext uri="{FF2B5EF4-FFF2-40B4-BE49-F238E27FC236}">
                  <a16:creationId xmlns:a16="http://schemas.microsoft.com/office/drawing/2014/main" id="{2B2CA5F1-4BD6-1D9B-93D0-D2855FEDD144}"/>
                </a:ext>
              </a:extLst>
            </p:cNvPr>
            <p:cNvSpPr/>
            <p:nvPr/>
          </p:nvSpPr>
          <p:spPr>
            <a:xfrm rot="10800000">
              <a:off x="841003" y="908720"/>
              <a:ext cx="504056" cy="288032"/>
            </a:xfrm>
            <a:prstGeom prst="triangle">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49" name="KSO_Shape">
            <a:extLst>
              <a:ext uri="{FF2B5EF4-FFF2-40B4-BE49-F238E27FC236}">
                <a16:creationId xmlns:a16="http://schemas.microsoft.com/office/drawing/2014/main" id="{92BEF265-33ED-111C-A0BF-F293B470570C}"/>
              </a:ext>
            </a:extLst>
          </p:cNvPr>
          <p:cNvSpPr/>
          <p:nvPr userDrawn="1"/>
        </p:nvSpPr>
        <p:spPr bwMode="auto">
          <a:xfrm>
            <a:off x="352751" y="269205"/>
            <a:ext cx="308767" cy="234148"/>
          </a:xfrm>
          <a:custGeom>
            <a:gdLst>
              <a:gd name="T0" fmla="*/ 104753 w 3040062"/>
              <a:gd name="T1" fmla="*/ 1241540 h 2303463"/>
              <a:gd name="T2" fmla="*/ 251725 w 3040062"/>
              <a:gd name="T3" fmla="*/ 1260899 h 2303463"/>
              <a:gd name="T4" fmla="*/ 265692 w 3040062"/>
              <a:gd name="T5" fmla="*/ 1110467 h 2303463"/>
              <a:gd name="T6" fmla="*/ 844867 w 3040062"/>
              <a:gd name="T7" fmla="*/ 970596 h 2303463"/>
              <a:gd name="T8" fmla="*/ 870584 w 3040062"/>
              <a:gd name="T9" fmla="*/ 987377 h 2303463"/>
              <a:gd name="T10" fmla="*/ 872172 w 3040062"/>
              <a:gd name="T11" fmla="*/ 1402771 h 2303463"/>
              <a:gd name="T12" fmla="*/ 848359 w 3040062"/>
              <a:gd name="T13" fmla="*/ 1421768 h 2303463"/>
              <a:gd name="T14" fmla="*/ 615315 w 3040062"/>
              <a:gd name="T15" fmla="*/ 1415119 h 2303463"/>
              <a:gd name="T16" fmla="*/ 603250 w 3040062"/>
              <a:gd name="T17" fmla="*/ 1002891 h 2303463"/>
              <a:gd name="T18" fmla="*/ 617855 w 3040062"/>
              <a:gd name="T19" fmla="*/ 975662 h 2303463"/>
              <a:gd name="T20" fmla="*/ 1240437 w 3040062"/>
              <a:gd name="T21" fmla="*/ 749300 h 2303463"/>
              <a:gd name="T22" fmla="*/ 1265867 w 3040062"/>
              <a:gd name="T23" fmla="*/ 766421 h 2303463"/>
              <a:gd name="T24" fmla="*/ 1267138 w 3040062"/>
              <a:gd name="T25" fmla="*/ 1402743 h 2303463"/>
              <a:gd name="T26" fmla="*/ 1243616 w 3040062"/>
              <a:gd name="T27" fmla="*/ 1421766 h 2303463"/>
              <a:gd name="T28" fmla="*/ 1010298 w 3040062"/>
              <a:gd name="T29" fmla="*/ 1415108 h 2303463"/>
              <a:gd name="T30" fmla="*/ 998537 w 3040062"/>
              <a:gd name="T31" fmla="*/ 782273 h 2303463"/>
              <a:gd name="T32" fmla="*/ 1012841 w 3040062"/>
              <a:gd name="T33" fmla="*/ 755007 h 2303463"/>
              <a:gd name="T34" fmla="*/ 2175011 w 3040062"/>
              <a:gd name="T35" fmla="*/ 666432 h 2303463"/>
              <a:gd name="T36" fmla="*/ 2235666 w 3040062"/>
              <a:gd name="T37" fmla="*/ 692135 h 2303463"/>
              <a:gd name="T38" fmla="*/ 2277268 w 3040062"/>
              <a:gd name="T39" fmla="*/ 742271 h 2303463"/>
              <a:gd name="T40" fmla="*/ 2290605 w 3040062"/>
              <a:gd name="T41" fmla="*/ 1286150 h 2303463"/>
              <a:gd name="T42" fmla="*/ 2948603 w 3040062"/>
              <a:gd name="T43" fmla="*/ 1365796 h 2303463"/>
              <a:gd name="T44" fmla="*/ 3005765 w 3040062"/>
              <a:gd name="T45" fmla="*/ 1408316 h 2303463"/>
              <a:gd name="T46" fmla="*/ 3036887 w 3040062"/>
              <a:gd name="T47" fmla="*/ 1473366 h 2303463"/>
              <a:gd name="T48" fmla="*/ 3035616 w 3040062"/>
              <a:gd name="T49" fmla="*/ 2191451 h 2303463"/>
              <a:gd name="T50" fmla="*/ 3001319 w 3040062"/>
              <a:gd name="T51" fmla="*/ 2254597 h 2303463"/>
              <a:gd name="T52" fmla="*/ 2941934 w 3040062"/>
              <a:gd name="T53" fmla="*/ 2294578 h 2303463"/>
              <a:gd name="T54" fmla="*/ 2171200 w 3040062"/>
              <a:gd name="T55" fmla="*/ 2303146 h 2303463"/>
              <a:gd name="T56" fmla="*/ 2113403 w 3040062"/>
              <a:gd name="T57" fmla="*/ 2292040 h 2303463"/>
              <a:gd name="T58" fmla="*/ 1552263 w 3040062"/>
              <a:gd name="T59" fmla="*/ 1741815 h 2303463"/>
              <a:gd name="T60" fmla="*/ 1526223 w 3040062"/>
              <a:gd name="T61" fmla="*/ 1686919 h 2303463"/>
              <a:gd name="T62" fmla="*/ 1529081 w 3040062"/>
              <a:gd name="T63" fmla="*/ 1626946 h 2303463"/>
              <a:gd name="T64" fmla="*/ 1560520 w 3040062"/>
              <a:gd name="T65" fmla="*/ 1574272 h 2303463"/>
              <a:gd name="T66" fmla="*/ 1612919 w 3040062"/>
              <a:gd name="T67" fmla="*/ 1542858 h 2303463"/>
              <a:gd name="T68" fmla="*/ 1673891 w 3040062"/>
              <a:gd name="T69" fmla="*/ 1539685 h 2303463"/>
              <a:gd name="T70" fmla="*/ 1728513 w 3040062"/>
              <a:gd name="T71" fmla="*/ 1565705 h 2303463"/>
              <a:gd name="T72" fmla="*/ 2024167 w 3040062"/>
              <a:gd name="T73" fmla="*/ 760992 h 2303463"/>
              <a:gd name="T74" fmla="*/ 2057829 w 3040062"/>
              <a:gd name="T75" fmla="*/ 704828 h 2303463"/>
              <a:gd name="T76" fmla="*/ 2113721 w 3040062"/>
              <a:gd name="T77" fmla="*/ 670875 h 2303463"/>
              <a:gd name="T78" fmla="*/ 1640947 w 3040062"/>
              <a:gd name="T79" fmla="*/ 485773 h 2303463"/>
              <a:gd name="T80" fmla="*/ 1662436 w 3040062"/>
              <a:gd name="T81" fmla="*/ 507334 h 2303463"/>
              <a:gd name="T82" fmla="*/ 1658328 w 3040062"/>
              <a:gd name="T83" fmla="*/ 1408133 h 2303463"/>
              <a:gd name="T84" fmla="*/ 1631151 w 3040062"/>
              <a:gd name="T85" fmla="*/ 1422401 h 2303463"/>
              <a:gd name="T86" fmla="*/ 1401409 w 3040062"/>
              <a:gd name="T87" fmla="*/ 1410669 h 2303463"/>
              <a:gd name="T88" fmla="*/ 1394457 w 3040062"/>
              <a:gd name="T89" fmla="*/ 510505 h 2303463"/>
              <a:gd name="T90" fmla="*/ 1413734 w 3040062"/>
              <a:gd name="T91" fmla="*/ 486725 h 2303463"/>
              <a:gd name="T92" fmla="*/ 2856582 w 3040062"/>
              <a:gd name="T93" fmla="*/ 2539 h 2303463"/>
              <a:gd name="T94" fmla="*/ 2942924 w 3040062"/>
              <a:gd name="T95" fmla="*/ 45384 h 2303463"/>
              <a:gd name="T96" fmla="*/ 3001649 w 3040062"/>
              <a:gd name="T97" fmla="*/ 130121 h 2303463"/>
              <a:gd name="T98" fmla="*/ 3021012 w 3040062"/>
              <a:gd name="T99" fmla="*/ 1276768 h 2303463"/>
              <a:gd name="T100" fmla="*/ 2944193 w 3040062"/>
              <a:gd name="T101" fmla="*/ 1247252 h 2303463"/>
              <a:gd name="T102" fmla="*/ 374889 w 3040062"/>
              <a:gd name="T103" fmla="*/ 1959424 h 2303463"/>
              <a:gd name="T104" fmla="*/ 127291 w 3040062"/>
              <a:gd name="T105" fmla="*/ 2259336 h 2303463"/>
              <a:gd name="T106" fmla="*/ 50472 w 3040062"/>
              <a:gd name="T107" fmla="*/ 2198402 h 2303463"/>
              <a:gd name="T108" fmla="*/ 6349 w 3040062"/>
              <a:gd name="T109" fmla="*/ 2100970 h 2303463"/>
              <a:gd name="T110" fmla="*/ 3809 w 3040062"/>
              <a:gd name="T111" fmla="*/ 183438 h 2303463"/>
              <a:gd name="T112" fmla="*/ 44441 w 3040062"/>
              <a:gd name="T113" fmla="*/ 83468 h 2303463"/>
              <a:gd name="T114" fmla="*/ 118720 w 3040062"/>
              <a:gd name="T115" fmla="*/ 17773 h 230346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Lst>
            <a:rect l="0" t="0" r="r" b="b"/>
            <a:pathLst>
              <a:path w="3040062" h="2303463">
                <a:moveTo>
                  <a:pt x="124116" y="1098725"/>
                </a:moveTo>
                <a:lnTo>
                  <a:pt x="120307" y="1099042"/>
                </a:lnTo>
                <a:lnTo>
                  <a:pt x="116498" y="1099994"/>
                </a:lnTo>
                <a:lnTo>
                  <a:pt x="113324" y="1101898"/>
                </a:lnTo>
                <a:lnTo>
                  <a:pt x="110467" y="1104120"/>
                </a:lnTo>
                <a:lnTo>
                  <a:pt x="108245" y="1107294"/>
                </a:lnTo>
                <a:lnTo>
                  <a:pt x="106340" y="1110467"/>
                </a:lnTo>
                <a:lnTo>
                  <a:pt x="105071" y="1114276"/>
                </a:lnTo>
                <a:lnTo>
                  <a:pt x="104753" y="1118084"/>
                </a:lnTo>
                <a:lnTo>
                  <a:pt x="104753" y="1241540"/>
                </a:lnTo>
                <a:lnTo>
                  <a:pt x="105071" y="1245348"/>
                </a:lnTo>
                <a:lnTo>
                  <a:pt x="106340" y="1249157"/>
                </a:lnTo>
                <a:lnTo>
                  <a:pt x="108245" y="1252330"/>
                </a:lnTo>
                <a:lnTo>
                  <a:pt x="110467" y="1255187"/>
                </a:lnTo>
                <a:lnTo>
                  <a:pt x="113324" y="1257726"/>
                </a:lnTo>
                <a:lnTo>
                  <a:pt x="116498" y="1259312"/>
                </a:lnTo>
                <a:lnTo>
                  <a:pt x="120307" y="1260899"/>
                </a:lnTo>
                <a:lnTo>
                  <a:pt x="124116" y="1261217"/>
                </a:lnTo>
                <a:lnTo>
                  <a:pt x="247598" y="1261217"/>
                </a:lnTo>
                <a:lnTo>
                  <a:pt x="251725" y="1260899"/>
                </a:lnTo>
                <a:lnTo>
                  <a:pt x="255216" y="1259312"/>
                </a:lnTo>
                <a:lnTo>
                  <a:pt x="258708" y="1257726"/>
                </a:lnTo>
                <a:lnTo>
                  <a:pt x="261565" y="1255187"/>
                </a:lnTo>
                <a:lnTo>
                  <a:pt x="264105" y="1252330"/>
                </a:lnTo>
                <a:lnTo>
                  <a:pt x="265692" y="1249157"/>
                </a:lnTo>
                <a:lnTo>
                  <a:pt x="266644" y="1245348"/>
                </a:lnTo>
                <a:lnTo>
                  <a:pt x="266961" y="1241540"/>
                </a:lnTo>
                <a:lnTo>
                  <a:pt x="266961" y="1118084"/>
                </a:lnTo>
                <a:lnTo>
                  <a:pt x="266644" y="1114276"/>
                </a:lnTo>
                <a:lnTo>
                  <a:pt x="265692" y="1110467"/>
                </a:lnTo>
                <a:lnTo>
                  <a:pt x="264105" y="1107294"/>
                </a:lnTo>
                <a:lnTo>
                  <a:pt x="261565" y="1104120"/>
                </a:lnTo>
                <a:lnTo>
                  <a:pt x="258708" y="1101898"/>
                </a:lnTo>
                <a:lnTo>
                  <a:pt x="255216" y="1099994"/>
                </a:lnTo>
                <a:lnTo>
                  <a:pt x="251725" y="1099042"/>
                </a:lnTo>
                <a:lnTo>
                  <a:pt x="247598" y="1098725"/>
                </a:lnTo>
                <a:lnTo>
                  <a:pt x="124116" y="1098725"/>
                </a:lnTo>
                <a:close/>
                <a:moveTo>
                  <a:pt x="636270" y="969963"/>
                </a:moveTo>
                <a:lnTo>
                  <a:pt x="841692" y="969963"/>
                </a:lnTo>
                <a:lnTo>
                  <a:pt x="844867" y="970596"/>
                </a:lnTo>
                <a:lnTo>
                  <a:pt x="848359" y="970913"/>
                </a:lnTo>
                <a:lnTo>
                  <a:pt x="851534" y="971546"/>
                </a:lnTo>
                <a:lnTo>
                  <a:pt x="854709" y="972813"/>
                </a:lnTo>
                <a:lnTo>
                  <a:pt x="857567" y="974396"/>
                </a:lnTo>
                <a:lnTo>
                  <a:pt x="860107" y="975662"/>
                </a:lnTo>
                <a:lnTo>
                  <a:pt x="862647" y="977878"/>
                </a:lnTo>
                <a:lnTo>
                  <a:pt x="865187" y="979778"/>
                </a:lnTo>
                <a:lnTo>
                  <a:pt x="867092" y="982311"/>
                </a:lnTo>
                <a:lnTo>
                  <a:pt x="868997" y="984844"/>
                </a:lnTo>
                <a:lnTo>
                  <a:pt x="870584" y="987377"/>
                </a:lnTo>
                <a:lnTo>
                  <a:pt x="872172" y="990226"/>
                </a:lnTo>
                <a:lnTo>
                  <a:pt x="873124" y="993076"/>
                </a:lnTo>
                <a:lnTo>
                  <a:pt x="873760" y="996242"/>
                </a:lnTo>
                <a:lnTo>
                  <a:pt x="874712" y="999725"/>
                </a:lnTo>
                <a:lnTo>
                  <a:pt x="874712" y="1002891"/>
                </a:lnTo>
                <a:lnTo>
                  <a:pt x="874712" y="1389790"/>
                </a:lnTo>
                <a:lnTo>
                  <a:pt x="874712" y="1393273"/>
                </a:lnTo>
                <a:lnTo>
                  <a:pt x="873760" y="1396439"/>
                </a:lnTo>
                <a:lnTo>
                  <a:pt x="873124" y="1399605"/>
                </a:lnTo>
                <a:lnTo>
                  <a:pt x="872172" y="1402771"/>
                </a:lnTo>
                <a:lnTo>
                  <a:pt x="870584" y="1405304"/>
                </a:lnTo>
                <a:lnTo>
                  <a:pt x="868997" y="1408154"/>
                </a:lnTo>
                <a:lnTo>
                  <a:pt x="867092" y="1410686"/>
                </a:lnTo>
                <a:lnTo>
                  <a:pt x="865187" y="1413219"/>
                </a:lnTo>
                <a:lnTo>
                  <a:pt x="862647" y="1415119"/>
                </a:lnTo>
                <a:lnTo>
                  <a:pt x="860107" y="1417019"/>
                </a:lnTo>
                <a:lnTo>
                  <a:pt x="857567" y="1418602"/>
                </a:lnTo>
                <a:lnTo>
                  <a:pt x="854709" y="1420185"/>
                </a:lnTo>
                <a:lnTo>
                  <a:pt x="851534" y="1421135"/>
                </a:lnTo>
                <a:lnTo>
                  <a:pt x="848359" y="1421768"/>
                </a:lnTo>
                <a:lnTo>
                  <a:pt x="844867" y="1422401"/>
                </a:lnTo>
                <a:lnTo>
                  <a:pt x="841692" y="1422401"/>
                </a:lnTo>
                <a:lnTo>
                  <a:pt x="636270" y="1422401"/>
                </a:lnTo>
                <a:lnTo>
                  <a:pt x="632777" y="1422401"/>
                </a:lnTo>
                <a:lnTo>
                  <a:pt x="629920" y="1421768"/>
                </a:lnTo>
                <a:lnTo>
                  <a:pt x="626745" y="1421135"/>
                </a:lnTo>
                <a:lnTo>
                  <a:pt x="623570" y="1420185"/>
                </a:lnTo>
                <a:lnTo>
                  <a:pt x="620713" y="1418602"/>
                </a:lnTo>
                <a:lnTo>
                  <a:pt x="617855" y="1417019"/>
                </a:lnTo>
                <a:lnTo>
                  <a:pt x="615315" y="1415119"/>
                </a:lnTo>
                <a:lnTo>
                  <a:pt x="613093" y="1413219"/>
                </a:lnTo>
                <a:lnTo>
                  <a:pt x="610870" y="1410686"/>
                </a:lnTo>
                <a:lnTo>
                  <a:pt x="608965" y="1408154"/>
                </a:lnTo>
                <a:lnTo>
                  <a:pt x="607378" y="1405304"/>
                </a:lnTo>
                <a:lnTo>
                  <a:pt x="606108" y="1402771"/>
                </a:lnTo>
                <a:lnTo>
                  <a:pt x="605155" y="1399605"/>
                </a:lnTo>
                <a:lnTo>
                  <a:pt x="603885" y="1396439"/>
                </a:lnTo>
                <a:lnTo>
                  <a:pt x="603568" y="1393273"/>
                </a:lnTo>
                <a:lnTo>
                  <a:pt x="603250" y="1389790"/>
                </a:lnTo>
                <a:lnTo>
                  <a:pt x="603250" y="1002891"/>
                </a:lnTo>
                <a:lnTo>
                  <a:pt x="603568" y="999725"/>
                </a:lnTo>
                <a:lnTo>
                  <a:pt x="603885" y="996242"/>
                </a:lnTo>
                <a:lnTo>
                  <a:pt x="605155" y="993076"/>
                </a:lnTo>
                <a:lnTo>
                  <a:pt x="606108" y="990226"/>
                </a:lnTo>
                <a:lnTo>
                  <a:pt x="607378" y="987377"/>
                </a:lnTo>
                <a:lnTo>
                  <a:pt x="608965" y="984844"/>
                </a:lnTo>
                <a:lnTo>
                  <a:pt x="610870" y="982311"/>
                </a:lnTo>
                <a:lnTo>
                  <a:pt x="613093" y="979778"/>
                </a:lnTo>
                <a:lnTo>
                  <a:pt x="615315" y="977878"/>
                </a:lnTo>
                <a:lnTo>
                  <a:pt x="617855" y="975662"/>
                </a:lnTo>
                <a:lnTo>
                  <a:pt x="620713" y="974396"/>
                </a:lnTo>
                <a:lnTo>
                  <a:pt x="623570" y="972813"/>
                </a:lnTo>
                <a:lnTo>
                  <a:pt x="626745" y="971546"/>
                </a:lnTo>
                <a:lnTo>
                  <a:pt x="629920" y="970913"/>
                </a:lnTo>
                <a:lnTo>
                  <a:pt x="632777" y="970596"/>
                </a:lnTo>
                <a:lnTo>
                  <a:pt x="636270" y="969963"/>
                </a:lnTo>
                <a:close/>
                <a:moveTo>
                  <a:pt x="1027781" y="749300"/>
                </a:moveTo>
                <a:lnTo>
                  <a:pt x="1031278" y="749300"/>
                </a:lnTo>
                <a:lnTo>
                  <a:pt x="1236940" y="749300"/>
                </a:lnTo>
                <a:lnTo>
                  <a:pt x="1240437" y="749300"/>
                </a:lnTo>
                <a:lnTo>
                  <a:pt x="1243616" y="750251"/>
                </a:lnTo>
                <a:lnTo>
                  <a:pt x="1246476" y="750885"/>
                </a:lnTo>
                <a:lnTo>
                  <a:pt x="1249655" y="751837"/>
                </a:lnTo>
                <a:lnTo>
                  <a:pt x="1252516" y="753105"/>
                </a:lnTo>
                <a:lnTo>
                  <a:pt x="1255377" y="755007"/>
                </a:lnTo>
                <a:lnTo>
                  <a:pt x="1257920" y="756592"/>
                </a:lnTo>
                <a:lnTo>
                  <a:pt x="1260145" y="758812"/>
                </a:lnTo>
                <a:lnTo>
                  <a:pt x="1262370" y="761348"/>
                </a:lnTo>
                <a:lnTo>
                  <a:pt x="1264595" y="763567"/>
                </a:lnTo>
                <a:lnTo>
                  <a:pt x="1265867" y="766421"/>
                </a:lnTo>
                <a:lnTo>
                  <a:pt x="1267138" y="769274"/>
                </a:lnTo>
                <a:lnTo>
                  <a:pt x="1268410" y="772445"/>
                </a:lnTo>
                <a:lnTo>
                  <a:pt x="1269363" y="775615"/>
                </a:lnTo>
                <a:lnTo>
                  <a:pt x="1269681" y="778786"/>
                </a:lnTo>
                <a:lnTo>
                  <a:pt x="1269999" y="782273"/>
                </a:lnTo>
                <a:lnTo>
                  <a:pt x="1269999" y="1389744"/>
                </a:lnTo>
                <a:lnTo>
                  <a:pt x="1269681" y="1393231"/>
                </a:lnTo>
                <a:lnTo>
                  <a:pt x="1269363" y="1396402"/>
                </a:lnTo>
                <a:lnTo>
                  <a:pt x="1268410" y="1399572"/>
                </a:lnTo>
                <a:lnTo>
                  <a:pt x="1267138" y="1402743"/>
                </a:lnTo>
                <a:lnTo>
                  <a:pt x="1265867" y="1405279"/>
                </a:lnTo>
                <a:lnTo>
                  <a:pt x="1264595" y="1408133"/>
                </a:lnTo>
                <a:lnTo>
                  <a:pt x="1262370" y="1410669"/>
                </a:lnTo>
                <a:lnTo>
                  <a:pt x="1260145" y="1413206"/>
                </a:lnTo>
                <a:lnTo>
                  <a:pt x="1257920" y="1415108"/>
                </a:lnTo>
                <a:lnTo>
                  <a:pt x="1255377" y="1417010"/>
                </a:lnTo>
                <a:lnTo>
                  <a:pt x="1252516" y="1418595"/>
                </a:lnTo>
                <a:lnTo>
                  <a:pt x="1249655" y="1420181"/>
                </a:lnTo>
                <a:lnTo>
                  <a:pt x="1246476" y="1421132"/>
                </a:lnTo>
                <a:lnTo>
                  <a:pt x="1243616" y="1421766"/>
                </a:lnTo>
                <a:lnTo>
                  <a:pt x="1240437" y="1422400"/>
                </a:lnTo>
                <a:lnTo>
                  <a:pt x="1236940" y="1422400"/>
                </a:lnTo>
                <a:lnTo>
                  <a:pt x="1031278" y="1422400"/>
                </a:lnTo>
                <a:lnTo>
                  <a:pt x="1027781" y="1422400"/>
                </a:lnTo>
                <a:lnTo>
                  <a:pt x="1024602" y="1421766"/>
                </a:lnTo>
                <a:lnTo>
                  <a:pt x="1021424" y="1421132"/>
                </a:lnTo>
                <a:lnTo>
                  <a:pt x="1018245" y="1420181"/>
                </a:lnTo>
                <a:lnTo>
                  <a:pt x="1015384" y="1418595"/>
                </a:lnTo>
                <a:lnTo>
                  <a:pt x="1012841" y="1417010"/>
                </a:lnTo>
                <a:lnTo>
                  <a:pt x="1010298" y="1415108"/>
                </a:lnTo>
                <a:lnTo>
                  <a:pt x="1007755" y="1413206"/>
                </a:lnTo>
                <a:lnTo>
                  <a:pt x="1005848" y="1410669"/>
                </a:lnTo>
                <a:lnTo>
                  <a:pt x="1003941" y="1408133"/>
                </a:lnTo>
                <a:lnTo>
                  <a:pt x="1002351" y="1405279"/>
                </a:lnTo>
                <a:lnTo>
                  <a:pt x="1000762" y="1402743"/>
                </a:lnTo>
                <a:lnTo>
                  <a:pt x="999808" y="1399572"/>
                </a:lnTo>
                <a:lnTo>
                  <a:pt x="999173" y="1396402"/>
                </a:lnTo>
                <a:lnTo>
                  <a:pt x="998537" y="1393231"/>
                </a:lnTo>
                <a:lnTo>
                  <a:pt x="998537" y="1389744"/>
                </a:lnTo>
                <a:lnTo>
                  <a:pt x="998537" y="782273"/>
                </a:lnTo>
                <a:lnTo>
                  <a:pt x="998537" y="778786"/>
                </a:lnTo>
                <a:lnTo>
                  <a:pt x="999173" y="775615"/>
                </a:lnTo>
                <a:lnTo>
                  <a:pt x="999808" y="772445"/>
                </a:lnTo>
                <a:lnTo>
                  <a:pt x="1000762" y="769274"/>
                </a:lnTo>
                <a:lnTo>
                  <a:pt x="1002351" y="766421"/>
                </a:lnTo>
                <a:lnTo>
                  <a:pt x="1003941" y="763567"/>
                </a:lnTo>
                <a:lnTo>
                  <a:pt x="1005848" y="761348"/>
                </a:lnTo>
                <a:lnTo>
                  <a:pt x="1007755" y="758812"/>
                </a:lnTo>
                <a:lnTo>
                  <a:pt x="1010298" y="756592"/>
                </a:lnTo>
                <a:lnTo>
                  <a:pt x="1012841" y="755007"/>
                </a:lnTo>
                <a:lnTo>
                  <a:pt x="1015384" y="753105"/>
                </a:lnTo>
                <a:lnTo>
                  <a:pt x="1018245" y="751837"/>
                </a:lnTo>
                <a:lnTo>
                  <a:pt x="1021424" y="750885"/>
                </a:lnTo>
                <a:lnTo>
                  <a:pt x="1024602" y="750251"/>
                </a:lnTo>
                <a:lnTo>
                  <a:pt x="1027781" y="749300"/>
                </a:lnTo>
                <a:close/>
                <a:moveTo>
                  <a:pt x="2147065" y="665163"/>
                </a:moveTo>
                <a:lnTo>
                  <a:pt x="2154052" y="665163"/>
                </a:lnTo>
                <a:lnTo>
                  <a:pt x="2161038" y="665163"/>
                </a:lnTo>
                <a:lnTo>
                  <a:pt x="2168025" y="665798"/>
                </a:lnTo>
                <a:lnTo>
                  <a:pt x="2175011" y="666432"/>
                </a:lnTo>
                <a:lnTo>
                  <a:pt x="2181680" y="667702"/>
                </a:lnTo>
                <a:lnTo>
                  <a:pt x="2188349" y="669288"/>
                </a:lnTo>
                <a:lnTo>
                  <a:pt x="2194700" y="670875"/>
                </a:lnTo>
                <a:lnTo>
                  <a:pt x="2201369" y="673413"/>
                </a:lnTo>
                <a:lnTo>
                  <a:pt x="2207085" y="675952"/>
                </a:lnTo>
                <a:lnTo>
                  <a:pt x="2213437" y="678173"/>
                </a:lnTo>
                <a:lnTo>
                  <a:pt x="2219471" y="681346"/>
                </a:lnTo>
                <a:lnTo>
                  <a:pt x="2224869" y="684519"/>
                </a:lnTo>
                <a:lnTo>
                  <a:pt x="2230585" y="688327"/>
                </a:lnTo>
                <a:lnTo>
                  <a:pt x="2235666" y="692135"/>
                </a:lnTo>
                <a:lnTo>
                  <a:pt x="2241065" y="695943"/>
                </a:lnTo>
                <a:lnTo>
                  <a:pt x="2245829" y="700702"/>
                </a:lnTo>
                <a:lnTo>
                  <a:pt x="2250910" y="704828"/>
                </a:lnTo>
                <a:lnTo>
                  <a:pt x="2255356" y="709587"/>
                </a:lnTo>
                <a:lnTo>
                  <a:pt x="2259484" y="714347"/>
                </a:lnTo>
                <a:lnTo>
                  <a:pt x="2263612" y="719741"/>
                </a:lnTo>
                <a:lnTo>
                  <a:pt x="2267423" y="724819"/>
                </a:lnTo>
                <a:lnTo>
                  <a:pt x="2270916" y="730530"/>
                </a:lnTo>
                <a:lnTo>
                  <a:pt x="2274092" y="736559"/>
                </a:lnTo>
                <a:lnTo>
                  <a:pt x="2277268" y="742271"/>
                </a:lnTo>
                <a:lnTo>
                  <a:pt x="2280126" y="748300"/>
                </a:lnTo>
                <a:lnTo>
                  <a:pt x="2282666" y="754646"/>
                </a:lnTo>
                <a:lnTo>
                  <a:pt x="2284572" y="760992"/>
                </a:lnTo>
                <a:lnTo>
                  <a:pt x="2286477" y="767021"/>
                </a:lnTo>
                <a:lnTo>
                  <a:pt x="2287747" y="773685"/>
                </a:lnTo>
                <a:lnTo>
                  <a:pt x="2289018" y="780349"/>
                </a:lnTo>
                <a:lnTo>
                  <a:pt x="2289970" y="787330"/>
                </a:lnTo>
                <a:lnTo>
                  <a:pt x="2290605" y="794311"/>
                </a:lnTo>
                <a:lnTo>
                  <a:pt x="2290605" y="801292"/>
                </a:lnTo>
                <a:lnTo>
                  <a:pt x="2290605" y="1286150"/>
                </a:lnTo>
                <a:lnTo>
                  <a:pt x="2884137" y="1353738"/>
                </a:lnTo>
                <a:lnTo>
                  <a:pt x="2890488" y="1354055"/>
                </a:lnTo>
                <a:lnTo>
                  <a:pt x="2898110" y="1354372"/>
                </a:lnTo>
                <a:lnTo>
                  <a:pt x="2905732" y="1355007"/>
                </a:lnTo>
                <a:lnTo>
                  <a:pt x="2913353" y="1355642"/>
                </a:lnTo>
                <a:lnTo>
                  <a:pt x="2920657" y="1357228"/>
                </a:lnTo>
                <a:lnTo>
                  <a:pt x="2927644" y="1358815"/>
                </a:lnTo>
                <a:lnTo>
                  <a:pt x="2934948" y="1361036"/>
                </a:lnTo>
                <a:lnTo>
                  <a:pt x="2941934" y="1362940"/>
                </a:lnTo>
                <a:lnTo>
                  <a:pt x="2948603" y="1365796"/>
                </a:lnTo>
                <a:lnTo>
                  <a:pt x="2955272" y="1368969"/>
                </a:lnTo>
                <a:lnTo>
                  <a:pt x="2961941" y="1372142"/>
                </a:lnTo>
                <a:lnTo>
                  <a:pt x="2968292" y="1375633"/>
                </a:lnTo>
                <a:lnTo>
                  <a:pt x="2974008" y="1379758"/>
                </a:lnTo>
                <a:lnTo>
                  <a:pt x="2980042" y="1383883"/>
                </a:lnTo>
                <a:lnTo>
                  <a:pt x="2985758" y="1388008"/>
                </a:lnTo>
                <a:lnTo>
                  <a:pt x="2990839" y="1393085"/>
                </a:lnTo>
                <a:lnTo>
                  <a:pt x="2996238" y="1397845"/>
                </a:lnTo>
                <a:lnTo>
                  <a:pt x="3001319" y="1403239"/>
                </a:lnTo>
                <a:lnTo>
                  <a:pt x="3005765" y="1408316"/>
                </a:lnTo>
                <a:lnTo>
                  <a:pt x="3010529" y="1414345"/>
                </a:lnTo>
                <a:lnTo>
                  <a:pt x="3014657" y="1419739"/>
                </a:lnTo>
                <a:lnTo>
                  <a:pt x="3018468" y="1426086"/>
                </a:lnTo>
                <a:lnTo>
                  <a:pt x="3021961" y="1432432"/>
                </a:lnTo>
                <a:lnTo>
                  <a:pt x="3025454" y="1438778"/>
                </a:lnTo>
                <a:lnTo>
                  <a:pt x="3028312" y="1445125"/>
                </a:lnTo>
                <a:lnTo>
                  <a:pt x="3030853" y="1452106"/>
                </a:lnTo>
                <a:lnTo>
                  <a:pt x="3033393" y="1459087"/>
                </a:lnTo>
                <a:lnTo>
                  <a:pt x="3035616" y="1466067"/>
                </a:lnTo>
                <a:lnTo>
                  <a:pt x="3036887" y="1473366"/>
                </a:lnTo>
                <a:lnTo>
                  <a:pt x="3038474" y="1480664"/>
                </a:lnTo>
                <a:lnTo>
                  <a:pt x="3039427" y="1488280"/>
                </a:lnTo>
                <a:lnTo>
                  <a:pt x="3040062" y="1495895"/>
                </a:lnTo>
                <a:lnTo>
                  <a:pt x="3040062" y="1503511"/>
                </a:lnTo>
                <a:lnTo>
                  <a:pt x="3040062" y="2154008"/>
                </a:lnTo>
                <a:lnTo>
                  <a:pt x="3040062" y="2161623"/>
                </a:lnTo>
                <a:lnTo>
                  <a:pt x="3039427" y="2169556"/>
                </a:lnTo>
                <a:lnTo>
                  <a:pt x="3038474" y="2177172"/>
                </a:lnTo>
                <a:lnTo>
                  <a:pt x="3036887" y="2184470"/>
                </a:lnTo>
                <a:lnTo>
                  <a:pt x="3035616" y="2191451"/>
                </a:lnTo>
                <a:lnTo>
                  <a:pt x="3033393" y="2198749"/>
                </a:lnTo>
                <a:lnTo>
                  <a:pt x="3030853" y="2205730"/>
                </a:lnTo>
                <a:lnTo>
                  <a:pt x="3028312" y="2212394"/>
                </a:lnTo>
                <a:lnTo>
                  <a:pt x="3025454" y="2219057"/>
                </a:lnTo>
                <a:lnTo>
                  <a:pt x="3021961" y="2225404"/>
                </a:lnTo>
                <a:lnTo>
                  <a:pt x="3018468" y="2231433"/>
                </a:lnTo>
                <a:lnTo>
                  <a:pt x="3014657" y="2237779"/>
                </a:lnTo>
                <a:lnTo>
                  <a:pt x="3010529" y="2243808"/>
                </a:lnTo>
                <a:lnTo>
                  <a:pt x="3005765" y="2249202"/>
                </a:lnTo>
                <a:lnTo>
                  <a:pt x="3001319" y="2254597"/>
                </a:lnTo>
                <a:lnTo>
                  <a:pt x="2996238" y="2259674"/>
                </a:lnTo>
                <a:lnTo>
                  <a:pt x="2990839" y="2264433"/>
                </a:lnTo>
                <a:lnTo>
                  <a:pt x="2985758" y="2269510"/>
                </a:lnTo>
                <a:lnTo>
                  <a:pt x="2980042" y="2273953"/>
                </a:lnTo>
                <a:lnTo>
                  <a:pt x="2974008" y="2278078"/>
                </a:lnTo>
                <a:lnTo>
                  <a:pt x="2968292" y="2281886"/>
                </a:lnTo>
                <a:lnTo>
                  <a:pt x="2961941" y="2285376"/>
                </a:lnTo>
                <a:lnTo>
                  <a:pt x="2955272" y="2288867"/>
                </a:lnTo>
                <a:lnTo>
                  <a:pt x="2948603" y="2291723"/>
                </a:lnTo>
                <a:lnTo>
                  <a:pt x="2941934" y="2294578"/>
                </a:lnTo>
                <a:lnTo>
                  <a:pt x="2934948" y="2297117"/>
                </a:lnTo>
                <a:lnTo>
                  <a:pt x="2927644" y="2298703"/>
                </a:lnTo>
                <a:lnTo>
                  <a:pt x="2920657" y="2300607"/>
                </a:lnTo>
                <a:lnTo>
                  <a:pt x="2913353" y="2301877"/>
                </a:lnTo>
                <a:lnTo>
                  <a:pt x="2905732" y="2302829"/>
                </a:lnTo>
                <a:lnTo>
                  <a:pt x="2898110" y="2303146"/>
                </a:lnTo>
                <a:lnTo>
                  <a:pt x="2890488" y="2303463"/>
                </a:lnTo>
                <a:lnTo>
                  <a:pt x="2177552" y="2303463"/>
                </a:lnTo>
                <a:lnTo>
                  <a:pt x="2173423" y="2303146"/>
                </a:lnTo>
                <a:lnTo>
                  <a:pt x="2171200" y="2303146"/>
                </a:lnTo>
                <a:lnTo>
                  <a:pt x="2169613" y="2303146"/>
                </a:lnTo>
                <a:lnTo>
                  <a:pt x="2162944" y="2303146"/>
                </a:lnTo>
                <a:lnTo>
                  <a:pt x="2156275" y="2303146"/>
                </a:lnTo>
                <a:lnTo>
                  <a:pt x="2149924" y="2302511"/>
                </a:lnTo>
                <a:lnTo>
                  <a:pt x="2143572" y="2301559"/>
                </a:lnTo>
                <a:lnTo>
                  <a:pt x="2137538" y="2300607"/>
                </a:lnTo>
                <a:lnTo>
                  <a:pt x="2131187" y="2298703"/>
                </a:lnTo>
                <a:lnTo>
                  <a:pt x="2125153" y="2297117"/>
                </a:lnTo>
                <a:lnTo>
                  <a:pt x="2119437" y="2294896"/>
                </a:lnTo>
                <a:lnTo>
                  <a:pt x="2113403" y="2292040"/>
                </a:lnTo>
                <a:lnTo>
                  <a:pt x="2107370" y="2289501"/>
                </a:lnTo>
                <a:lnTo>
                  <a:pt x="2101971" y="2286645"/>
                </a:lnTo>
                <a:lnTo>
                  <a:pt x="2096572" y="2283155"/>
                </a:lnTo>
                <a:lnTo>
                  <a:pt x="2091491" y="2279665"/>
                </a:lnTo>
                <a:lnTo>
                  <a:pt x="2086093" y="2275222"/>
                </a:lnTo>
                <a:lnTo>
                  <a:pt x="2081329" y="2271097"/>
                </a:lnTo>
                <a:lnTo>
                  <a:pt x="2076883" y="2266972"/>
                </a:lnTo>
                <a:lnTo>
                  <a:pt x="1560520" y="1751334"/>
                </a:lnTo>
                <a:lnTo>
                  <a:pt x="1556074" y="1746574"/>
                </a:lnTo>
                <a:lnTo>
                  <a:pt x="1552263" y="1741815"/>
                </a:lnTo>
                <a:lnTo>
                  <a:pt x="1548135" y="1737055"/>
                </a:lnTo>
                <a:lnTo>
                  <a:pt x="1544642" y="1731661"/>
                </a:lnTo>
                <a:lnTo>
                  <a:pt x="1541466" y="1726583"/>
                </a:lnTo>
                <a:lnTo>
                  <a:pt x="1538291" y="1720872"/>
                </a:lnTo>
                <a:lnTo>
                  <a:pt x="1535432" y="1715477"/>
                </a:lnTo>
                <a:lnTo>
                  <a:pt x="1532892" y="1709766"/>
                </a:lnTo>
                <a:lnTo>
                  <a:pt x="1530987" y="1704054"/>
                </a:lnTo>
                <a:lnTo>
                  <a:pt x="1529081" y="1698342"/>
                </a:lnTo>
                <a:lnTo>
                  <a:pt x="1527493" y="1692631"/>
                </a:lnTo>
                <a:lnTo>
                  <a:pt x="1526223" y="1686919"/>
                </a:lnTo>
                <a:lnTo>
                  <a:pt x="1525270" y="1680890"/>
                </a:lnTo>
                <a:lnTo>
                  <a:pt x="1524635" y="1674544"/>
                </a:lnTo>
                <a:lnTo>
                  <a:pt x="1524000" y="1668515"/>
                </a:lnTo>
                <a:lnTo>
                  <a:pt x="1524000" y="1662803"/>
                </a:lnTo>
                <a:lnTo>
                  <a:pt x="1524000" y="1656774"/>
                </a:lnTo>
                <a:lnTo>
                  <a:pt x="1524635" y="1650428"/>
                </a:lnTo>
                <a:lnTo>
                  <a:pt x="1525270" y="1644716"/>
                </a:lnTo>
                <a:lnTo>
                  <a:pt x="1526223" y="1638687"/>
                </a:lnTo>
                <a:lnTo>
                  <a:pt x="1527493" y="1632658"/>
                </a:lnTo>
                <a:lnTo>
                  <a:pt x="1529081" y="1626946"/>
                </a:lnTo>
                <a:lnTo>
                  <a:pt x="1530987" y="1621235"/>
                </a:lnTo>
                <a:lnTo>
                  <a:pt x="1532892" y="1615523"/>
                </a:lnTo>
                <a:lnTo>
                  <a:pt x="1535432" y="1609811"/>
                </a:lnTo>
                <a:lnTo>
                  <a:pt x="1538291" y="1604417"/>
                </a:lnTo>
                <a:lnTo>
                  <a:pt x="1541466" y="1599023"/>
                </a:lnTo>
                <a:lnTo>
                  <a:pt x="1544642" y="1593628"/>
                </a:lnTo>
                <a:lnTo>
                  <a:pt x="1548135" y="1588551"/>
                </a:lnTo>
                <a:lnTo>
                  <a:pt x="1552263" y="1583474"/>
                </a:lnTo>
                <a:lnTo>
                  <a:pt x="1556074" y="1578714"/>
                </a:lnTo>
                <a:lnTo>
                  <a:pt x="1560520" y="1574272"/>
                </a:lnTo>
                <a:lnTo>
                  <a:pt x="1564966" y="1569830"/>
                </a:lnTo>
                <a:lnTo>
                  <a:pt x="1570047" y="1565705"/>
                </a:lnTo>
                <a:lnTo>
                  <a:pt x="1574811" y="1561897"/>
                </a:lnTo>
                <a:lnTo>
                  <a:pt x="1579574" y="1558406"/>
                </a:lnTo>
                <a:lnTo>
                  <a:pt x="1584973" y="1554916"/>
                </a:lnTo>
                <a:lnTo>
                  <a:pt x="1590054" y="1552060"/>
                </a:lnTo>
                <a:lnTo>
                  <a:pt x="1595770" y="1549521"/>
                </a:lnTo>
                <a:lnTo>
                  <a:pt x="1601486" y="1546666"/>
                </a:lnTo>
                <a:lnTo>
                  <a:pt x="1606885" y="1544444"/>
                </a:lnTo>
                <a:lnTo>
                  <a:pt x="1612919" y="1542858"/>
                </a:lnTo>
                <a:lnTo>
                  <a:pt x="1618635" y="1540954"/>
                </a:lnTo>
                <a:lnTo>
                  <a:pt x="1624669" y="1539685"/>
                </a:lnTo>
                <a:lnTo>
                  <a:pt x="1630702" y="1538733"/>
                </a:lnTo>
                <a:lnTo>
                  <a:pt x="1637054" y="1538098"/>
                </a:lnTo>
                <a:lnTo>
                  <a:pt x="1642770" y="1537463"/>
                </a:lnTo>
                <a:lnTo>
                  <a:pt x="1649121" y="1537146"/>
                </a:lnTo>
                <a:lnTo>
                  <a:pt x="1655473" y="1537463"/>
                </a:lnTo>
                <a:lnTo>
                  <a:pt x="1661824" y="1538098"/>
                </a:lnTo>
                <a:lnTo>
                  <a:pt x="1667858" y="1538733"/>
                </a:lnTo>
                <a:lnTo>
                  <a:pt x="1673891" y="1539685"/>
                </a:lnTo>
                <a:lnTo>
                  <a:pt x="1679925" y="1540954"/>
                </a:lnTo>
                <a:lnTo>
                  <a:pt x="1685641" y="1542858"/>
                </a:lnTo>
                <a:lnTo>
                  <a:pt x="1691675" y="1544444"/>
                </a:lnTo>
                <a:lnTo>
                  <a:pt x="1697391" y="1546666"/>
                </a:lnTo>
                <a:lnTo>
                  <a:pt x="1702790" y="1549521"/>
                </a:lnTo>
                <a:lnTo>
                  <a:pt x="1708506" y="1552060"/>
                </a:lnTo>
                <a:lnTo>
                  <a:pt x="1713587" y="1554916"/>
                </a:lnTo>
                <a:lnTo>
                  <a:pt x="1718986" y="1558406"/>
                </a:lnTo>
                <a:lnTo>
                  <a:pt x="1723749" y="1561897"/>
                </a:lnTo>
                <a:lnTo>
                  <a:pt x="1728513" y="1565705"/>
                </a:lnTo>
                <a:lnTo>
                  <a:pt x="1733594" y="1569830"/>
                </a:lnTo>
                <a:lnTo>
                  <a:pt x="1738040" y="1574272"/>
                </a:lnTo>
                <a:lnTo>
                  <a:pt x="2017816" y="1853827"/>
                </a:lnTo>
                <a:lnTo>
                  <a:pt x="2017816" y="801292"/>
                </a:lnTo>
                <a:lnTo>
                  <a:pt x="2018133" y="794311"/>
                </a:lnTo>
                <a:lnTo>
                  <a:pt x="2018451" y="787330"/>
                </a:lnTo>
                <a:lnTo>
                  <a:pt x="2019404" y="780349"/>
                </a:lnTo>
                <a:lnTo>
                  <a:pt x="2020674" y="773685"/>
                </a:lnTo>
                <a:lnTo>
                  <a:pt x="2021944" y="767021"/>
                </a:lnTo>
                <a:lnTo>
                  <a:pt x="2024167" y="760992"/>
                </a:lnTo>
                <a:lnTo>
                  <a:pt x="2026073" y="754646"/>
                </a:lnTo>
                <a:lnTo>
                  <a:pt x="2028613" y="748300"/>
                </a:lnTo>
                <a:lnTo>
                  <a:pt x="2031471" y="742271"/>
                </a:lnTo>
                <a:lnTo>
                  <a:pt x="2034329" y="736559"/>
                </a:lnTo>
                <a:lnTo>
                  <a:pt x="2037823" y="730530"/>
                </a:lnTo>
                <a:lnTo>
                  <a:pt x="2040998" y="724819"/>
                </a:lnTo>
                <a:lnTo>
                  <a:pt x="2045127" y="719741"/>
                </a:lnTo>
                <a:lnTo>
                  <a:pt x="2048937" y="714347"/>
                </a:lnTo>
                <a:lnTo>
                  <a:pt x="2053383" y="709587"/>
                </a:lnTo>
                <a:lnTo>
                  <a:pt x="2057829" y="704828"/>
                </a:lnTo>
                <a:lnTo>
                  <a:pt x="2062275" y="700702"/>
                </a:lnTo>
                <a:lnTo>
                  <a:pt x="2067674" y="695943"/>
                </a:lnTo>
                <a:lnTo>
                  <a:pt x="2072437" y="692135"/>
                </a:lnTo>
                <a:lnTo>
                  <a:pt x="2078154" y="688327"/>
                </a:lnTo>
                <a:lnTo>
                  <a:pt x="2083552" y="684519"/>
                </a:lnTo>
                <a:lnTo>
                  <a:pt x="2089268" y="681346"/>
                </a:lnTo>
                <a:lnTo>
                  <a:pt x="2095302" y="678173"/>
                </a:lnTo>
                <a:lnTo>
                  <a:pt x="2101018" y="675952"/>
                </a:lnTo>
                <a:lnTo>
                  <a:pt x="2107370" y="673413"/>
                </a:lnTo>
                <a:lnTo>
                  <a:pt x="2113721" y="670875"/>
                </a:lnTo>
                <a:lnTo>
                  <a:pt x="2120390" y="669288"/>
                </a:lnTo>
                <a:lnTo>
                  <a:pt x="2127059" y="667702"/>
                </a:lnTo>
                <a:lnTo>
                  <a:pt x="2133728" y="666432"/>
                </a:lnTo>
                <a:lnTo>
                  <a:pt x="2140079" y="665798"/>
                </a:lnTo>
                <a:lnTo>
                  <a:pt x="2147065" y="665163"/>
                </a:lnTo>
                <a:close/>
                <a:moveTo>
                  <a:pt x="1426690" y="484188"/>
                </a:moveTo>
                <a:lnTo>
                  <a:pt x="1631151" y="484188"/>
                </a:lnTo>
                <a:lnTo>
                  <a:pt x="1634627" y="484505"/>
                </a:lnTo>
                <a:lnTo>
                  <a:pt x="1637787" y="484822"/>
                </a:lnTo>
                <a:lnTo>
                  <a:pt x="1640947" y="485773"/>
                </a:lnTo>
                <a:lnTo>
                  <a:pt x="1644107" y="486725"/>
                </a:lnTo>
                <a:lnTo>
                  <a:pt x="1646635" y="488310"/>
                </a:lnTo>
                <a:lnTo>
                  <a:pt x="1649479" y="489895"/>
                </a:lnTo>
                <a:lnTo>
                  <a:pt x="1652008" y="491798"/>
                </a:lnTo>
                <a:lnTo>
                  <a:pt x="1654536" y="493700"/>
                </a:lnTo>
                <a:lnTo>
                  <a:pt x="1656432" y="496237"/>
                </a:lnTo>
                <a:lnTo>
                  <a:pt x="1658328" y="498773"/>
                </a:lnTo>
                <a:lnTo>
                  <a:pt x="1659908" y="501310"/>
                </a:lnTo>
                <a:lnTo>
                  <a:pt x="1661488" y="504164"/>
                </a:lnTo>
                <a:lnTo>
                  <a:pt x="1662436" y="507334"/>
                </a:lnTo>
                <a:lnTo>
                  <a:pt x="1663068" y="510505"/>
                </a:lnTo>
                <a:lnTo>
                  <a:pt x="1663700" y="513676"/>
                </a:lnTo>
                <a:lnTo>
                  <a:pt x="1663700" y="517164"/>
                </a:lnTo>
                <a:lnTo>
                  <a:pt x="1663700" y="1389743"/>
                </a:lnTo>
                <a:lnTo>
                  <a:pt x="1663700" y="1393231"/>
                </a:lnTo>
                <a:lnTo>
                  <a:pt x="1663068" y="1396401"/>
                </a:lnTo>
                <a:lnTo>
                  <a:pt x="1662436" y="1399572"/>
                </a:lnTo>
                <a:lnTo>
                  <a:pt x="1661488" y="1402743"/>
                </a:lnTo>
                <a:lnTo>
                  <a:pt x="1659908" y="1405279"/>
                </a:lnTo>
                <a:lnTo>
                  <a:pt x="1658328" y="1408133"/>
                </a:lnTo>
                <a:lnTo>
                  <a:pt x="1656432" y="1410669"/>
                </a:lnTo>
                <a:lnTo>
                  <a:pt x="1654536" y="1413206"/>
                </a:lnTo>
                <a:lnTo>
                  <a:pt x="1652008" y="1415108"/>
                </a:lnTo>
                <a:lnTo>
                  <a:pt x="1649479" y="1417011"/>
                </a:lnTo>
                <a:lnTo>
                  <a:pt x="1646635" y="1418596"/>
                </a:lnTo>
                <a:lnTo>
                  <a:pt x="1644107" y="1420182"/>
                </a:lnTo>
                <a:lnTo>
                  <a:pt x="1640947" y="1421133"/>
                </a:lnTo>
                <a:lnTo>
                  <a:pt x="1637787" y="1421767"/>
                </a:lnTo>
                <a:lnTo>
                  <a:pt x="1634627" y="1422401"/>
                </a:lnTo>
                <a:lnTo>
                  <a:pt x="1631151" y="1422401"/>
                </a:lnTo>
                <a:lnTo>
                  <a:pt x="1426690" y="1422401"/>
                </a:lnTo>
                <a:lnTo>
                  <a:pt x="1423214" y="1422401"/>
                </a:lnTo>
                <a:lnTo>
                  <a:pt x="1420054" y="1421767"/>
                </a:lnTo>
                <a:lnTo>
                  <a:pt x="1416894" y="1421133"/>
                </a:lnTo>
                <a:lnTo>
                  <a:pt x="1413734" y="1420182"/>
                </a:lnTo>
                <a:lnTo>
                  <a:pt x="1411206" y="1418596"/>
                </a:lnTo>
                <a:lnTo>
                  <a:pt x="1408362" y="1417011"/>
                </a:lnTo>
                <a:lnTo>
                  <a:pt x="1405834" y="1415108"/>
                </a:lnTo>
                <a:lnTo>
                  <a:pt x="1403622" y="1413206"/>
                </a:lnTo>
                <a:lnTo>
                  <a:pt x="1401409" y="1410669"/>
                </a:lnTo>
                <a:lnTo>
                  <a:pt x="1399513" y="1408133"/>
                </a:lnTo>
                <a:lnTo>
                  <a:pt x="1397933" y="1405279"/>
                </a:lnTo>
                <a:lnTo>
                  <a:pt x="1396669" y="1402743"/>
                </a:lnTo>
                <a:lnTo>
                  <a:pt x="1395405" y="1399572"/>
                </a:lnTo>
                <a:lnTo>
                  <a:pt x="1394457" y="1396401"/>
                </a:lnTo>
                <a:lnTo>
                  <a:pt x="1394141" y="1393231"/>
                </a:lnTo>
                <a:lnTo>
                  <a:pt x="1393825" y="1389743"/>
                </a:lnTo>
                <a:lnTo>
                  <a:pt x="1393825" y="517164"/>
                </a:lnTo>
                <a:lnTo>
                  <a:pt x="1394141" y="513676"/>
                </a:lnTo>
                <a:lnTo>
                  <a:pt x="1394457" y="510505"/>
                </a:lnTo>
                <a:lnTo>
                  <a:pt x="1395405" y="507334"/>
                </a:lnTo>
                <a:lnTo>
                  <a:pt x="1396669" y="504164"/>
                </a:lnTo>
                <a:lnTo>
                  <a:pt x="1397933" y="501310"/>
                </a:lnTo>
                <a:lnTo>
                  <a:pt x="1399513" y="498773"/>
                </a:lnTo>
                <a:lnTo>
                  <a:pt x="1401409" y="496237"/>
                </a:lnTo>
                <a:lnTo>
                  <a:pt x="1403622" y="493700"/>
                </a:lnTo>
                <a:lnTo>
                  <a:pt x="1405834" y="491798"/>
                </a:lnTo>
                <a:lnTo>
                  <a:pt x="1408362" y="489895"/>
                </a:lnTo>
                <a:lnTo>
                  <a:pt x="1411206" y="488310"/>
                </a:lnTo>
                <a:lnTo>
                  <a:pt x="1413734" y="486725"/>
                </a:lnTo>
                <a:lnTo>
                  <a:pt x="1416894" y="485773"/>
                </a:lnTo>
                <a:lnTo>
                  <a:pt x="1420054" y="484822"/>
                </a:lnTo>
                <a:lnTo>
                  <a:pt x="1423214" y="484505"/>
                </a:lnTo>
                <a:lnTo>
                  <a:pt x="1426690" y="484188"/>
                </a:lnTo>
                <a:close/>
                <a:moveTo>
                  <a:pt x="183794" y="0"/>
                </a:moveTo>
                <a:lnTo>
                  <a:pt x="193952" y="0"/>
                </a:lnTo>
                <a:lnTo>
                  <a:pt x="2827060" y="0"/>
                </a:lnTo>
                <a:lnTo>
                  <a:pt x="2837218" y="0"/>
                </a:lnTo>
                <a:lnTo>
                  <a:pt x="2847059" y="952"/>
                </a:lnTo>
                <a:lnTo>
                  <a:pt x="2856582" y="2539"/>
                </a:lnTo>
                <a:lnTo>
                  <a:pt x="2866105" y="4443"/>
                </a:lnTo>
                <a:lnTo>
                  <a:pt x="2875628" y="6982"/>
                </a:lnTo>
                <a:lnTo>
                  <a:pt x="2884516" y="10156"/>
                </a:lnTo>
                <a:lnTo>
                  <a:pt x="2893721" y="13964"/>
                </a:lnTo>
                <a:lnTo>
                  <a:pt x="2902292" y="17773"/>
                </a:lnTo>
                <a:lnTo>
                  <a:pt x="2911180" y="22851"/>
                </a:lnTo>
                <a:lnTo>
                  <a:pt x="2919433" y="27611"/>
                </a:lnTo>
                <a:lnTo>
                  <a:pt x="2927369" y="33324"/>
                </a:lnTo>
                <a:lnTo>
                  <a:pt x="2935623" y="39036"/>
                </a:lnTo>
                <a:lnTo>
                  <a:pt x="2942924" y="45384"/>
                </a:lnTo>
                <a:lnTo>
                  <a:pt x="2950225" y="52366"/>
                </a:lnTo>
                <a:lnTo>
                  <a:pt x="2957525" y="59665"/>
                </a:lnTo>
                <a:lnTo>
                  <a:pt x="2964192" y="67282"/>
                </a:lnTo>
                <a:lnTo>
                  <a:pt x="2970540" y="74899"/>
                </a:lnTo>
                <a:lnTo>
                  <a:pt x="2976571" y="83468"/>
                </a:lnTo>
                <a:lnTo>
                  <a:pt x="2982285" y="92037"/>
                </a:lnTo>
                <a:lnTo>
                  <a:pt x="2987682" y="101240"/>
                </a:lnTo>
                <a:lnTo>
                  <a:pt x="2992761" y="110444"/>
                </a:lnTo>
                <a:lnTo>
                  <a:pt x="2997522" y="119965"/>
                </a:lnTo>
                <a:lnTo>
                  <a:pt x="3001649" y="130121"/>
                </a:lnTo>
                <a:lnTo>
                  <a:pt x="3005458" y="140276"/>
                </a:lnTo>
                <a:lnTo>
                  <a:pt x="3008950" y="150749"/>
                </a:lnTo>
                <a:lnTo>
                  <a:pt x="3012124" y="161540"/>
                </a:lnTo>
                <a:lnTo>
                  <a:pt x="3014663" y="172330"/>
                </a:lnTo>
                <a:lnTo>
                  <a:pt x="3016885" y="183438"/>
                </a:lnTo>
                <a:lnTo>
                  <a:pt x="3018473" y="194546"/>
                </a:lnTo>
                <a:lnTo>
                  <a:pt x="3019742" y="205971"/>
                </a:lnTo>
                <a:lnTo>
                  <a:pt x="3020695" y="218031"/>
                </a:lnTo>
                <a:lnTo>
                  <a:pt x="3021012" y="229774"/>
                </a:lnTo>
                <a:lnTo>
                  <a:pt x="3021012" y="1276768"/>
                </a:lnTo>
                <a:lnTo>
                  <a:pt x="3013711" y="1272642"/>
                </a:lnTo>
                <a:lnTo>
                  <a:pt x="3006410" y="1268833"/>
                </a:lnTo>
                <a:lnTo>
                  <a:pt x="2999109" y="1265342"/>
                </a:lnTo>
                <a:lnTo>
                  <a:pt x="2991808" y="1262169"/>
                </a:lnTo>
                <a:lnTo>
                  <a:pt x="2983872" y="1258995"/>
                </a:lnTo>
                <a:lnTo>
                  <a:pt x="2976254" y="1256139"/>
                </a:lnTo>
                <a:lnTo>
                  <a:pt x="2968318" y="1253282"/>
                </a:lnTo>
                <a:lnTo>
                  <a:pt x="2960382" y="1251061"/>
                </a:lnTo>
                <a:lnTo>
                  <a:pt x="2952129" y="1248839"/>
                </a:lnTo>
                <a:lnTo>
                  <a:pt x="2944193" y="1247252"/>
                </a:lnTo>
                <a:lnTo>
                  <a:pt x="2935940" y="1245348"/>
                </a:lnTo>
                <a:lnTo>
                  <a:pt x="2927369" y="1244079"/>
                </a:lnTo>
                <a:lnTo>
                  <a:pt x="2919116" y="1242809"/>
                </a:lnTo>
                <a:lnTo>
                  <a:pt x="2910863" y="1242175"/>
                </a:lnTo>
                <a:lnTo>
                  <a:pt x="2901975" y="1241540"/>
                </a:lnTo>
                <a:lnTo>
                  <a:pt x="2893404" y="1241540"/>
                </a:lnTo>
                <a:lnTo>
                  <a:pt x="2646123" y="1213294"/>
                </a:lnTo>
                <a:lnTo>
                  <a:pt x="2646123" y="313876"/>
                </a:lnTo>
                <a:lnTo>
                  <a:pt x="374889" y="313876"/>
                </a:lnTo>
                <a:lnTo>
                  <a:pt x="374889" y="1959424"/>
                </a:lnTo>
                <a:lnTo>
                  <a:pt x="1610021" y="1959424"/>
                </a:lnTo>
                <a:lnTo>
                  <a:pt x="1923646" y="2273300"/>
                </a:lnTo>
                <a:lnTo>
                  <a:pt x="193952" y="2273300"/>
                </a:lnTo>
                <a:lnTo>
                  <a:pt x="183794" y="2273300"/>
                </a:lnTo>
                <a:lnTo>
                  <a:pt x="173953" y="2272348"/>
                </a:lnTo>
                <a:lnTo>
                  <a:pt x="164113" y="2270761"/>
                </a:lnTo>
                <a:lnTo>
                  <a:pt x="154908" y="2268857"/>
                </a:lnTo>
                <a:lnTo>
                  <a:pt x="145385" y="2266318"/>
                </a:lnTo>
                <a:lnTo>
                  <a:pt x="136496" y="2263144"/>
                </a:lnTo>
                <a:lnTo>
                  <a:pt x="127291" y="2259336"/>
                </a:lnTo>
                <a:lnTo>
                  <a:pt x="118720" y="2255528"/>
                </a:lnTo>
                <a:lnTo>
                  <a:pt x="109832" y="2250450"/>
                </a:lnTo>
                <a:lnTo>
                  <a:pt x="101579" y="2245689"/>
                </a:lnTo>
                <a:lnTo>
                  <a:pt x="93326" y="2240294"/>
                </a:lnTo>
                <a:lnTo>
                  <a:pt x="85390" y="2234264"/>
                </a:lnTo>
                <a:lnTo>
                  <a:pt x="77771" y="2227917"/>
                </a:lnTo>
                <a:lnTo>
                  <a:pt x="70470" y="2220935"/>
                </a:lnTo>
                <a:lnTo>
                  <a:pt x="63487" y="2213635"/>
                </a:lnTo>
                <a:lnTo>
                  <a:pt x="56821" y="2206018"/>
                </a:lnTo>
                <a:lnTo>
                  <a:pt x="50472" y="2198402"/>
                </a:lnTo>
                <a:lnTo>
                  <a:pt x="44441" y="2189833"/>
                </a:lnTo>
                <a:lnTo>
                  <a:pt x="38727" y="2181264"/>
                </a:lnTo>
                <a:lnTo>
                  <a:pt x="33013" y="2172060"/>
                </a:lnTo>
                <a:lnTo>
                  <a:pt x="28252" y="2162856"/>
                </a:lnTo>
                <a:lnTo>
                  <a:pt x="23490" y="2153335"/>
                </a:lnTo>
                <a:lnTo>
                  <a:pt x="19364" y="2143180"/>
                </a:lnTo>
                <a:lnTo>
                  <a:pt x="15237" y="2133024"/>
                </a:lnTo>
                <a:lnTo>
                  <a:pt x="11745" y="2122551"/>
                </a:lnTo>
                <a:lnTo>
                  <a:pt x="8888" y="2112078"/>
                </a:lnTo>
                <a:lnTo>
                  <a:pt x="6349" y="2100970"/>
                </a:lnTo>
                <a:lnTo>
                  <a:pt x="3809" y="2089862"/>
                </a:lnTo>
                <a:lnTo>
                  <a:pt x="2540" y="2078754"/>
                </a:lnTo>
                <a:lnTo>
                  <a:pt x="952" y="2067329"/>
                </a:lnTo>
                <a:lnTo>
                  <a:pt x="318" y="2055269"/>
                </a:lnTo>
                <a:lnTo>
                  <a:pt x="0" y="2043844"/>
                </a:lnTo>
                <a:lnTo>
                  <a:pt x="0" y="229774"/>
                </a:lnTo>
                <a:lnTo>
                  <a:pt x="318" y="218031"/>
                </a:lnTo>
                <a:lnTo>
                  <a:pt x="952" y="205971"/>
                </a:lnTo>
                <a:lnTo>
                  <a:pt x="2540" y="194546"/>
                </a:lnTo>
                <a:lnTo>
                  <a:pt x="3809" y="183438"/>
                </a:lnTo>
                <a:lnTo>
                  <a:pt x="6349" y="172330"/>
                </a:lnTo>
                <a:lnTo>
                  <a:pt x="8888" y="161540"/>
                </a:lnTo>
                <a:lnTo>
                  <a:pt x="11745" y="150749"/>
                </a:lnTo>
                <a:lnTo>
                  <a:pt x="15237" y="140276"/>
                </a:lnTo>
                <a:lnTo>
                  <a:pt x="19364" y="130121"/>
                </a:lnTo>
                <a:lnTo>
                  <a:pt x="23490" y="119965"/>
                </a:lnTo>
                <a:lnTo>
                  <a:pt x="28252" y="110444"/>
                </a:lnTo>
                <a:lnTo>
                  <a:pt x="33013" y="101240"/>
                </a:lnTo>
                <a:lnTo>
                  <a:pt x="38727" y="92037"/>
                </a:lnTo>
                <a:lnTo>
                  <a:pt x="44441" y="83468"/>
                </a:lnTo>
                <a:lnTo>
                  <a:pt x="50472" y="74899"/>
                </a:lnTo>
                <a:lnTo>
                  <a:pt x="56821" y="67282"/>
                </a:lnTo>
                <a:lnTo>
                  <a:pt x="63487" y="59665"/>
                </a:lnTo>
                <a:lnTo>
                  <a:pt x="70470" y="52366"/>
                </a:lnTo>
                <a:lnTo>
                  <a:pt x="77771" y="45384"/>
                </a:lnTo>
                <a:lnTo>
                  <a:pt x="85390" y="39036"/>
                </a:lnTo>
                <a:lnTo>
                  <a:pt x="93326" y="33324"/>
                </a:lnTo>
                <a:lnTo>
                  <a:pt x="101579" y="27611"/>
                </a:lnTo>
                <a:lnTo>
                  <a:pt x="109832" y="22851"/>
                </a:lnTo>
                <a:lnTo>
                  <a:pt x="118720" y="17773"/>
                </a:lnTo>
                <a:lnTo>
                  <a:pt x="127291" y="13964"/>
                </a:lnTo>
                <a:lnTo>
                  <a:pt x="136496" y="10156"/>
                </a:lnTo>
                <a:lnTo>
                  <a:pt x="145385" y="6982"/>
                </a:lnTo>
                <a:lnTo>
                  <a:pt x="154908" y="4443"/>
                </a:lnTo>
                <a:lnTo>
                  <a:pt x="164113" y="2539"/>
                </a:lnTo>
                <a:lnTo>
                  <a:pt x="173953" y="952"/>
                </a:lnTo>
                <a:lnTo>
                  <a:pt x="183794" y="0"/>
                </a:lnTo>
                <a:close/>
              </a:path>
            </a:pathLst>
          </a:custGeom>
          <a:solidFill>
            <a:schemeClr val="bg1"/>
          </a:solidFill>
          <a:ln>
            <a:noFill/>
          </a:ln>
          <a:effectLst>
            <a:outerShdw blurRad="50800" dist="38100" dir="2700000" algn="tl" rotWithShape="0">
              <a:prstClr val="black">
                <a:alpha val="40000"/>
              </a:prstClr>
            </a:outerShdw>
          </a:effectLst>
        </p:spPr>
        <p:txBody>
          <a:bodyPr anchor="ctr">
            <a:scene3d>
              <a:camera prst="orthographicFront"/>
              <a:lightRig rig="threePt" dir="t"/>
            </a:scene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zh-CN" altLang="en-US">
              <a:solidFill>
                <a:schemeClr val="bg1"/>
              </a:solidFill>
              <a:latin typeface="微软雅黑" pitchFamily="34" charset="-122"/>
              <a:ea typeface="微软雅黑" pitchFamily="34" charset="-122"/>
            </a:endParaRPr>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1683118"/>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sp>
        <p:nvSpPr>
          <p:cNvPr id="2" name="Freeform 5">
            <a:extLst>
              <a:ext uri="{FF2B5EF4-FFF2-40B4-BE49-F238E27FC236}">
                <a16:creationId xmlns:a16="http://schemas.microsoft.com/office/drawing/2014/main" id="{B6C11664-0CFF-5546-40C9-2921C087C15F}"/>
              </a:ext>
            </a:extLst>
          </p:cNvPr>
          <p:cNvSpPr/>
          <p:nvPr userDrawn="1"/>
        </p:nvSpPr>
        <p:spPr bwMode="auto">
          <a:xfrm>
            <a:off x="0" y="2339975"/>
            <a:ext cx="6589713" cy="2160588"/>
          </a:xfrm>
          <a:custGeom>
            <a:gdLst>
              <a:gd name="T0" fmla="*/ 0 w 4151"/>
              <a:gd name="T1" fmla="*/ 1361 h 1361"/>
              <a:gd name="T2" fmla="*/ 4151 w 4151"/>
              <a:gd name="T3" fmla="*/ 1361 h 1361"/>
              <a:gd name="T4" fmla="*/ 4151 w 4151"/>
              <a:gd name="T5" fmla="*/ 294 h 1361"/>
              <a:gd name="T6" fmla="*/ 1945 w 4151"/>
              <a:gd name="T7" fmla="*/ 0 h 1361"/>
              <a:gd name="T8" fmla="*/ 0 w 4151"/>
              <a:gd name="T9" fmla="*/ 1361 h 1361"/>
            </a:gdLst>
            <a:cxnLst>
              <a:cxn ang="0">
                <a:pos x="T0" y="T1"/>
              </a:cxn>
              <a:cxn ang="0">
                <a:pos x="T2" y="T3"/>
              </a:cxn>
              <a:cxn ang="0">
                <a:pos x="T4" y="T5"/>
              </a:cxn>
              <a:cxn ang="0">
                <a:pos x="T6" y="T7"/>
              </a:cxn>
              <a:cxn ang="0">
                <a:pos x="T8" y="T9"/>
              </a:cxn>
            </a:cxnLst>
            <a:rect l="0" t="0" r="r" b="b"/>
            <a:pathLst>
              <a:path w="4151" h="1361">
                <a:moveTo>
                  <a:pt x="0" y="1361"/>
                </a:moveTo>
                <a:lnTo>
                  <a:pt x="4151" y="1361"/>
                </a:lnTo>
                <a:lnTo>
                  <a:pt x="4151" y="294"/>
                </a:lnTo>
                <a:lnTo>
                  <a:pt x="1945" y="0"/>
                </a:lnTo>
                <a:lnTo>
                  <a:pt x="0" y="1361"/>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 name="Freeform 6">
            <a:extLst>
              <a:ext uri="{FF2B5EF4-FFF2-40B4-BE49-F238E27FC236}">
                <a16:creationId xmlns:a16="http://schemas.microsoft.com/office/drawing/2014/main" id="{854AA390-6B4F-F4FF-236D-66FB03DF6C91}"/>
              </a:ext>
            </a:extLst>
          </p:cNvPr>
          <p:cNvSpPr/>
          <p:nvPr userDrawn="1"/>
        </p:nvSpPr>
        <p:spPr bwMode="auto">
          <a:xfrm>
            <a:off x="0" y="-12700"/>
            <a:ext cx="3087688" cy="4513263"/>
          </a:xfrm>
          <a:custGeom>
            <a:gdLst>
              <a:gd name="T0" fmla="*/ 1945 w 1945"/>
              <a:gd name="T1" fmla="*/ 1482 h 2843"/>
              <a:gd name="T2" fmla="*/ 0 w 1945"/>
              <a:gd name="T3" fmla="*/ 0 h 2843"/>
              <a:gd name="T4" fmla="*/ 0 w 1945"/>
              <a:gd name="T5" fmla="*/ 2843 h 2843"/>
              <a:gd name="T6" fmla="*/ 1945 w 1945"/>
              <a:gd name="T7" fmla="*/ 1482 h 2843"/>
            </a:gdLst>
            <a:cxnLst>
              <a:cxn ang="0">
                <a:pos x="T0" y="T1"/>
              </a:cxn>
              <a:cxn ang="0">
                <a:pos x="T2" y="T3"/>
              </a:cxn>
              <a:cxn ang="0">
                <a:pos x="T4" y="T5"/>
              </a:cxn>
              <a:cxn ang="0">
                <a:pos x="T6" y="T7"/>
              </a:cxn>
            </a:cxnLst>
            <a:rect l="0" t="0" r="r" b="b"/>
            <a:pathLst>
              <a:path w="1945" h="2843">
                <a:moveTo>
                  <a:pt x="1945" y="1482"/>
                </a:moveTo>
                <a:lnTo>
                  <a:pt x="0" y="0"/>
                </a:lnTo>
                <a:lnTo>
                  <a:pt x="0" y="2843"/>
                </a:lnTo>
                <a:lnTo>
                  <a:pt x="1945" y="1482"/>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6" name="Freeform 7">
            <a:extLst>
              <a:ext uri="{FF2B5EF4-FFF2-40B4-BE49-F238E27FC236}">
                <a16:creationId xmlns:a16="http://schemas.microsoft.com/office/drawing/2014/main" id="{DB850C00-23F1-085A-F39A-D4FE51CF9B09}"/>
              </a:ext>
            </a:extLst>
          </p:cNvPr>
          <p:cNvSpPr/>
          <p:nvPr userDrawn="1"/>
        </p:nvSpPr>
        <p:spPr bwMode="auto">
          <a:xfrm>
            <a:off x="0" y="4500563"/>
            <a:ext cx="2390775" cy="1408113"/>
          </a:xfrm>
          <a:custGeom>
            <a:gdLst>
              <a:gd name="T0" fmla="*/ 0 w 1506"/>
              <a:gd name="T1" fmla="*/ 887 h 887"/>
              <a:gd name="T2" fmla="*/ 1506 w 1506"/>
              <a:gd name="T3" fmla="*/ 0 h 887"/>
              <a:gd name="T4" fmla="*/ 0 w 1506"/>
              <a:gd name="T5" fmla="*/ 0 h 887"/>
              <a:gd name="T6" fmla="*/ 0 w 1506"/>
              <a:gd name="T7" fmla="*/ 887 h 887"/>
            </a:gdLst>
            <a:cxnLst>
              <a:cxn ang="0">
                <a:pos x="T0" y="T1"/>
              </a:cxn>
              <a:cxn ang="0">
                <a:pos x="T2" y="T3"/>
              </a:cxn>
              <a:cxn ang="0">
                <a:pos x="T4" y="T5"/>
              </a:cxn>
              <a:cxn ang="0">
                <a:pos x="T6" y="T7"/>
              </a:cxn>
            </a:cxnLst>
            <a:rect l="0" t="0" r="r" b="b"/>
            <a:pathLst>
              <a:path w="1506" h="885">
                <a:moveTo>
                  <a:pt x="0" y="887"/>
                </a:moveTo>
                <a:lnTo>
                  <a:pt x="1506" y="0"/>
                </a:lnTo>
                <a:lnTo>
                  <a:pt x="0" y="0"/>
                </a:lnTo>
                <a:lnTo>
                  <a:pt x="0" y="887"/>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 name="Freeform 8">
            <a:extLst>
              <a:ext uri="{FF2B5EF4-FFF2-40B4-BE49-F238E27FC236}">
                <a16:creationId xmlns:a16="http://schemas.microsoft.com/office/drawing/2014/main" id="{32616E07-5B5E-6BF9-2BF7-DCF22FDABDFD}"/>
              </a:ext>
            </a:extLst>
          </p:cNvPr>
          <p:cNvSpPr/>
          <p:nvPr userDrawn="1"/>
        </p:nvSpPr>
        <p:spPr bwMode="auto">
          <a:xfrm>
            <a:off x="2390775" y="4500563"/>
            <a:ext cx="4198938" cy="696913"/>
          </a:xfrm>
          <a:custGeom>
            <a:gdLst>
              <a:gd name="T0" fmla="*/ 2645 w 2645"/>
              <a:gd name="T1" fmla="*/ 0 h 439"/>
              <a:gd name="T2" fmla="*/ 2108 w 2645"/>
              <a:gd name="T3" fmla="*/ 439 h 439"/>
              <a:gd name="T4" fmla="*/ 0 w 2645"/>
              <a:gd name="T5" fmla="*/ 0 h 439"/>
              <a:gd name="T6" fmla="*/ 2645 w 2645"/>
              <a:gd name="T7" fmla="*/ 0 h 439"/>
            </a:gdLst>
            <a:cxnLst>
              <a:cxn ang="0">
                <a:pos x="T0" y="T1"/>
              </a:cxn>
              <a:cxn ang="0">
                <a:pos x="T2" y="T3"/>
              </a:cxn>
              <a:cxn ang="0">
                <a:pos x="T4" y="T5"/>
              </a:cxn>
              <a:cxn ang="0">
                <a:pos x="T6" y="T7"/>
              </a:cxn>
            </a:cxnLst>
            <a:rect l="0" t="0" r="r" b="b"/>
            <a:pathLst>
              <a:path w="2645" h="439">
                <a:moveTo>
                  <a:pt x="2645" y="0"/>
                </a:moveTo>
                <a:lnTo>
                  <a:pt x="2108" y="439"/>
                </a:lnTo>
                <a:lnTo>
                  <a:pt x="0" y="0"/>
                </a:lnTo>
                <a:lnTo>
                  <a:pt x="2645" y="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0" name="文本框 81">
            <a:extLst>
              <a:ext uri="{FF2B5EF4-FFF2-40B4-BE49-F238E27FC236}">
                <a16:creationId xmlns:a16="http://schemas.microsoft.com/office/drawing/2014/main" id="{835FF1E3-60F6-E0A2-E73F-C05A0E41E44D}"/>
              </a:ext>
            </a:extLst>
          </p:cNvPr>
          <p:cNvSpPr txBox="1"/>
          <p:nvPr userDrawn="1"/>
        </p:nvSpPr>
        <p:spPr>
          <a:xfrm>
            <a:off x="2228760" y="3051897"/>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bg1"/>
                </a:solidFill>
                <a:latin typeface="微软雅黑" pitchFamily="34" charset="-122"/>
                <a:ea typeface="微软雅黑" pitchFamily="34" charset="-122"/>
              </a:rPr>
              <a:t>感谢聆听</a:t>
            </a:r>
          </a:p>
        </p:txBody>
      </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8" name="组合 54">
            <a:extLst>
              <a:ext uri="{FF2B5EF4-FFF2-40B4-BE49-F238E27FC236}">
                <a16:creationId xmlns:a16="http://schemas.microsoft.com/office/drawing/2014/main" id="{B58F51AF-4BC7-9EDC-9BEF-3C05AF1B0A47}"/>
              </a:ext>
            </a:extLst>
          </p:cNvPr>
          <p:cNvGrpSpPr/>
          <p:nvPr userDrawn="1"/>
        </p:nvGrpSpPr>
        <p:grpSpPr>
          <a:xfrm>
            <a:off x="8087710" y="2026920"/>
            <a:ext cx="3443800" cy="3537481"/>
            <a:chOff x="5854675" y="3359758"/>
            <a:chExt cx="305647" cy="305644"/>
          </a:xfrm>
        </p:grpSpPr>
        <p:grpSp>
          <p:nvGrpSpPr>
            <p:cNvPr id="10" name="组合 55">
              <a:extLst>
                <a:ext uri="{FF2B5EF4-FFF2-40B4-BE49-F238E27FC236}">
                  <a16:creationId xmlns:a16="http://schemas.microsoft.com/office/drawing/2014/main" id="{BBC63AEE-C475-2CCC-EC0A-62381AFA407F}"/>
                </a:ext>
              </a:extLst>
            </p:cNvPr>
            <p:cNvGrpSpPr/>
            <p:nvPr/>
          </p:nvGrpSpPr>
          <p:grpSpPr>
            <a:xfrm>
              <a:off x="5854675" y="3359758"/>
              <a:ext cx="305647" cy="305644"/>
              <a:chOff x="1517330" y="1125257"/>
              <a:chExt cx="2204282" cy="2204282"/>
            </a:xfrm>
          </p:grpSpPr>
          <p:sp>
            <p:nvSpPr>
              <p:cNvPr id="12" name="椭圆 57">
                <a:extLst>
                  <a:ext uri="{FF2B5EF4-FFF2-40B4-BE49-F238E27FC236}">
                    <a16:creationId xmlns:a16="http://schemas.microsoft.com/office/drawing/2014/main" id="{96543A38-02E2-B211-7269-53797B4486C9}"/>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3" name="椭圆 59">
                <a:extLst>
                  <a:ext uri="{FF2B5EF4-FFF2-40B4-BE49-F238E27FC236}">
                    <a16:creationId xmlns:a16="http://schemas.microsoft.com/office/drawing/2014/main" id="{0D080517-06EB-F1AC-8549-71DD9B7EB268}"/>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1" name="KSO_Shape">
              <a:extLst>
                <a:ext uri="{FF2B5EF4-FFF2-40B4-BE49-F238E27FC236}">
                  <a16:creationId xmlns:a16="http://schemas.microsoft.com/office/drawing/2014/main" id="{FD60229B-2C9B-30C0-2EC4-CE4E51CB9612}"/>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cSld name="Blank">
    <p:spTree>
      <p:nvGrpSpPr>
        <p:cNvPr id="1" name=""/>
        <p:cNvGrpSpPr/>
        <p:nvPr/>
      </p:nvGrpSpPr>
      <p:grpSpPr>
        <a:xfrm>
          <a:off x="0" y="0"/>
          <a:ext cx="0" cy="0"/>
        </a:xfrm>
      </p:grpSpPr>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9.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7153040113006042"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Rectangle 1">
            <a:extLst>
              <a:ext uri="{FF2B5EF4-FFF2-40B4-BE49-F238E27FC236}">
                <a16:creationId xmlns:a16="http://schemas.microsoft.com/office/drawing/2014/main" id="{F3C1DA35-ABDB-4E6C-E630-E3963AD8463F}"/>
              </a:ext>
            </a:extLst>
          </p:cNvPr>
          <p:cNvSpPr/>
          <p:nvPr/>
        </p:nvSpPr>
        <p:spPr>
          <a:xfrm>
            <a:off x="0" y="0"/>
            <a:ext cx="12191999" cy="3449665"/>
          </a:xfrm>
          <a:prstGeom prst="rect">
            <a:avLst/>
          </a:prstGeom>
          <a:gradFill flip="none" rotWithShape="1">
            <a:gsLst>
              <a:gs pos="0">
                <a:srgbClr val="2EA7E0">
                  <a:shade val="30000"/>
                  <a:satMod val="115000"/>
                </a:srgbClr>
              </a:gs>
              <a:gs pos="50000">
                <a:srgbClr val="2EA7E0">
                  <a:shade val="67500"/>
                  <a:satMod val="115000"/>
                </a:srgbClr>
              </a:gs>
              <a:gs pos="100000">
                <a:srgbClr val="2EA7E0">
                  <a:shade val="100000"/>
                  <a:satMod val="115000"/>
                </a:srgbClr>
              </a:gs>
            </a:gsLst>
            <a:lin ang="13500000" scaled="1"/>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 name="Rectangle 2">
            <a:extLst>
              <a:ext uri="{FF2B5EF4-FFF2-40B4-BE49-F238E27FC236}">
                <a16:creationId xmlns:a16="http://schemas.microsoft.com/office/drawing/2014/main" id="{59FB31E2-8FE5-4A07-7349-007F5891201D}"/>
              </a:ext>
            </a:extLst>
          </p:cNvPr>
          <p:cNvSpPr/>
          <p:nvPr/>
        </p:nvSpPr>
        <p:spPr>
          <a:xfrm>
            <a:off x="9190181" y="298540"/>
            <a:ext cx="3001819" cy="461665"/>
          </a:xfrm>
          <a:prstGeom prst="rect">
            <a:avLst/>
          </a:prstGeom>
          <a:noFill/>
        </p:spPr>
        <p:txBody>
          <a:bodyPr wrap="square" lIns="91440" tIns="45720" rIns="91440" bIns="4572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rPr>
              <a:t>数智创新 变革未来</a:t>
            </a:r>
            <a:endParaRPr lang="en-US" altLang="zh-CN" sz="2400" b="1" cap="none" spc="0">
              <a:ln w="10160">
                <a:solidFill>
                  <a:schemeClr val="accent5"/>
                </a:solidFill>
                <a:prstDash val="solid"/>
              </a:ln>
              <a:solidFill>
                <a:schemeClr val="bg1"/>
              </a:solidFill>
              <a:effectLst>
                <a:outerShdw blurRad="38100" dist="22860" dir="5400000" algn="tl" rotWithShape="0">
                  <a:srgbClr val="000000">
                    <a:alpha val="30000"/>
                  </a:srgbClr>
                </a:outerShdw>
              </a:effectLst>
              <a:latin typeface="幼圆" panose="02010509060101010101" pitchFamily="49" charset="-122"/>
              <a:ea typeface="幼圆" panose="02010509060101010101" pitchFamily="49" charset="-122"/>
            </a:endParaRPr>
          </a:p>
        </p:txBody>
      </p:sp>
      <p:grpSp>
        <p:nvGrpSpPr>
          <p:cNvPr id="4" name="Group 3">
            <a:extLst>
              <a:ext uri="{FF2B5EF4-FFF2-40B4-BE49-F238E27FC236}">
                <a16:creationId xmlns:a16="http://schemas.microsoft.com/office/drawing/2014/main" id="{25785195-CB06-5ABC-CB48-F2E03FB12A05}"/>
              </a:ext>
            </a:extLst>
          </p:cNvPr>
          <p:cNvGrpSpPr/>
          <p:nvPr/>
        </p:nvGrpSpPr>
        <p:grpSpPr>
          <a:xfrm>
            <a:off x="497177" y="2340083"/>
            <a:ext cx="3201841" cy="480518"/>
            <a:chOff x="5717435" y="5325094"/>
            <a:chExt cx="2942245" cy="435525"/>
          </a:xfrm>
        </p:grpSpPr>
        <p:grpSp>
          <p:nvGrpSpPr>
            <p:cNvPr id="6" name="组合 33">
              <a:extLst>
                <a:ext uri="{FF2B5EF4-FFF2-40B4-BE49-F238E27FC236}">
                  <a16:creationId xmlns:a16="http://schemas.microsoft.com/office/drawing/2014/main" id="{6FB13F68-8847-C87D-A174-E024DD824A96}"/>
                </a:ext>
              </a:extLst>
            </p:cNvPr>
            <p:cNvGrpSpPr/>
            <p:nvPr/>
          </p:nvGrpSpPr>
          <p:grpSpPr>
            <a:xfrm>
              <a:off x="6978378" y="5330831"/>
              <a:ext cx="429793" cy="429788"/>
              <a:chOff x="5196486" y="5946187"/>
              <a:chExt cx="305647" cy="305644"/>
            </a:xfrm>
          </p:grpSpPr>
          <p:grpSp>
            <p:nvGrpSpPr>
              <p:cNvPr id="33" name="组合 34">
                <a:extLst>
                  <a:ext uri="{FF2B5EF4-FFF2-40B4-BE49-F238E27FC236}">
                    <a16:creationId xmlns:a16="http://schemas.microsoft.com/office/drawing/2014/main" id="{5A1F50A9-2268-5D8E-4F19-AAA9A0016A77}"/>
                  </a:ext>
                </a:extLst>
              </p:cNvPr>
              <p:cNvGrpSpPr/>
              <p:nvPr/>
            </p:nvGrpSpPr>
            <p:grpSpPr>
              <a:xfrm>
                <a:off x="5196486" y="5946187"/>
                <a:ext cx="305647" cy="305644"/>
                <a:chOff x="1517330" y="1125257"/>
                <a:chExt cx="2204282" cy="2204282"/>
              </a:xfrm>
            </p:grpSpPr>
            <p:sp>
              <p:nvSpPr>
                <p:cNvPr id="35" name="椭圆 36">
                  <a:extLst>
                    <a:ext uri="{FF2B5EF4-FFF2-40B4-BE49-F238E27FC236}">
                      <a16:creationId xmlns:a16="http://schemas.microsoft.com/office/drawing/2014/main" id="{5631764A-25A5-6DC5-429E-1A02AB7BD6F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6" name="椭圆 37">
                  <a:extLst>
                    <a:ext uri="{FF2B5EF4-FFF2-40B4-BE49-F238E27FC236}">
                      <a16:creationId xmlns:a16="http://schemas.microsoft.com/office/drawing/2014/main" id="{4B8DAF11-52B0-CA35-4D33-6D87720E082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4" name="Freeform 44">
                <a:extLst>
                  <a:ext uri="{FF2B5EF4-FFF2-40B4-BE49-F238E27FC236}">
                    <a16:creationId xmlns:a16="http://schemas.microsoft.com/office/drawing/2014/main" id="{2D61A911-D06E-0DAB-569D-139DB80DF8E1}"/>
                  </a:ext>
                </a:extLst>
              </p:cNvPr>
              <p:cNvSpPr>
                <a:spLocks noEditPoints="1"/>
              </p:cNvSpPr>
              <p:nvPr/>
            </p:nvSpPr>
            <p:spPr bwMode="auto">
              <a:xfrm>
                <a:off x="5276888" y="6030324"/>
                <a:ext cx="170620" cy="137369"/>
              </a:xfrm>
              <a:custGeom>
                <a:gdLst>
                  <a:gd name="T0" fmla="*/ 41 w 62"/>
                  <a:gd name="T1" fmla="*/ 31 h 54"/>
                  <a:gd name="T2" fmla="*/ 34 w 62"/>
                  <a:gd name="T3" fmla="*/ 23 h 54"/>
                  <a:gd name="T4" fmla="*/ 33 w 62"/>
                  <a:gd name="T5" fmla="*/ 17 h 54"/>
                  <a:gd name="T6" fmla="*/ 30 w 62"/>
                  <a:gd name="T7" fmla="*/ 20 h 54"/>
                  <a:gd name="T8" fmla="*/ 23 w 62"/>
                  <a:gd name="T9" fmla="*/ 13 h 54"/>
                  <a:gd name="T10" fmla="*/ 18 w 62"/>
                  <a:gd name="T11" fmla="*/ 17 h 54"/>
                  <a:gd name="T12" fmla="*/ 7 w 62"/>
                  <a:gd name="T13" fmla="*/ 17 h 54"/>
                  <a:gd name="T14" fmla="*/ 7 w 62"/>
                  <a:gd name="T15" fmla="*/ 23 h 54"/>
                  <a:gd name="T16" fmla="*/ 0 w 62"/>
                  <a:gd name="T17" fmla="*/ 31 h 54"/>
                  <a:gd name="T18" fmla="*/ 4 w 62"/>
                  <a:gd name="T19" fmla="*/ 36 h 54"/>
                  <a:gd name="T20" fmla="*/ 4 w 62"/>
                  <a:gd name="T21" fmla="*/ 46 h 54"/>
                  <a:gd name="T22" fmla="*/ 10 w 62"/>
                  <a:gd name="T23" fmla="*/ 47 h 54"/>
                  <a:gd name="T24" fmla="*/ 18 w 62"/>
                  <a:gd name="T25" fmla="*/ 54 h 54"/>
                  <a:gd name="T26" fmla="*/ 23 w 62"/>
                  <a:gd name="T27" fmla="*/ 50 h 54"/>
                  <a:gd name="T28" fmla="*/ 32 w 62"/>
                  <a:gd name="T29" fmla="*/ 48 h 54"/>
                  <a:gd name="T30" fmla="*/ 37 w 62"/>
                  <a:gd name="T31" fmla="*/ 46 h 54"/>
                  <a:gd name="T32" fmla="*/ 37 w 62"/>
                  <a:gd name="T33" fmla="*/ 36 h 54"/>
                  <a:gd name="T34" fmla="*/ 32 w 62"/>
                  <a:gd name="T35" fmla="*/ 38 h 54"/>
                  <a:gd name="T36" fmla="*/ 20 w 62"/>
                  <a:gd name="T37" fmla="*/ 46 h 54"/>
                  <a:gd name="T38" fmla="*/ 20 w 62"/>
                  <a:gd name="T39" fmla="*/ 21 h 54"/>
                  <a:gd name="T40" fmla="*/ 33 w 62"/>
                  <a:gd name="T41" fmla="*/ 33 h 54"/>
                  <a:gd name="T42" fmla="*/ 58 w 62"/>
                  <a:gd name="T43" fmla="*/ 35 h 54"/>
                  <a:gd name="T44" fmla="*/ 62 w 62"/>
                  <a:gd name="T45" fmla="*/ 38 h 54"/>
                  <a:gd name="T46" fmla="*/ 60 w 62"/>
                  <a:gd name="T47" fmla="*/ 41 h 54"/>
                  <a:gd name="T48" fmla="*/ 59 w 62"/>
                  <a:gd name="T49" fmla="*/ 46 h 54"/>
                  <a:gd name="T50" fmla="*/ 56 w 62"/>
                  <a:gd name="T51" fmla="*/ 47 h 54"/>
                  <a:gd name="T52" fmla="*/ 52 w 62"/>
                  <a:gd name="T53" fmla="*/ 50 h 54"/>
                  <a:gd name="T54" fmla="*/ 50 w 62"/>
                  <a:gd name="T55" fmla="*/ 48 h 54"/>
                  <a:gd name="T56" fmla="*/ 45 w 62"/>
                  <a:gd name="T57" fmla="*/ 48 h 54"/>
                  <a:gd name="T58" fmla="*/ 44 w 62"/>
                  <a:gd name="T59" fmla="*/ 45 h 54"/>
                  <a:gd name="T60" fmla="*/ 41 w 62"/>
                  <a:gd name="T61" fmla="*/ 41 h 54"/>
                  <a:gd name="T62" fmla="*/ 43 w 62"/>
                  <a:gd name="T63" fmla="*/ 39 h 54"/>
                  <a:gd name="T64" fmla="*/ 43 w 62"/>
                  <a:gd name="T65" fmla="*/ 33 h 54"/>
                  <a:gd name="T66" fmla="*/ 46 w 62"/>
                  <a:gd name="T67" fmla="*/ 33 h 54"/>
                  <a:gd name="T68" fmla="*/ 50 w 62"/>
                  <a:gd name="T69" fmla="*/ 29 h 54"/>
                  <a:gd name="T70" fmla="*/ 52 w 62"/>
                  <a:gd name="T71" fmla="*/ 31 h 54"/>
                  <a:gd name="T72" fmla="*/ 58 w 62"/>
                  <a:gd name="T73" fmla="*/ 31 h 54"/>
                  <a:gd name="T74" fmla="*/ 58 w 62"/>
                  <a:gd name="T75" fmla="*/ 35 h 54"/>
                  <a:gd name="T76" fmla="*/ 57 w 62"/>
                  <a:gd name="T77" fmla="*/ 40 h 54"/>
                  <a:gd name="T78" fmla="*/ 45 w 62"/>
                  <a:gd name="T79" fmla="*/ 40 h 54"/>
                  <a:gd name="T80" fmla="*/ 51 w 62"/>
                  <a:gd name="T81" fmla="*/ 46 h 54"/>
                  <a:gd name="T82" fmla="*/ 62 w 62"/>
                  <a:gd name="T83" fmla="*/ 12 h 54"/>
                  <a:gd name="T84" fmla="*/ 59 w 62"/>
                  <a:gd name="T85" fmla="*/ 15 h 54"/>
                  <a:gd name="T86" fmla="*/ 59 w 62"/>
                  <a:gd name="T87" fmla="*/ 22 h 54"/>
                  <a:gd name="T88" fmla="*/ 55 w 62"/>
                  <a:gd name="T89" fmla="*/ 23 h 54"/>
                  <a:gd name="T90" fmla="*/ 50 w 62"/>
                  <a:gd name="T91" fmla="*/ 28 h 54"/>
                  <a:gd name="T92" fmla="*/ 46 w 62"/>
                  <a:gd name="T93" fmla="*/ 25 h 54"/>
                  <a:gd name="T94" fmla="*/ 39 w 62"/>
                  <a:gd name="T95" fmla="*/ 25 h 54"/>
                  <a:gd name="T96" fmla="*/ 39 w 62"/>
                  <a:gd name="T97" fmla="*/ 20 h 54"/>
                  <a:gd name="T98" fmla="*/ 34 w 62"/>
                  <a:gd name="T99" fmla="*/ 15 h 54"/>
                  <a:gd name="T100" fmla="*/ 37 w 62"/>
                  <a:gd name="T101" fmla="*/ 12 h 54"/>
                  <a:gd name="T102" fmla="*/ 37 w 62"/>
                  <a:gd name="T103" fmla="*/ 5 h 54"/>
                  <a:gd name="T104" fmla="*/ 41 w 62"/>
                  <a:gd name="T105" fmla="*/ 5 h 54"/>
                  <a:gd name="T106" fmla="*/ 46 w 62"/>
                  <a:gd name="T107" fmla="*/ 0 h 54"/>
                  <a:gd name="T108" fmla="*/ 49 w 62"/>
                  <a:gd name="T109" fmla="*/ 3 h 54"/>
                  <a:gd name="T110" fmla="*/ 56 w 62"/>
                  <a:gd name="T111" fmla="*/ 3 h 54"/>
                  <a:gd name="T112" fmla="*/ 57 w 62"/>
                  <a:gd name="T113" fmla="*/ 7 h 54"/>
                  <a:gd name="T114" fmla="*/ 48 w 62"/>
                  <a:gd name="T115" fmla="*/ 22 h 54"/>
                  <a:gd name="T116" fmla="*/ 40 w 62"/>
                  <a:gd name="T117" fmla="*/ 14 h 54"/>
                  <a:gd name="T118" fmla="*/ 56 w 62"/>
                  <a:gd name="T119" fmla="*/ 14 h 5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62" h="54">
                    <a:moveTo>
                      <a:pt x="41" y="36"/>
                    </a:moveTo>
                    <a:cubicBezTo>
                      <a:pt x="41" y="31"/>
                      <a:pt x="41" y="31"/>
                      <a:pt x="41" y="31"/>
                    </a:cubicBezTo>
                    <a:cubicBezTo>
                      <a:pt x="37" y="31"/>
                      <a:pt x="37" y="31"/>
                      <a:pt x="37" y="31"/>
                    </a:cubicBezTo>
                    <a:cubicBezTo>
                      <a:pt x="37" y="28"/>
                      <a:pt x="36" y="25"/>
                      <a:pt x="34" y="23"/>
                    </a:cubicBezTo>
                    <a:cubicBezTo>
                      <a:pt x="37" y="20"/>
                      <a:pt x="37" y="20"/>
                      <a:pt x="37" y="20"/>
                    </a:cubicBezTo>
                    <a:cubicBezTo>
                      <a:pt x="33" y="17"/>
                      <a:pt x="33" y="17"/>
                      <a:pt x="33" y="17"/>
                    </a:cubicBezTo>
                    <a:cubicBezTo>
                      <a:pt x="32" y="18"/>
                      <a:pt x="32" y="18"/>
                      <a:pt x="32" y="18"/>
                    </a:cubicBezTo>
                    <a:cubicBezTo>
                      <a:pt x="30" y="20"/>
                      <a:pt x="30" y="20"/>
                      <a:pt x="30" y="20"/>
                    </a:cubicBezTo>
                    <a:cubicBezTo>
                      <a:pt x="28" y="18"/>
                      <a:pt x="26" y="17"/>
                      <a:pt x="23" y="17"/>
                    </a:cubicBezTo>
                    <a:cubicBezTo>
                      <a:pt x="23" y="13"/>
                      <a:pt x="23" y="13"/>
                      <a:pt x="23" y="13"/>
                    </a:cubicBezTo>
                    <a:cubicBezTo>
                      <a:pt x="18" y="13"/>
                      <a:pt x="18" y="13"/>
                      <a:pt x="18" y="13"/>
                    </a:cubicBezTo>
                    <a:cubicBezTo>
                      <a:pt x="18" y="17"/>
                      <a:pt x="18" y="17"/>
                      <a:pt x="18" y="17"/>
                    </a:cubicBezTo>
                    <a:cubicBezTo>
                      <a:pt x="15" y="17"/>
                      <a:pt x="12" y="18"/>
                      <a:pt x="10" y="20"/>
                    </a:cubicBezTo>
                    <a:cubicBezTo>
                      <a:pt x="7" y="17"/>
                      <a:pt x="7" y="17"/>
                      <a:pt x="7" y="17"/>
                    </a:cubicBezTo>
                    <a:cubicBezTo>
                      <a:pt x="4" y="20"/>
                      <a:pt x="4" y="20"/>
                      <a:pt x="4" y="20"/>
                    </a:cubicBezTo>
                    <a:cubicBezTo>
                      <a:pt x="7" y="23"/>
                      <a:pt x="7" y="23"/>
                      <a:pt x="7" y="23"/>
                    </a:cubicBezTo>
                    <a:cubicBezTo>
                      <a:pt x="5" y="26"/>
                      <a:pt x="4" y="28"/>
                      <a:pt x="4" y="31"/>
                    </a:cubicBezTo>
                    <a:cubicBezTo>
                      <a:pt x="0" y="31"/>
                      <a:pt x="0" y="31"/>
                      <a:pt x="0" y="31"/>
                    </a:cubicBezTo>
                    <a:cubicBezTo>
                      <a:pt x="0" y="36"/>
                      <a:pt x="0" y="36"/>
                      <a:pt x="0" y="36"/>
                    </a:cubicBezTo>
                    <a:cubicBezTo>
                      <a:pt x="4" y="36"/>
                      <a:pt x="4" y="36"/>
                      <a:pt x="4" y="36"/>
                    </a:cubicBezTo>
                    <a:cubicBezTo>
                      <a:pt x="4" y="39"/>
                      <a:pt x="5" y="41"/>
                      <a:pt x="7" y="44"/>
                    </a:cubicBezTo>
                    <a:cubicBezTo>
                      <a:pt x="4" y="46"/>
                      <a:pt x="4" y="46"/>
                      <a:pt x="4" y="46"/>
                    </a:cubicBezTo>
                    <a:cubicBezTo>
                      <a:pt x="7" y="50"/>
                      <a:pt x="7" y="50"/>
                      <a:pt x="7" y="50"/>
                    </a:cubicBezTo>
                    <a:cubicBezTo>
                      <a:pt x="10" y="47"/>
                      <a:pt x="10" y="47"/>
                      <a:pt x="10" y="47"/>
                    </a:cubicBezTo>
                    <a:cubicBezTo>
                      <a:pt x="12" y="49"/>
                      <a:pt x="15" y="50"/>
                      <a:pt x="18" y="50"/>
                    </a:cubicBezTo>
                    <a:cubicBezTo>
                      <a:pt x="18" y="54"/>
                      <a:pt x="18" y="54"/>
                      <a:pt x="18" y="54"/>
                    </a:cubicBezTo>
                    <a:cubicBezTo>
                      <a:pt x="23" y="54"/>
                      <a:pt x="23" y="54"/>
                      <a:pt x="23" y="54"/>
                    </a:cubicBezTo>
                    <a:cubicBezTo>
                      <a:pt x="23" y="50"/>
                      <a:pt x="23" y="50"/>
                      <a:pt x="23" y="50"/>
                    </a:cubicBezTo>
                    <a:cubicBezTo>
                      <a:pt x="26" y="50"/>
                      <a:pt x="28" y="49"/>
                      <a:pt x="31" y="47"/>
                    </a:cubicBezTo>
                    <a:cubicBezTo>
                      <a:pt x="32" y="48"/>
                      <a:pt x="32" y="48"/>
                      <a:pt x="32" y="48"/>
                    </a:cubicBezTo>
                    <a:cubicBezTo>
                      <a:pt x="33" y="50"/>
                      <a:pt x="33" y="50"/>
                      <a:pt x="33" y="50"/>
                    </a:cubicBezTo>
                    <a:cubicBezTo>
                      <a:pt x="37" y="46"/>
                      <a:pt x="37" y="46"/>
                      <a:pt x="37" y="46"/>
                    </a:cubicBezTo>
                    <a:cubicBezTo>
                      <a:pt x="34" y="43"/>
                      <a:pt x="34" y="43"/>
                      <a:pt x="34" y="43"/>
                    </a:cubicBezTo>
                    <a:cubicBezTo>
                      <a:pt x="36" y="41"/>
                      <a:pt x="37" y="39"/>
                      <a:pt x="37" y="36"/>
                    </a:cubicBezTo>
                    <a:cubicBezTo>
                      <a:pt x="41" y="36"/>
                      <a:pt x="41" y="36"/>
                      <a:pt x="41" y="36"/>
                    </a:cubicBezTo>
                    <a:close/>
                    <a:moveTo>
                      <a:pt x="32" y="38"/>
                    </a:moveTo>
                    <a:cubicBezTo>
                      <a:pt x="32" y="38"/>
                      <a:pt x="32" y="38"/>
                      <a:pt x="32" y="38"/>
                    </a:cubicBezTo>
                    <a:cubicBezTo>
                      <a:pt x="30" y="43"/>
                      <a:pt x="26" y="46"/>
                      <a:pt x="20" y="46"/>
                    </a:cubicBezTo>
                    <a:cubicBezTo>
                      <a:pt x="14" y="46"/>
                      <a:pt x="8" y="40"/>
                      <a:pt x="8" y="33"/>
                    </a:cubicBezTo>
                    <a:cubicBezTo>
                      <a:pt x="8" y="27"/>
                      <a:pt x="14" y="21"/>
                      <a:pt x="20" y="21"/>
                    </a:cubicBezTo>
                    <a:cubicBezTo>
                      <a:pt x="26" y="21"/>
                      <a:pt x="30" y="24"/>
                      <a:pt x="32" y="29"/>
                    </a:cubicBezTo>
                    <a:cubicBezTo>
                      <a:pt x="32" y="30"/>
                      <a:pt x="33" y="32"/>
                      <a:pt x="33" y="33"/>
                    </a:cubicBezTo>
                    <a:cubicBezTo>
                      <a:pt x="33" y="35"/>
                      <a:pt x="32" y="37"/>
                      <a:pt x="32" y="38"/>
                    </a:cubicBezTo>
                    <a:close/>
                    <a:moveTo>
                      <a:pt x="58" y="35"/>
                    </a:moveTo>
                    <a:cubicBezTo>
                      <a:pt x="59" y="36"/>
                      <a:pt x="59" y="37"/>
                      <a:pt x="60" y="38"/>
                    </a:cubicBezTo>
                    <a:cubicBezTo>
                      <a:pt x="62" y="38"/>
                      <a:pt x="62" y="38"/>
                      <a:pt x="62" y="38"/>
                    </a:cubicBezTo>
                    <a:cubicBezTo>
                      <a:pt x="62" y="41"/>
                      <a:pt x="62" y="41"/>
                      <a:pt x="62" y="41"/>
                    </a:cubicBezTo>
                    <a:cubicBezTo>
                      <a:pt x="60" y="41"/>
                      <a:pt x="60" y="41"/>
                      <a:pt x="60" y="41"/>
                    </a:cubicBezTo>
                    <a:cubicBezTo>
                      <a:pt x="59" y="42"/>
                      <a:pt x="59" y="44"/>
                      <a:pt x="58" y="45"/>
                    </a:cubicBezTo>
                    <a:cubicBezTo>
                      <a:pt x="59" y="46"/>
                      <a:pt x="59" y="46"/>
                      <a:pt x="59" y="46"/>
                    </a:cubicBezTo>
                    <a:cubicBezTo>
                      <a:pt x="58" y="48"/>
                      <a:pt x="58" y="48"/>
                      <a:pt x="58" y="48"/>
                    </a:cubicBezTo>
                    <a:cubicBezTo>
                      <a:pt x="56" y="47"/>
                      <a:pt x="56" y="47"/>
                      <a:pt x="56" y="47"/>
                    </a:cubicBezTo>
                    <a:cubicBezTo>
                      <a:pt x="55" y="47"/>
                      <a:pt x="54" y="48"/>
                      <a:pt x="52" y="48"/>
                    </a:cubicBezTo>
                    <a:cubicBezTo>
                      <a:pt x="52" y="50"/>
                      <a:pt x="52" y="50"/>
                      <a:pt x="52" y="50"/>
                    </a:cubicBezTo>
                    <a:cubicBezTo>
                      <a:pt x="50" y="50"/>
                      <a:pt x="50" y="50"/>
                      <a:pt x="50" y="50"/>
                    </a:cubicBezTo>
                    <a:cubicBezTo>
                      <a:pt x="50" y="48"/>
                      <a:pt x="50" y="48"/>
                      <a:pt x="50" y="48"/>
                    </a:cubicBezTo>
                    <a:cubicBezTo>
                      <a:pt x="49" y="48"/>
                      <a:pt x="47" y="47"/>
                      <a:pt x="46" y="47"/>
                    </a:cubicBezTo>
                    <a:cubicBezTo>
                      <a:pt x="45" y="48"/>
                      <a:pt x="45" y="48"/>
                      <a:pt x="45" y="48"/>
                    </a:cubicBezTo>
                    <a:cubicBezTo>
                      <a:pt x="43" y="46"/>
                      <a:pt x="43" y="46"/>
                      <a:pt x="43" y="46"/>
                    </a:cubicBezTo>
                    <a:cubicBezTo>
                      <a:pt x="44" y="45"/>
                      <a:pt x="44" y="45"/>
                      <a:pt x="44" y="45"/>
                    </a:cubicBezTo>
                    <a:cubicBezTo>
                      <a:pt x="43" y="44"/>
                      <a:pt x="43" y="42"/>
                      <a:pt x="43" y="41"/>
                    </a:cubicBezTo>
                    <a:cubicBezTo>
                      <a:pt x="41" y="41"/>
                      <a:pt x="41" y="41"/>
                      <a:pt x="41" y="41"/>
                    </a:cubicBezTo>
                    <a:cubicBezTo>
                      <a:pt x="41" y="39"/>
                      <a:pt x="41" y="39"/>
                      <a:pt x="41" y="39"/>
                    </a:cubicBezTo>
                    <a:cubicBezTo>
                      <a:pt x="43" y="39"/>
                      <a:pt x="43" y="39"/>
                      <a:pt x="43" y="39"/>
                    </a:cubicBezTo>
                    <a:cubicBezTo>
                      <a:pt x="43" y="37"/>
                      <a:pt x="43" y="36"/>
                      <a:pt x="44" y="35"/>
                    </a:cubicBezTo>
                    <a:cubicBezTo>
                      <a:pt x="43" y="33"/>
                      <a:pt x="43" y="33"/>
                      <a:pt x="43" y="33"/>
                    </a:cubicBezTo>
                    <a:cubicBezTo>
                      <a:pt x="45" y="32"/>
                      <a:pt x="45" y="32"/>
                      <a:pt x="45" y="32"/>
                    </a:cubicBezTo>
                    <a:cubicBezTo>
                      <a:pt x="46" y="33"/>
                      <a:pt x="46" y="33"/>
                      <a:pt x="46" y="33"/>
                    </a:cubicBezTo>
                    <a:cubicBezTo>
                      <a:pt x="47" y="32"/>
                      <a:pt x="48" y="32"/>
                      <a:pt x="50" y="31"/>
                    </a:cubicBezTo>
                    <a:cubicBezTo>
                      <a:pt x="50" y="29"/>
                      <a:pt x="50" y="29"/>
                      <a:pt x="50" y="29"/>
                    </a:cubicBezTo>
                    <a:cubicBezTo>
                      <a:pt x="52" y="29"/>
                      <a:pt x="52" y="29"/>
                      <a:pt x="52" y="29"/>
                    </a:cubicBezTo>
                    <a:cubicBezTo>
                      <a:pt x="52" y="31"/>
                      <a:pt x="52" y="31"/>
                      <a:pt x="52" y="31"/>
                    </a:cubicBezTo>
                    <a:cubicBezTo>
                      <a:pt x="54" y="32"/>
                      <a:pt x="55" y="32"/>
                      <a:pt x="56" y="33"/>
                    </a:cubicBezTo>
                    <a:cubicBezTo>
                      <a:pt x="58" y="31"/>
                      <a:pt x="58" y="31"/>
                      <a:pt x="58" y="31"/>
                    </a:cubicBezTo>
                    <a:cubicBezTo>
                      <a:pt x="59" y="33"/>
                      <a:pt x="59" y="33"/>
                      <a:pt x="59" y="33"/>
                    </a:cubicBezTo>
                    <a:cubicBezTo>
                      <a:pt x="58" y="35"/>
                      <a:pt x="58" y="35"/>
                      <a:pt x="58" y="35"/>
                    </a:cubicBezTo>
                    <a:close/>
                    <a:moveTo>
                      <a:pt x="51" y="46"/>
                    </a:moveTo>
                    <a:cubicBezTo>
                      <a:pt x="55" y="46"/>
                      <a:pt x="57" y="43"/>
                      <a:pt x="57" y="40"/>
                    </a:cubicBezTo>
                    <a:cubicBezTo>
                      <a:pt x="57" y="36"/>
                      <a:pt x="55" y="34"/>
                      <a:pt x="51" y="34"/>
                    </a:cubicBezTo>
                    <a:cubicBezTo>
                      <a:pt x="48" y="34"/>
                      <a:pt x="45" y="36"/>
                      <a:pt x="45" y="40"/>
                    </a:cubicBezTo>
                    <a:cubicBezTo>
                      <a:pt x="45" y="43"/>
                      <a:pt x="48" y="46"/>
                      <a:pt x="51" y="46"/>
                    </a:cubicBezTo>
                    <a:cubicBezTo>
                      <a:pt x="51" y="46"/>
                      <a:pt x="51" y="46"/>
                      <a:pt x="51" y="46"/>
                    </a:cubicBezTo>
                    <a:close/>
                    <a:moveTo>
                      <a:pt x="59" y="12"/>
                    </a:moveTo>
                    <a:cubicBezTo>
                      <a:pt x="62" y="12"/>
                      <a:pt x="62" y="12"/>
                      <a:pt x="62" y="12"/>
                    </a:cubicBezTo>
                    <a:cubicBezTo>
                      <a:pt x="62" y="15"/>
                      <a:pt x="62" y="15"/>
                      <a:pt x="62" y="15"/>
                    </a:cubicBezTo>
                    <a:cubicBezTo>
                      <a:pt x="59" y="15"/>
                      <a:pt x="59" y="15"/>
                      <a:pt x="59" y="15"/>
                    </a:cubicBezTo>
                    <a:cubicBezTo>
                      <a:pt x="59" y="17"/>
                      <a:pt x="58" y="19"/>
                      <a:pt x="57" y="20"/>
                    </a:cubicBezTo>
                    <a:cubicBezTo>
                      <a:pt x="59" y="22"/>
                      <a:pt x="59" y="22"/>
                      <a:pt x="59" y="22"/>
                    </a:cubicBezTo>
                    <a:cubicBezTo>
                      <a:pt x="56" y="25"/>
                      <a:pt x="56" y="25"/>
                      <a:pt x="56" y="25"/>
                    </a:cubicBezTo>
                    <a:cubicBezTo>
                      <a:pt x="55" y="23"/>
                      <a:pt x="55" y="23"/>
                      <a:pt x="55" y="23"/>
                    </a:cubicBezTo>
                    <a:cubicBezTo>
                      <a:pt x="53" y="24"/>
                      <a:pt x="51" y="25"/>
                      <a:pt x="50" y="25"/>
                    </a:cubicBezTo>
                    <a:cubicBezTo>
                      <a:pt x="50" y="28"/>
                      <a:pt x="50" y="28"/>
                      <a:pt x="50" y="28"/>
                    </a:cubicBezTo>
                    <a:cubicBezTo>
                      <a:pt x="46" y="28"/>
                      <a:pt x="46" y="28"/>
                      <a:pt x="46" y="28"/>
                    </a:cubicBezTo>
                    <a:cubicBezTo>
                      <a:pt x="46" y="25"/>
                      <a:pt x="46" y="25"/>
                      <a:pt x="46" y="25"/>
                    </a:cubicBezTo>
                    <a:cubicBezTo>
                      <a:pt x="44" y="25"/>
                      <a:pt x="43" y="24"/>
                      <a:pt x="41" y="23"/>
                    </a:cubicBezTo>
                    <a:cubicBezTo>
                      <a:pt x="39" y="25"/>
                      <a:pt x="39" y="25"/>
                      <a:pt x="39" y="25"/>
                    </a:cubicBezTo>
                    <a:cubicBezTo>
                      <a:pt x="37" y="22"/>
                      <a:pt x="37" y="22"/>
                      <a:pt x="37" y="22"/>
                    </a:cubicBezTo>
                    <a:cubicBezTo>
                      <a:pt x="39" y="20"/>
                      <a:pt x="39" y="20"/>
                      <a:pt x="39" y="20"/>
                    </a:cubicBezTo>
                    <a:cubicBezTo>
                      <a:pt x="38" y="19"/>
                      <a:pt x="37" y="17"/>
                      <a:pt x="37" y="15"/>
                    </a:cubicBezTo>
                    <a:cubicBezTo>
                      <a:pt x="34" y="15"/>
                      <a:pt x="34" y="15"/>
                      <a:pt x="34" y="15"/>
                    </a:cubicBezTo>
                    <a:cubicBezTo>
                      <a:pt x="34" y="12"/>
                      <a:pt x="34" y="12"/>
                      <a:pt x="34" y="12"/>
                    </a:cubicBezTo>
                    <a:cubicBezTo>
                      <a:pt x="37" y="12"/>
                      <a:pt x="37" y="12"/>
                      <a:pt x="37" y="12"/>
                    </a:cubicBezTo>
                    <a:cubicBezTo>
                      <a:pt x="37" y="10"/>
                      <a:pt x="38" y="9"/>
                      <a:pt x="39" y="7"/>
                    </a:cubicBezTo>
                    <a:cubicBezTo>
                      <a:pt x="37" y="5"/>
                      <a:pt x="37" y="5"/>
                      <a:pt x="37" y="5"/>
                    </a:cubicBezTo>
                    <a:cubicBezTo>
                      <a:pt x="39" y="3"/>
                      <a:pt x="39" y="3"/>
                      <a:pt x="39" y="3"/>
                    </a:cubicBezTo>
                    <a:cubicBezTo>
                      <a:pt x="41" y="5"/>
                      <a:pt x="41" y="5"/>
                      <a:pt x="41" y="5"/>
                    </a:cubicBezTo>
                    <a:cubicBezTo>
                      <a:pt x="43" y="4"/>
                      <a:pt x="44" y="3"/>
                      <a:pt x="46" y="3"/>
                    </a:cubicBezTo>
                    <a:cubicBezTo>
                      <a:pt x="46" y="0"/>
                      <a:pt x="46" y="0"/>
                      <a:pt x="46" y="0"/>
                    </a:cubicBezTo>
                    <a:cubicBezTo>
                      <a:pt x="49" y="0"/>
                      <a:pt x="49" y="0"/>
                      <a:pt x="49" y="0"/>
                    </a:cubicBezTo>
                    <a:cubicBezTo>
                      <a:pt x="49" y="3"/>
                      <a:pt x="49" y="3"/>
                      <a:pt x="49" y="3"/>
                    </a:cubicBezTo>
                    <a:cubicBezTo>
                      <a:pt x="51" y="3"/>
                      <a:pt x="53" y="4"/>
                      <a:pt x="54" y="5"/>
                    </a:cubicBezTo>
                    <a:cubicBezTo>
                      <a:pt x="56" y="3"/>
                      <a:pt x="56" y="3"/>
                      <a:pt x="56" y="3"/>
                    </a:cubicBezTo>
                    <a:cubicBezTo>
                      <a:pt x="59" y="5"/>
                      <a:pt x="59" y="5"/>
                      <a:pt x="59" y="5"/>
                    </a:cubicBezTo>
                    <a:cubicBezTo>
                      <a:pt x="57" y="7"/>
                      <a:pt x="57" y="7"/>
                      <a:pt x="57" y="7"/>
                    </a:cubicBezTo>
                    <a:cubicBezTo>
                      <a:pt x="58" y="8"/>
                      <a:pt x="59" y="10"/>
                      <a:pt x="59" y="12"/>
                    </a:cubicBezTo>
                    <a:close/>
                    <a:moveTo>
                      <a:pt x="48" y="22"/>
                    </a:moveTo>
                    <a:cubicBezTo>
                      <a:pt x="48" y="22"/>
                      <a:pt x="48" y="22"/>
                      <a:pt x="48" y="22"/>
                    </a:cubicBezTo>
                    <a:cubicBezTo>
                      <a:pt x="43" y="22"/>
                      <a:pt x="40" y="18"/>
                      <a:pt x="40" y="14"/>
                    </a:cubicBezTo>
                    <a:cubicBezTo>
                      <a:pt x="40" y="9"/>
                      <a:pt x="43" y="6"/>
                      <a:pt x="48" y="6"/>
                    </a:cubicBezTo>
                    <a:cubicBezTo>
                      <a:pt x="52" y="6"/>
                      <a:pt x="56" y="9"/>
                      <a:pt x="56" y="14"/>
                    </a:cubicBezTo>
                    <a:cubicBezTo>
                      <a:pt x="56" y="18"/>
                      <a:pt x="52" y="22"/>
                      <a:pt x="48" y="22"/>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8" name="组合 38">
              <a:extLst>
                <a:ext uri="{FF2B5EF4-FFF2-40B4-BE49-F238E27FC236}">
                  <a16:creationId xmlns:a16="http://schemas.microsoft.com/office/drawing/2014/main" id="{6AA189ED-00DD-9C1D-E5E6-49E875D5ACA6}"/>
                </a:ext>
              </a:extLst>
            </p:cNvPr>
            <p:cNvGrpSpPr/>
            <p:nvPr/>
          </p:nvGrpSpPr>
          <p:grpSpPr>
            <a:xfrm>
              <a:off x="7600465" y="5330831"/>
              <a:ext cx="429793" cy="429788"/>
              <a:chOff x="5638883" y="5946187"/>
              <a:chExt cx="305647" cy="305644"/>
            </a:xfrm>
          </p:grpSpPr>
          <p:grpSp>
            <p:nvGrpSpPr>
              <p:cNvPr id="29" name="组合 39">
                <a:extLst>
                  <a:ext uri="{FF2B5EF4-FFF2-40B4-BE49-F238E27FC236}">
                    <a16:creationId xmlns:a16="http://schemas.microsoft.com/office/drawing/2014/main" id="{D7EDA1DF-9A9A-F76B-BB79-C7F1121C0C20}"/>
                  </a:ext>
                </a:extLst>
              </p:cNvPr>
              <p:cNvGrpSpPr/>
              <p:nvPr/>
            </p:nvGrpSpPr>
            <p:grpSpPr>
              <a:xfrm>
                <a:off x="5638883" y="5946187"/>
                <a:ext cx="305647" cy="305644"/>
                <a:chOff x="1517330" y="1125257"/>
                <a:chExt cx="2204282" cy="2204282"/>
              </a:xfrm>
            </p:grpSpPr>
            <p:sp>
              <p:nvSpPr>
                <p:cNvPr id="31" name="椭圆 41">
                  <a:extLst>
                    <a:ext uri="{FF2B5EF4-FFF2-40B4-BE49-F238E27FC236}">
                      <a16:creationId xmlns:a16="http://schemas.microsoft.com/office/drawing/2014/main" id="{AE7E70BC-BAB8-D996-6907-E0740A0DE1A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32" name="椭圆 42">
                  <a:extLst>
                    <a:ext uri="{FF2B5EF4-FFF2-40B4-BE49-F238E27FC236}">
                      <a16:creationId xmlns:a16="http://schemas.microsoft.com/office/drawing/2014/main" id="{9AB5EB87-4474-A1A2-D49E-9E27E33B7AE7}"/>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30" name="Freeform 6">
                <a:extLst>
                  <a:ext uri="{FF2B5EF4-FFF2-40B4-BE49-F238E27FC236}">
                    <a16:creationId xmlns:a16="http://schemas.microsoft.com/office/drawing/2014/main" id="{72F7816A-549D-AB4D-A232-B48714F63AA8}"/>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9" name="组合 43">
              <a:extLst>
                <a:ext uri="{FF2B5EF4-FFF2-40B4-BE49-F238E27FC236}">
                  <a16:creationId xmlns:a16="http://schemas.microsoft.com/office/drawing/2014/main" id="{6E45D2FB-3412-E085-C637-6B280A7220FD}"/>
                </a:ext>
              </a:extLst>
            </p:cNvPr>
            <p:cNvGrpSpPr/>
            <p:nvPr/>
          </p:nvGrpSpPr>
          <p:grpSpPr>
            <a:xfrm>
              <a:off x="5717435" y="5330831"/>
              <a:ext cx="429793" cy="429788"/>
              <a:chOff x="4299766" y="5946187"/>
              <a:chExt cx="305647" cy="305644"/>
            </a:xfrm>
          </p:grpSpPr>
          <p:grpSp>
            <p:nvGrpSpPr>
              <p:cNvPr id="25" name="组合 44">
                <a:extLst>
                  <a:ext uri="{FF2B5EF4-FFF2-40B4-BE49-F238E27FC236}">
                    <a16:creationId xmlns:a16="http://schemas.microsoft.com/office/drawing/2014/main" id="{6980957E-98D8-CCD5-C9C2-6B1479C1260C}"/>
                  </a:ext>
                </a:extLst>
              </p:cNvPr>
              <p:cNvGrpSpPr/>
              <p:nvPr/>
            </p:nvGrpSpPr>
            <p:grpSpPr>
              <a:xfrm>
                <a:off x="4299766" y="5946187"/>
                <a:ext cx="305647" cy="305644"/>
                <a:chOff x="1517330" y="1125257"/>
                <a:chExt cx="2204282" cy="2204282"/>
              </a:xfrm>
            </p:grpSpPr>
            <p:sp>
              <p:nvSpPr>
                <p:cNvPr id="27" name="椭圆 46">
                  <a:extLst>
                    <a:ext uri="{FF2B5EF4-FFF2-40B4-BE49-F238E27FC236}">
                      <a16:creationId xmlns:a16="http://schemas.microsoft.com/office/drawing/2014/main" id="{9365D7EF-64B4-59E4-64B6-944DEB3CC927}"/>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8" name="椭圆 47">
                  <a:extLst>
                    <a:ext uri="{FF2B5EF4-FFF2-40B4-BE49-F238E27FC236}">
                      <a16:creationId xmlns:a16="http://schemas.microsoft.com/office/drawing/2014/main" id="{94510835-D351-E81C-89CC-D5CFF12588E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6" name="Freeform 45">
                <a:extLst>
                  <a:ext uri="{FF2B5EF4-FFF2-40B4-BE49-F238E27FC236}">
                    <a16:creationId xmlns:a16="http://schemas.microsoft.com/office/drawing/2014/main" id="{D6ECCD9D-6037-D023-42C3-5D2B6D8228A5}"/>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0" name="组合 48">
              <a:extLst>
                <a:ext uri="{FF2B5EF4-FFF2-40B4-BE49-F238E27FC236}">
                  <a16:creationId xmlns:a16="http://schemas.microsoft.com/office/drawing/2014/main" id="{0619E397-05A3-5C09-CA0F-868F09CC11AE}"/>
                </a:ext>
              </a:extLst>
            </p:cNvPr>
            <p:cNvGrpSpPr/>
            <p:nvPr/>
          </p:nvGrpSpPr>
          <p:grpSpPr>
            <a:xfrm>
              <a:off x="6337028" y="5330831"/>
              <a:ext cx="429793" cy="429788"/>
              <a:chOff x="4740390" y="5946187"/>
              <a:chExt cx="305647" cy="305644"/>
            </a:xfrm>
          </p:grpSpPr>
          <p:grpSp>
            <p:nvGrpSpPr>
              <p:cNvPr id="16" name="组合 49">
                <a:extLst>
                  <a:ext uri="{FF2B5EF4-FFF2-40B4-BE49-F238E27FC236}">
                    <a16:creationId xmlns:a16="http://schemas.microsoft.com/office/drawing/2014/main" id="{2557723A-2E27-DEBE-B895-F8B3C5C802F2}"/>
                  </a:ext>
                </a:extLst>
              </p:cNvPr>
              <p:cNvGrpSpPr/>
              <p:nvPr/>
            </p:nvGrpSpPr>
            <p:grpSpPr>
              <a:xfrm>
                <a:off x="4740390" y="5946187"/>
                <a:ext cx="305647" cy="305644"/>
                <a:chOff x="1517330" y="1125257"/>
                <a:chExt cx="2204282" cy="2204282"/>
              </a:xfrm>
            </p:grpSpPr>
            <p:sp>
              <p:nvSpPr>
                <p:cNvPr id="23" name="椭圆 51">
                  <a:extLst>
                    <a:ext uri="{FF2B5EF4-FFF2-40B4-BE49-F238E27FC236}">
                      <a16:creationId xmlns:a16="http://schemas.microsoft.com/office/drawing/2014/main" id="{5C323B44-3890-D8CC-A379-AAAD8399A061}"/>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24" name="椭圆 52">
                  <a:extLst>
                    <a:ext uri="{FF2B5EF4-FFF2-40B4-BE49-F238E27FC236}">
                      <a16:creationId xmlns:a16="http://schemas.microsoft.com/office/drawing/2014/main" id="{EE0AE2D5-97B0-EE02-1EC8-F77B61D52E42}"/>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7" name="Freeform 39">
                <a:extLst>
                  <a:ext uri="{FF2B5EF4-FFF2-40B4-BE49-F238E27FC236}">
                    <a16:creationId xmlns:a16="http://schemas.microsoft.com/office/drawing/2014/main" id="{835AE063-5071-3EBC-EC5D-C048247B4C3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grpSp>
          <p:nvGrpSpPr>
            <p:cNvPr id="11" name="组合 54">
              <a:extLst>
                <a:ext uri="{FF2B5EF4-FFF2-40B4-BE49-F238E27FC236}">
                  <a16:creationId xmlns:a16="http://schemas.microsoft.com/office/drawing/2014/main" id="{9EA03B4A-67E4-C8F7-6010-488D2EF38201}"/>
                </a:ext>
              </a:extLst>
            </p:cNvPr>
            <p:cNvGrpSpPr/>
            <p:nvPr/>
          </p:nvGrpSpPr>
          <p:grpSpPr>
            <a:xfrm>
              <a:off x="8229887" y="5325094"/>
              <a:ext cx="429793" cy="429788"/>
              <a:chOff x="5854675" y="3359758"/>
              <a:chExt cx="305647" cy="305644"/>
            </a:xfrm>
          </p:grpSpPr>
          <p:grpSp>
            <p:nvGrpSpPr>
              <p:cNvPr id="12" name="组合 55">
                <a:extLst>
                  <a:ext uri="{FF2B5EF4-FFF2-40B4-BE49-F238E27FC236}">
                    <a16:creationId xmlns:a16="http://schemas.microsoft.com/office/drawing/2014/main" id="{FCBA4A79-10F0-C36B-882D-842F8E8CE082}"/>
                  </a:ext>
                </a:extLst>
              </p:cNvPr>
              <p:cNvGrpSpPr/>
              <p:nvPr/>
            </p:nvGrpSpPr>
            <p:grpSpPr>
              <a:xfrm>
                <a:off x="5854675" y="3359758"/>
                <a:ext cx="305647" cy="305644"/>
                <a:chOff x="1517330" y="1125257"/>
                <a:chExt cx="2204282" cy="2204282"/>
              </a:xfrm>
            </p:grpSpPr>
            <p:sp>
              <p:nvSpPr>
                <p:cNvPr id="14" name="椭圆 57">
                  <a:extLst>
                    <a:ext uri="{FF2B5EF4-FFF2-40B4-BE49-F238E27FC236}">
                      <a16:creationId xmlns:a16="http://schemas.microsoft.com/office/drawing/2014/main" id="{7381DAFC-BB2A-DD23-D0A3-4BF6A0F422C2}"/>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5" name="椭圆 59">
                  <a:extLst>
                    <a:ext uri="{FF2B5EF4-FFF2-40B4-BE49-F238E27FC236}">
                      <a16:creationId xmlns:a16="http://schemas.microsoft.com/office/drawing/2014/main" id="{6ADFE2EE-49D0-C8B6-90DB-E3779CC71C7E}"/>
                    </a:ext>
                  </a:extLst>
                </p:cNvPr>
                <p:cNvSpPr/>
                <p:nvPr/>
              </p:nvSpPr>
              <p:spPr>
                <a:xfrm>
                  <a:off x="1719372" y="1327298"/>
                  <a:ext cx="1800200" cy="1800200"/>
                </a:xfrm>
                <a:prstGeom prst="ellipse">
                  <a:avLst/>
                </a:prstGeom>
                <a:solidFill>
                  <a:srgbClr val="9C5932"/>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13" name="KSO_Shape">
                <a:extLst>
                  <a:ext uri="{FF2B5EF4-FFF2-40B4-BE49-F238E27FC236}">
                    <a16:creationId xmlns:a16="http://schemas.microsoft.com/office/drawing/2014/main" id="{CD59BBC1-4E1F-3413-E23F-4C338A4468B5}"/>
                  </a:ext>
                </a:extLst>
              </p:cNvPr>
              <p:cNvSpPr/>
              <p:nvPr/>
            </p:nvSpPr>
            <p:spPr bwMode="auto">
              <a:xfrm>
                <a:off x="5894000" y="3469636"/>
                <a:ext cx="238307" cy="96206"/>
              </a:xfrm>
              <a:custGeom>
                <a:gdLst>
                  <a:gd name="T0" fmla="*/ 2147483646 w 112"/>
                  <a:gd name="T1" fmla="*/ 2147483646 h 77"/>
                  <a:gd name="T2" fmla="*/ 2147483646 w 112"/>
                  <a:gd name="T3" fmla="*/ 2147483646 h 77"/>
                  <a:gd name="T4" fmla="*/ 2147483646 w 112"/>
                  <a:gd name="T5" fmla="*/ 2147483646 h 77"/>
                  <a:gd name="T6" fmla="*/ 2147483646 w 112"/>
                  <a:gd name="T7" fmla="*/ 2147483646 h 77"/>
                  <a:gd name="T8" fmla="*/ 2147483646 w 112"/>
                  <a:gd name="T9" fmla="*/ 2147483646 h 77"/>
                  <a:gd name="T10" fmla="*/ 0 w 112"/>
                  <a:gd name="T11" fmla="*/ 2147483646 h 77"/>
                  <a:gd name="T12" fmla="*/ 2147483646 w 112"/>
                  <a:gd name="T13" fmla="*/ 2147483646 h 77"/>
                  <a:gd name="T14" fmla="*/ 2147483646 w 112"/>
                  <a:gd name="T15" fmla="*/ 2147483646 h 77"/>
                  <a:gd name="T16" fmla="*/ 2147483646 w 112"/>
                  <a:gd name="T17" fmla="*/ 2147483646 h 77"/>
                  <a:gd name="T18" fmla="*/ 2147483646 w 112"/>
                  <a:gd name="T19" fmla="*/ 2147483646 h 77"/>
                  <a:gd name="T20" fmla="*/ 2147483646 w 112"/>
                  <a:gd name="T21" fmla="*/ 2147483646 h 77"/>
                  <a:gd name="T22" fmla="*/ 2147483646 w 112"/>
                  <a:gd name="T23" fmla="*/ 2147483646 h 77"/>
                  <a:gd name="T24" fmla="*/ 2147483646 w 112"/>
                  <a:gd name="T25" fmla="*/ 2147483646 h 77"/>
                  <a:gd name="T26" fmla="*/ 2147483646 w 112"/>
                  <a:gd name="T27" fmla="*/ 2147483646 h 77"/>
                  <a:gd name="T28" fmla="*/ 2147483646 w 112"/>
                  <a:gd name="T29" fmla="*/ 2147483646 h 77"/>
                  <a:gd name="T30" fmla="*/ 2147483646 w 112"/>
                  <a:gd name="T31" fmla="*/ 2147483646 h 77"/>
                  <a:gd name="T32" fmla="*/ 2147483646 w 112"/>
                  <a:gd name="T33" fmla="*/ 2147483646 h 77"/>
                  <a:gd name="T34" fmla="*/ 2147483646 w 112"/>
                  <a:gd name="T35" fmla="*/ 2147483646 h 77"/>
                  <a:gd name="T36" fmla="*/ 2147483646 w 112"/>
                  <a:gd name="T37" fmla="*/ 2147483646 h 77"/>
                  <a:gd name="T38" fmla="*/ 2147483646 w 112"/>
                  <a:gd name="T39" fmla="*/ 2147483646 h 77"/>
                  <a:gd name="T40" fmla="*/ 2147483646 w 112"/>
                  <a:gd name="T41" fmla="*/ 2147483646 h 77"/>
                  <a:gd name="T42" fmla="*/ 2147483646 w 112"/>
                  <a:gd name="T43" fmla="*/ 2147483646 h 77"/>
                  <a:gd name="T44" fmla="*/ 2147483646 w 112"/>
                  <a:gd name="T45" fmla="*/ 2147483646 h 77"/>
                  <a:gd name="T46" fmla="*/ 2147483646 w 112"/>
                  <a:gd name="T47" fmla="*/ 2147483646 h 77"/>
                  <a:gd name="T48" fmla="*/ 2147483646 w 112"/>
                  <a:gd name="T49" fmla="*/ 2147483646 h 77"/>
                  <a:gd name="T50" fmla="*/ 2147483646 w 112"/>
                  <a:gd name="T51" fmla="*/ 2147483646 h 77"/>
                  <a:gd name="T52" fmla="*/ 2147483646 w 112"/>
                  <a:gd name="T53" fmla="*/ 2147483646 h 77"/>
                  <a:gd name="T54" fmla="*/ 2147483646 w 112"/>
                  <a:gd name="T55" fmla="*/ 2147483646 h 77"/>
                  <a:gd name="T56" fmla="*/ 2147483646 w 112"/>
                  <a:gd name="T57" fmla="*/ 2147483646 h 77"/>
                  <a:gd name="T58" fmla="*/ 2147483646 w 112"/>
                  <a:gd name="T59" fmla="*/ 2147483646 h 77"/>
                  <a:gd name="T60" fmla="*/ 2147483646 w 112"/>
                  <a:gd name="T61" fmla="*/ 2147483646 h 77"/>
                  <a:gd name="T62" fmla="*/ 2147483646 w 112"/>
                  <a:gd name="T63" fmla="*/ 2147483646 h 77"/>
                  <a:gd name="T64" fmla="*/ 2147483646 w 112"/>
                  <a:gd name="T65" fmla="*/ 2147483646 h 77"/>
                  <a:gd name="T66" fmla="*/ 2147483646 w 112"/>
                  <a:gd name="T67" fmla="*/ 2147483646 h 77"/>
                  <a:gd name="T68" fmla="*/ 2147483646 w 112"/>
                  <a:gd name="T69" fmla="*/ 2147483646 h 77"/>
                  <a:gd name="T70" fmla="*/ 2147483646 w 112"/>
                  <a:gd name="T71" fmla="*/ 2147483646 h 77"/>
                  <a:gd name="T72" fmla="*/ 2147483646 w 112"/>
                  <a:gd name="T73" fmla="*/ 2147483646 h 77"/>
                  <a:gd name="T74" fmla="*/ 2147483646 w 112"/>
                  <a:gd name="T75" fmla="*/ 2147483646 h 77"/>
                  <a:gd name="T76" fmla="*/ 2147483646 w 112"/>
                  <a:gd name="T77" fmla="*/ 2147483646 h 77"/>
                  <a:gd name="T78" fmla="*/ 2147483646 w 112"/>
                  <a:gd name="T79" fmla="*/ 2147483646 h 77"/>
                  <a:gd name="T80" fmla="*/ 2147483646 w 112"/>
                  <a:gd name="T81" fmla="*/ 2147483646 h 77"/>
                  <a:gd name="T82" fmla="*/ 2147483646 w 112"/>
                  <a:gd name="T83" fmla="*/ 2147483646 h 77"/>
                  <a:gd name="T84" fmla="*/ 2147483646 w 112"/>
                  <a:gd name="T85" fmla="*/ 2147483646 h 77"/>
                  <a:gd name="T86" fmla="*/ 2147483646 w 112"/>
                  <a:gd name="T87" fmla="*/ 2147483646 h 7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112" h="77">
                    <a:moveTo>
                      <a:pt x="56" y="0"/>
                    </a:moveTo>
                    <a:cubicBezTo>
                      <a:pt x="62" y="0"/>
                      <a:pt x="66" y="4"/>
                      <a:pt x="66" y="10"/>
                    </a:cubicBezTo>
                    <a:cubicBezTo>
                      <a:pt x="66" y="15"/>
                      <a:pt x="62" y="20"/>
                      <a:pt x="56" y="20"/>
                    </a:cubicBezTo>
                    <a:cubicBezTo>
                      <a:pt x="51" y="20"/>
                      <a:pt x="46" y="15"/>
                      <a:pt x="46" y="10"/>
                    </a:cubicBezTo>
                    <a:cubicBezTo>
                      <a:pt x="46" y="4"/>
                      <a:pt x="51" y="0"/>
                      <a:pt x="56" y="0"/>
                    </a:cubicBezTo>
                    <a:close/>
                    <a:moveTo>
                      <a:pt x="15" y="49"/>
                    </a:moveTo>
                    <a:cubicBezTo>
                      <a:pt x="15" y="66"/>
                      <a:pt x="15" y="66"/>
                      <a:pt x="15" y="66"/>
                    </a:cubicBezTo>
                    <a:cubicBezTo>
                      <a:pt x="10" y="66"/>
                      <a:pt x="10" y="66"/>
                      <a:pt x="10" y="66"/>
                    </a:cubicBezTo>
                    <a:cubicBezTo>
                      <a:pt x="10" y="52"/>
                      <a:pt x="10" y="52"/>
                      <a:pt x="10" y="52"/>
                    </a:cubicBezTo>
                    <a:cubicBezTo>
                      <a:pt x="9" y="52"/>
                      <a:pt x="9" y="52"/>
                      <a:pt x="9" y="52"/>
                    </a:cubicBezTo>
                    <a:cubicBezTo>
                      <a:pt x="9" y="66"/>
                      <a:pt x="9" y="66"/>
                      <a:pt x="9" y="66"/>
                    </a:cubicBezTo>
                    <a:cubicBezTo>
                      <a:pt x="4" y="66"/>
                      <a:pt x="4" y="66"/>
                      <a:pt x="4" y="66"/>
                    </a:cubicBezTo>
                    <a:cubicBezTo>
                      <a:pt x="4" y="49"/>
                      <a:pt x="4" y="49"/>
                      <a:pt x="4" y="49"/>
                    </a:cubicBezTo>
                    <a:cubicBezTo>
                      <a:pt x="4" y="46"/>
                      <a:pt x="4" y="46"/>
                      <a:pt x="4" y="46"/>
                    </a:cubicBezTo>
                    <a:cubicBezTo>
                      <a:pt x="4" y="37"/>
                      <a:pt x="4" y="37"/>
                      <a:pt x="4" y="37"/>
                    </a:cubicBezTo>
                    <a:cubicBezTo>
                      <a:pt x="4" y="37"/>
                      <a:pt x="4" y="37"/>
                      <a:pt x="4" y="37"/>
                    </a:cubicBezTo>
                    <a:cubicBezTo>
                      <a:pt x="4" y="46"/>
                      <a:pt x="4" y="46"/>
                      <a:pt x="4" y="46"/>
                    </a:cubicBezTo>
                    <a:cubicBezTo>
                      <a:pt x="0" y="46"/>
                      <a:pt x="0" y="46"/>
                      <a:pt x="0" y="46"/>
                    </a:cubicBezTo>
                    <a:cubicBezTo>
                      <a:pt x="0" y="33"/>
                      <a:pt x="0" y="33"/>
                      <a:pt x="0" y="33"/>
                    </a:cubicBezTo>
                    <a:cubicBezTo>
                      <a:pt x="0" y="31"/>
                      <a:pt x="1" y="29"/>
                      <a:pt x="4" y="29"/>
                    </a:cubicBezTo>
                    <a:cubicBezTo>
                      <a:pt x="13" y="29"/>
                      <a:pt x="13" y="29"/>
                      <a:pt x="13" y="29"/>
                    </a:cubicBezTo>
                    <a:cubicBezTo>
                      <a:pt x="13" y="30"/>
                      <a:pt x="13" y="30"/>
                      <a:pt x="13" y="31"/>
                    </a:cubicBezTo>
                    <a:cubicBezTo>
                      <a:pt x="13" y="49"/>
                      <a:pt x="13" y="49"/>
                      <a:pt x="13" y="49"/>
                    </a:cubicBezTo>
                    <a:cubicBezTo>
                      <a:pt x="15" y="49"/>
                      <a:pt x="15" y="49"/>
                      <a:pt x="15" y="49"/>
                    </a:cubicBezTo>
                    <a:close/>
                    <a:moveTo>
                      <a:pt x="10" y="15"/>
                    </a:moveTo>
                    <a:cubicBezTo>
                      <a:pt x="13" y="15"/>
                      <a:pt x="16" y="18"/>
                      <a:pt x="16" y="22"/>
                    </a:cubicBezTo>
                    <a:cubicBezTo>
                      <a:pt x="16" y="23"/>
                      <a:pt x="16" y="24"/>
                      <a:pt x="15" y="25"/>
                    </a:cubicBezTo>
                    <a:cubicBezTo>
                      <a:pt x="15" y="26"/>
                      <a:pt x="15" y="26"/>
                      <a:pt x="14" y="26"/>
                    </a:cubicBezTo>
                    <a:cubicBezTo>
                      <a:pt x="13" y="27"/>
                      <a:pt x="12" y="28"/>
                      <a:pt x="10" y="28"/>
                    </a:cubicBezTo>
                    <a:cubicBezTo>
                      <a:pt x="6" y="28"/>
                      <a:pt x="3" y="25"/>
                      <a:pt x="3" y="22"/>
                    </a:cubicBezTo>
                    <a:cubicBezTo>
                      <a:pt x="3" y="18"/>
                      <a:pt x="6" y="15"/>
                      <a:pt x="10" y="15"/>
                    </a:cubicBezTo>
                    <a:close/>
                    <a:moveTo>
                      <a:pt x="96" y="49"/>
                    </a:moveTo>
                    <a:cubicBezTo>
                      <a:pt x="96" y="66"/>
                      <a:pt x="96" y="66"/>
                      <a:pt x="96" y="66"/>
                    </a:cubicBezTo>
                    <a:cubicBezTo>
                      <a:pt x="101" y="66"/>
                      <a:pt x="101" y="66"/>
                      <a:pt x="101" y="66"/>
                    </a:cubicBezTo>
                    <a:cubicBezTo>
                      <a:pt x="101" y="52"/>
                      <a:pt x="101" y="52"/>
                      <a:pt x="101" y="52"/>
                    </a:cubicBezTo>
                    <a:cubicBezTo>
                      <a:pt x="102" y="52"/>
                      <a:pt x="102" y="52"/>
                      <a:pt x="102" y="52"/>
                    </a:cubicBezTo>
                    <a:cubicBezTo>
                      <a:pt x="102" y="66"/>
                      <a:pt x="102" y="66"/>
                      <a:pt x="102" y="66"/>
                    </a:cubicBezTo>
                    <a:cubicBezTo>
                      <a:pt x="107" y="66"/>
                      <a:pt x="107" y="66"/>
                      <a:pt x="107" y="66"/>
                    </a:cubicBezTo>
                    <a:cubicBezTo>
                      <a:pt x="107" y="49"/>
                      <a:pt x="107" y="49"/>
                      <a:pt x="107" y="49"/>
                    </a:cubicBezTo>
                    <a:cubicBezTo>
                      <a:pt x="107" y="46"/>
                      <a:pt x="107" y="46"/>
                      <a:pt x="107" y="46"/>
                    </a:cubicBezTo>
                    <a:cubicBezTo>
                      <a:pt x="107" y="37"/>
                      <a:pt x="107" y="37"/>
                      <a:pt x="107" y="37"/>
                    </a:cubicBezTo>
                    <a:cubicBezTo>
                      <a:pt x="107" y="37"/>
                      <a:pt x="107" y="37"/>
                      <a:pt x="107" y="37"/>
                    </a:cubicBezTo>
                    <a:cubicBezTo>
                      <a:pt x="107" y="46"/>
                      <a:pt x="107" y="46"/>
                      <a:pt x="107" y="46"/>
                    </a:cubicBezTo>
                    <a:cubicBezTo>
                      <a:pt x="112" y="46"/>
                      <a:pt x="112" y="46"/>
                      <a:pt x="112" y="46"/>
                    </a:cubicBezTo>
                    <a:cubicBezTo>
                      <a:pt x="112" y="33"/>
                      <a:pt x="112" y="33"/>
                      <a:pt x="112" y="33"/>
                    </a:cubicBezTo>
                    <a:cubicBezTo>
                      <a:pt x="112" y="31"/>
                      <a:pt x="110" y="29"/>
                      <a:pt x="107" y="29"/>
                    </a:cubicBezTo>
                    <a:cubicBezTo>
                      <a:pt x="98" y="29"/>
                      <a:pt x="98" y="29"/>
                      <a:pt x="98" y="29"/>
                    </a:cubicBezTo>
                    <a:cubicBezTo>
                      <a:pt x="98" y="30"/>
                      <a:pt x="98" y="30"/>
                      <a:pt x="98" y="31"/>
                    </a:cubicBezTo>
                    <a:cubicBezTo>
                      <a:pt x="98" y="49"/>
                      <a:pt x="98" y="49"/>
                      <a:pt x="98" y="49"/>
                    </a:cubicBezTo>
                    <a:cubicBezTo>
                      <a:pt x="96" y="49"/>
                      <a:pt x="96" y="49"/>
                      <a:pt x="96" y="49"/>
                    </a:cubicBezTo>
                    <a:close/>
                    <a:moveTo>
                      <a:pt x="101" y="15"/>
                    </a:moveTo>
                    <a:cubicBezTo>
                      <a:pt x="98" y="15"/>
                      <a:pt x="95" y="18"/>
                      <a:pt x="95" y="22"/>
                    </a:cubicBezTo>
                    <a:cubicBezTo>
                      <a:pt x="95" y="23"/>
                      <a:pt x="95" y="24"/>
                      <a:pt x="96" y="25"/>
                    </a:cubicBezTo>
                    <a:cubicBezTo>
                      <a:pt x="96" y="26"/>
                      <a:pt x="97" y="26"/>
                      <a:pt x="97" y="26"/>
                    </a:cubicBezTo>
                    <a:cubicBezTo>
                      <a:pt x="98" y="27"/>
                      <a:pt x="100" y="28"/>
                      <a:pt x="101" y="28"/>
                    </a:cubicBezTo>
                    <a:cubicBezTo>
                      <a:pt x="105" y="28"/>
                      <a:pt x="108" y="25"/>
                      <a:pt x="108" y="22"/>
                    </a:cubicBezTo>
                    <a:cubicBezTo>
                      <a:pt x="108" y="18"/>
                      <a:pt x="105" y="15"/>
                      <a:pt x="101" y="15"/>
                    </a:cubicBezTo>
                    <a:close/>
                    <a:moveTo>
                      <a:pt x="75" y="51"/>
                    </a:moveTo>
                    <a:cubicBezTo>
                      <a:pt x="75" y="72"/>
                      <a:pt x="75" y="72"/>
                      <a:pt x="75" y="72"/>
                    </a:cubicBezTo>
                    <a:cubicBezTo>
                      <a:pt x="80" y="72"/>
                      <a:pt x="80" y="72"/>
                      <a:pt x="80" y="72"/>
                    </a:cubicBezTo>
                    <a:cubicBezTo>
                      <a:pt x="80" y="54"/>
                      <a:pt x="80" y="54"/>
                      <a:pt x="80" y="54"/>
                    </a:cubicBezTo>
                    <a:cubicBezTo>
                      <a:pt x="82" y="54"/>
                      <a:pt x="82" y="54"/>
                      <a:pt x="82" y="54"/>
                    </a:cubicBezTo>
                    <a:cubicBezTo>
                      <a:pt x="82" y="72"/>
                      <a:pt x="82" y="72"/>
                      <a:pt x="82" y="72"/>
                    </a:cubicBezTo>
                    <a:cubicBezTo>
                      <a:pt x="87" y="72"/>
                      <a:pt x="87" y="72"/>
                      <a:pt x="87" y="72"/>
                    </a:cubicBezTo>
                    <a:cubicBezTo>
                      <a:pt x="87" y="51"/>
                      <a:pt x="87" y="51"/>
                      <a:pt x="87" y="51"/>
                    </a:cubicBezTo>
                    <a:cubicBezTo>
                      <a:pt x="87" y="47"/>
                      <a:pt x="87" y="47"/>
                      <a:pt x="87" y="47"/>
                    </a:cubicBezTo>
                    <a:cubicBezTo>
                      <a:pt x="87" y="36"/>
                      <a:pt x="87" y="36"/>
                      <a:pt x="87" y="36"/>
                    </a:cubicBezTo>
                    <a:cubicBezTo>
                      <a:pt x="88" y="36"/>
                      <a:pt x="88" y="36"/>
                      <a:pt x="88" y="36"/>
                    </a:cubicBezTo>
                    <a:cubicBezTo>
                      <a:pt x="88" y="47"/>
                      <a:pt x="88" y="47"/>
                      <a:pt x="88" y="47"/>
                    </a:cubicBezTo>
                    <a:cubicBezTo>
                      <a:pt x="94" y="47"/>
                      <a:pt x="94" y="47"/>
                      <a:pt x="94" y="47"/>
                    </a:cubicBezTo>
                    <a:cubicBezTo>
                      <a:pt x="94" y="31"/>
                      <a:pt x="94" y="31"/>
                      <a:pt x="94" y="31"/>
                    </a:cubicBezTo>
                    <a:cubicBezTo>
                      <a:pt x="94" y="28"/>
                      <a:pt x="91" y="26"/>
                      <a:pt x="88" y="26"/>
                    </a:cubicBezTo>
                    <a:cubicBezTo>
                      <a:pt x="77" y="26"/>
                      <a:pt x="77" y="26"/>
                      <a:pt x="77" y="26"/>
                    </a:cubicBezTo>
                    <a:cubicBezTo>
                      <a:pt x="77" y="27"/>
                      <a:pt x="77" y="28"/>
                      <a:pt x="77" y="28"/>
                    </a:cubicBezTo>
                    <a:cubicBezTo>
                      <a:pt x="77" y="51"/>
                      <a:pt x="77" y="51"/>
                      <a:pt x="77" y="51"/>
                    </a:cubicBezTo>
                    <a:cubicBezTo>
                      <a:pt x="75" y="51"/>
                      <a:pt x="75" y="51"/>
                      <a:pt x="75" y="51"/>
                    </a:cubicBezTo>
                    <a:close/>
                    <a:moveTo>
                      <a:pt x="65" y="47"/>
                    </a:moveTo>
                    <a:cubicBezTo>
                      <a:pt x="65" y="32"/>
                      <a:pt x="65" y="32"/>
                      <a:pt x="65" y="32"/>
                    </a:cubicBezTo>
                    <a:cubicBezTo>
                      <a:pt x="64" y="32"/>
                      <a:pt x="64" y="32"/>
                      <a:pt x="64" y="32"/>
                    </a:cubicBezTo>
                    <a:cubicBezTo>
                      <a:pt x="64" y="47"/>
                      <a:pt x="64" y="47"/>
                      <a:pt x="64" y="47"/>
                    </a:cubicBezTo>
                    <a:cubicBezTo>
                      <a:pt x="64" y="50"/>
                      <a:pt x="64" y="50"/>
                      <a:pt x="64" y="50"/>
                    </a:cubicBezTo>
                    <a:cubicBezTo>
                      <a:pt x="64" y="77"/>
                      <a:pt x="64" y="77"/>
                      <a:pt x="64" y="77"/>
                    </a:cubicBezTo>
                    <a:cubicBezTo>
                      <a:pt x="57" y="77"/>
                      <a:pt x="57" y="77"/>
                      <a:pt x="57" y="77"/>
                    </a:cubicBezTo>
                    <a:cubicBezTo>
                      <a:pt x="57" y="55"/>
                      <a:pt x="57" y="55"/>
                      <a:pt x="57" y="55"/>
                    </a:cubicBezTo>
                    <a:cubicBezTo>
                      <a:pt x="55" y="55"/>
                      <a:pt x="55" y="55"/>
                      <a:pt x="55" y="55"/>
                    </a:cubicBezTo>
                    <a:cubicBezTo>
                      <a:pt x="55" y="77"/>
                      <a:pt x="55" y="77"/>
                      <a:pt x="55" y="77"/>
                    </a:cubicBezTo>
                    <a:cubicBezTo>
                      <a:pt x="48" y="77"/>
                      <a:pt x="48" y="77"/>
                      <a:pt x="48" y="77"/>
                    </a:cubicBezTo>
                    <a:cubicBezTo>
                      <a:pt x="48" y="50"/>
                      <a:pt x="48" y="50"/>
                      <a:pt x="48" y="50"/>
                    </a:cubicBezTo>
                    <a:cubicBezTo>
                      <a:pt x="48" y="47"/>
                      <a:pt x="48" y="47"/>
                      <a:pt x="48" y="47"/>
                    </a:cubicBezTo>
                    <a:cubicBezTo>
                      <a:pt x="48" y="32"/>
                      <a:pt x="48" y="32"/>
                      <a:pt x="48" y="32"/>
                    </a:cubicBezTo>
                    <a:cubicBezTo>
                      <a:pt x="47" y="32"/>
                      <a:pt x="47" y="32"/>
                      <a:pt x="47" y="32"/>
                    </a:cubicBezTo>
                    <a:cubicBezTo>
                      <a:pt x="47" y="47"/>
                      <a:pt x="47" y="47"/>
                      <a:pt x="47" y="47"/>
                    </a:cubicBezTo>
                    <a:cubicBezTo>
                      <a:pt x="41" y="47"/>
                      <a:pt x="41" y="47"/>
                      <a:pt x="41" y="47"/>
                    </a:cubicBezTo>
                    <a:cubicBezTo>
                      <a:pt x="41" y="27"/>
                      <a:pt x="41" y="27"/>
                      <a:pt x="41" y="27"/>
                    </a:cubicBezTo>
                    <a:cubicBezTo>
                      <a:pt x="41" y="24"/>
                      <a:pt x="44" y="21"/>
                      <a:pt x="47" y="21"/>
                    </a:cubicBezTo>
                    <a:cubicBezTo>
                      <a:pt x="66" y="21"/>
                      <a:pt x="46" y="21"/>
                      <a:pt x="65" y="21"/>
                    </a:cubicBezTo>
                    <a:cubicBezTo>
                      <a:pt x="69" y="21"/>
                      <a:pt x="71" y="24"/>
                      <a:pt x="71" y="27"/>
                    </a:cubicBezTo>
                    <a:cubicBezTo>
                      <a:pt x="71" y="47"/>
                      <a:pt x="71" y="47"/>
                      <a:pt x="71" y="47"/>
                    </a:cubicBezTo>
                    <a:cubicBezTo>
                      <a:pt x="70" y="47"/>
                      <a:pt x="68" y="47"/>
                      <a:pt x="65" y="47"/>
                    </a:cubicBezTo>
                    <a:close/>
                    <a:moveTo>
                      <a:pt x="37" y="51"/>
                    </a:moveTo>
                    <a:cubicBezTo>
                      <a:pt x="37" y="72"/>
                      <a:pt x="37" y="72"/>
                      <a:pt x="37" y="72"/>
                    </a:cubicBezTo>
                    <a:cubicBezTo>
                      <a:pt x="31" y="72"/>
                      <a:pt x="31" y="72"/>
                      <a:pt x="31" y="72"/>
                    </a:cubicBezTo>
                    <a:cubicBezTo>
                      <a:pt x="31" y="54"/>
                      <a:pt x="31" y="54"/>
                      <a:pt x="31" y="54"/>
                    </a:cubicBezTo>
                    <a:cubicBezTo>
                      <a:pt x="30" y="54"/>
                      <a:pt x="30" y="54"/>
                      <a:pt x="30" y="54"/>
                    </a:cubicBezTo>
                    <a:cubicBezTo>
                      <a:pt x="30" y="72"/>
                      <a:pt x="30" y="72"/>
                      <a:pt x="30" y="72"/>
                    </a:cubicBezTo>
                    <a:cubicBezTo>
                      <a:pt x="24" y="72"/>
                      <a:pt x="24" y="72"/>
                      <a:pt x="24" y="72"/>
                    </a:cubicBezTo>
                    <a:cubicBezTo>
                      <a:pt x="24" y="51"/>
                      <a:pt x="24" y="51"/>
                      <a:pt x="24" y="51"/>
                    </a:cubicBezTo>
                    <a:cubicBezTo>
                      <a:pt x="24" y="47"/>
                      <a:pt x="24" y="47"/>
                      <a:pt x="24" y="47"/>
                    </a:cubicBezTo>
                    <a:cubicBezTo>
                      <a:pt x="24" y="36"/>
                      <a:pt x="24" y="36"/>
                      <a:pt x="24" y="36"/>
                    </a:cubicBezTo>
                    <a:cubicBezTo>
                      <a:pt x="23" y="36"/>
                      <a:pt x="23" y="36"/>
                      <a:pt x="23" y="36"/>
                    </a:cubicBezTo>
                    <a:cubicBezTo>
                      <a:pt x="23" y="47"/>
                      <a:pt x="23" y="47"/>
                      <a:pt x="23" y="47"/>
                    </a:cubicBezTo>
                    <a:cubicBezTo>
                      <a:pt x="18" y="47"/>
                      <a:pt x="18" y="47"/>
                      <a:pt x="18" y="47"/>
                    </a:cubicBezTo>
                    <a:cubicBezTo>
                      <a:pt x="18" y="31"/>
                      <a:pt x="18" y="31"/>
                      <a:pt x="18" y="31"/>
                    </a:cubicBezTo>
                    <a:cubicBezTo>
                      <a:pt x="18" y="28"/>
                      <a:pt x="20" y="26"/>
                      <a:pt x="23" y="26"/>
                    </a:cubicBezTo>
                    <a:cubicBezTo>
                      <a:pt x="35" y="26"/>
                      <a:pt x="35" y="26"/>
                      <a:pt x="35" y="26"/>
                    </a:cubicBezTo>
                    <a:cubicBezTo>
                      <a:pt x="35" y="27"/>
                      <a:pt x="35" y="28"/>
                      <a:pt x="35" y="28"/>
                    </a:cubicBezTo>
                    <a:cubicBezTo>
                      <a:pt x="35" y="51"/>
                      <a:pt x="35" y="51"/>
                      <a:pt x="35" y="51"/>
                    </a:cubicBezTo>
                    <a:cubicBezTo>
                      <a:pt x="37" y="51"/>
                      <a:pt x="37" y="51"/>
                      <a:pt x="37" y="51"/>
                    </a:cubicBezTo>
                    <a:close/>
                    <a:moveTo>
                      <a:pt x="31" y="9"/>
                    </a:moveTo>
                    <a:cubicBezTo>
                      <a:pt x="35" y="9"/>
                      <a:pt x="39" y="12"/>
                      <a:pt x="39" y="17"/>
                    </a:cubicBezTo>
                    <a:cubicBezTo>
                      <a:pt x="39" y="19"/>
                      <a:pt x="38" y="20"/>
                      <a:pt x="37" y="22"/>
                    </a:cubicBezTo>
                    <a:cubicBezTo>
                      <a:pt x="37" y="22"/>
                      <a:pt x="37" y="22"/>
                      <a:pt x="37" y="23"/>
                    </a:cubicBezTo>
                    <a:cubicBezTo>
                      <a:pt x="35" y="24"/>
                      <a:pt x="33" y="25"/>
                      <a:pt x="31" y="25"/>
                    </a:cubicBezTo>
                    <a:cubicBezTo>
                      <a:pt x="26" y="25"/>
                      <a:pt x="22" y="21"/>
                      <a:pt x="22" y="17"/>
                    </a:cubicBezTo>
                    <a:cubicBezTo>
                      <a:pt x="22" y="12"/>
                      <a:pt x="26" y="9"/>
                      <a:pt x="31" y="9"/>
                    </a:cubicBezTo>
                    <a:close/>
                    <a:moveTo>
                      <a:pt x="81" y="9"/>
                    </a:moveTo>
                    <a:cubicBezTo>
                      <a:pt x="76" y="9"/>
                      <a:pt x="73" y="12"/>
                      <a:pt x="73" y="17"/>
                    </a:cubicBezTo>
                    <a:cubicBezTo>
                      <a:pt x="73" y="19"/>
                      <a:pt x="73" y="20"/>
                      <a:pt x="74" y="22"/>
                    </a:cubicBezTo>
                    <a:cubicBezTo>
                      <a:pt x="75" y="22"/>
                      <a:pt x="75" y="22"/>
                      <a:pt x="75" y="23"/>
                    </a:cubicBezTo>
                    <a:cubicBezTo>
                      <a:pt x="77" y="24"/>
                      <a:pt x="79" y="25"/>
                      <a:pt x="81" y="25"/>
                    </a:cubicBezTo>
                    <a:cubicBezTo>
                      <a:pt x="85" y="25"/>
                      <a:pt x="89" y="21"/>
                      <a:pt x="89" y="17"/>
                    </a:cubicBezTo>
                    <a:cubicBezTo>
                      <a:pt x="89" y="12"/>
                      <a:pt x="85" y="9"/>
                      <a:pt x="81" y="9"/>
                    </a:cubicBezTo>
                    <a:close/>
                  </a:path>
                </a:pathLst>
              </a:custGeom>
              <a:solidFill>
                <a:sysClr val="window" lastClr="FFFFFF"/>
              </a:solidFill>
              <a:ln>
                <a:noFill/>
              </a:ln>
            </p:spPr>
            <p:txBody>
              <a:bodyPr anchor="ctr">
                <a:scene3d>
                  <a:camera prst="orthographicFront"/>
                  <a:lightRig rig="threePt" dir="t"/>
                </a:scene3d>
                <a:sp3d contourW="12700">
                  <a:contourClr>
                    <a:srgbClr val="FFFFFF"/>
                  </a:contourClr>
                </a:sp3d>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微软雅黑" pitchFamily="34" charset="-122"/>
                </a:endParaRPr>
              </a:p>
            </p:txBody>
          </p:sp>
        </p:grpSp>
      </p:grpSp>
      <p:sp>
        <p:nvSpPr>
          <p:cNvPr id="37" name="Freeform 5">
            <a:extLst>
              <a:ext uri="{FF2B5EF4-FFF2-40B4-BE49-F238E27FC236}">
                <a16:creationId xmlns:a16="http://schemas.microsoft.com/office/drawing/2014/main" id="{E796EC15-7589-D5C2-A998-A62528A67B5C}"/>
              </a:ext>
            </a:extLst>
          </p:cNvPr>
          <p:cNvSpPr/>
          <p:nvPr/>
        </p:nvSpPr>
        <p:spPr bwMode="auto">
          <a:xfrm>
            <a:off x="3449636" y="0"/>
            <a:ext cx="3968750" cy="4103036"/>
          </a:xfrm>
          <a:custGeom>
            <a:gdLst>
              <a:gd name="T0" fmla="*/ 0 w 2500"/>
              <a:gd name="T1" fmla="*/ 0 h 2581"/>
              <a:gd name="T2" fmla="*/ 2500 w 2500"/>
              <a:gd name="T3" fmla="*/ 2581 h 2581"/>
              <a:gd name="T4" fmla="*/ 2220 w 2500"/>
              <a:gd name="T5" fmla="*/ 1975 h 2581"/>
              <a:gd name="T6" fmla="*/ 0 w 2500"/>
              <a:gd name="T7" fmla="*/ 0 h 2581"/>
            </a:gdLst>
            <a:cxnLst>
              <a:cxn ang="0">
                <a:pos x="T0" y="T1"/>
              </a:cxn>
              <a:cxn ang="0">
                <a:pos x="T2" y="T3"/>
              </a:cxn>
              <a:cxn ang="0">
                <a:pos x="T4" y="T5"/>
              </a:cxn>
              <a:cxn ang="0">
                <a:pos x="T6" y="T7"/>
              </a:cxn>
            </a:cxnLst>
            <a:rect l="0" t="0" r="r" b="b"/>
            <a:pathLst>
              <a:path w="2500" h="2581">
                <a:moveTo>
                  <a:pt x="0" y="0"/>
                </a:moveTo>
                <a:lnTo>
                  <a:pt x="2500" y="2581"/>
                </a:lnTo>
                <a:lnTo>
                  <a:pt x="2220" y="1975"/>
                </a:lnTo>
                <a:lnTo>
                  <a:pt x="0"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8" name="Freeform 6">
            <a:extLst>
              <a:ext uri="{FF2B5EF4-FFF2-40B4-BE49-F238E27FC236}">
                <a16:creationId xmlns:a16="http://schemas.microsoft.com/office/drawing/2014/main" id="{CA41E774-A837-4C04-63AB-16CE257EAB51}"/>
              </a:ext>
            </a:extLst>
          </p:cNvPr>
          <p:cNvSpPr/>
          <p:nvPr/>
        </p:nvSpPr>
        <p:spPr bwMode="auto">
          <a:xfrm>
            <a:off x="8740774" y="4630819"/>
            <a:ext cx="2811463" cy="2227181"/>
          </a:xfrm>
          <a:custGeom>
            <a:gdLst>
              <a:gd name="T0" fmla="*/ 1771 w 1771"/>
              <a:gd name="T1" fmla="*/ 932 h 1401"/>
              <a:gd name="T2" fmla="*/ 345 w 1771"/>
              <a:gd name="T3" fmla="*/ 0 h 1401"/>
              <a:gd name="T4" fmla="*/ 0 w 1771"/>
              <a:gd name="T5" fmla="*/ 541 h 1401"/>
              <a:gd name="T6" fmla="*/ 742 w 1771"/>
              <a:gd name="T7" fmla="*/ 1401 h 1401"/>
              <a:gd name="T8" fmla="*/ 1771 w 1771"/>
              <a:gd name="T9" fmla="*/ 932 h 1401"/>
            </a:gdLst>
            <a:cxnLst>
              <a:cxn ang="0">
                <a:pos x="T0" y="T1"/>
              </a:cxn>
              <a:cxn ang="0">
                <a:pos x="T2" y="T3"/>
              </a:cxn>
              <a:cxn ang="0">
                <a:pos x="T4" y="T5"/>
              </a:cxn>
              <a:cxn ang="0">
                <a:pos x="T6" y="T7"/>
              </a:cxn>
              <a:cxn ang="0">
                <a:pos x="T8" y="T9"/>
              </a:cxn>
            </a:cxnLst>
            <a:rect l="0" t="0" r="r" b="b"/>
            <a:pathLst>
              <a:path w="1771" h="1401">
                <a:moveTo>
                  <a:pt x="1771" y="932"/>
                </a:moveTo>
                <a:lnTo>
                  <a:pt x="345" y="0"/>
                </a:lnTo>
                <a:lnTo>
                  <a:pt x="0" y="541"/>
                </a:lnTo>
                <a:lnTo>
                  <a:pt x="742" y="1401"/>
                </a:lnTo>
                <a:lnTo>
                  <a:pt x="1771" y="932"/>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39" name="Freeform 7">
            <a:extLst>
              <a:ext uri="{FF2B5EF4-FFF2-40B4-BE49-F238E27FC236}">
                <a16:creationId xmlns:a16="http://schemas.microsoft.com/office/drawing/2014/main" id="{8F9E42C8-EEEB-99C2-BDE8-D88E9FCEE7A4}"/>
              </a:ext>
            </a:extLst>
          </p:cNvPr>
          <p:cNvSpPr/>
          <p:nvPr/>
        </p:nvSpPr>
        <p:spPr bwMode="auto">
          <a:xfrm>
            <a:off x="7521574" y="850494"/>
            <a:ext cx="4670425" cy="2599173"/>
          </a:xfrm>
          <a:custGeom>
            <a:gdLst>
              <a:gd name="T0" fmla="*/ 0 w 2942"/>
              <a:gd name="T1" fmla="*/ 0 h 1635"/>
              <a:gd name="T2" fmla="*/ 2942 w 2942"/>
              <a:gd name="T3" fmla="*/ 990 h 1635"/>
              <a:gd name="T4" fmla="*/ 1881 w 2942"/>
              <a:gd name="T5" fmla="*/ 1635 h 1635"/>
              <a:gd name="T6" fmla="*/ 0 w 2942"/>
              <a:gd name="T7" fmla="*/ 0 h 1635"/>
            </a:gdLst>
            <a:cxnLst>
              <a:cxn ang="0">
                <a:pos x="T0" y="T1"/>
              </a:cxn>
              <a:cxn ang="0">
                <a:pos x="T2" y="T3"/>
              </a:cxn>
              <a:cxn ang="0">
                <a:pos x="T4" y="T5"/>
              </a:cxn>
              <a:cxn ang="0">
                <a:pos x="T6" y="T7"/>
              </a:cxn>
            </a:cxnLst>
            <a:rect l="0" t="0" r="r" b="b"/>
            <a:pathLst>
              <a:path w="2942" h="1634">
                <a:moveTo>
                  <a:pt x="0" y="0"/>
                </a:moveTo>
                <a:lnTo>
                  <a:pt x="2942" y="990"/>
                </a:lnTo>
                <a:lnTo>
                  <a:pt x="1881" y="1635"/>
                </a:lnTo>
                <a:lnTo>
                  <a:pt x="0" y="0"/>
                </a:lnTo>
                <a:close/>
              </a:path>
            </a:pathLst>
          </a:custGeom>
          <a:solidFill>
            <a:srgbClr val="DFEEF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0" name="Freeform 8">
            <a:extLst>
              <a:ext uri="{FF2B5EF4-FFF2-40B4-BE49-F238E27FC236}">
                <a16:creationId xmlns:a16="http://schemas.microsoft.com/office/drawing/2014/main" id="{C0154D75-BD44-CC7A-EE15-6DD119E4CC83}"/>
              </a:ext>
            </a:extLst>
          </p:cNvPr>
          <p:cNvSpPr/>
          <p:nvPr/>
        </p:nvSpPr>
        <p:spPr bwMode="auto">
          <a:xfrm>
            <a:off x="7026274" y="11128"/>
            <a:ext cx="5165725" cy="2413176"/>
          </a:xfrm>
          <a:custGeom>
            <a:gdLst>
              <a:gd name="T0" fmla="*/ 0 w 3254"/>
              <a:gd name="T1" fmla="*/ 0 h 1518"/>
              <a:gd name="T2" fmla="*/ 312 w 3254"/>
              <a:gd name="T3" fmla="*/ 528 h 1518"/>
              <a:gd name="T4" fmla="*/ 3254 w 3254"/>
              <a:gd name="T5" fmla="*/ 1518 h 1518"/>
              <a:gd name="T6" fmla="*/ 0 w 3254"/>
              <a:gd name="T7" fmla="*/ 0 h 1518"/>
            </a:gdLst>
            <a:cxnLst>
              <a:cxn ang="0">
                <a:pos x="T0" y="T1"/>
              </a:cxn>
              <a:cxn ang="0">
                <a:pos x="T2" y="T3"/>
              </a:cxn>
              <a:cxn ang="0">
                <a:pos x="T4" y="T5"/>
              </a:cxn>
              <a:cxn ang="0">
                <a:pos x="T6" y="T7"/>
              </a:cxn>
            </a:cxnLst>
            <a:rect l="0" t="0" r="r" b="b"/>
            <a:pathLst>
              <a:path w="3254" h="1518">
                <a:moveTo>
                  <a:pt x="0" y="0"/>
                </a:moveTo>
                <a:lnTo>
                  <a:pt x="312" y="528"/>
                </a:lnTo>
                <a:lnTo>
                  <a:pt x="3254" y="1518"/>
                </a:lnTo>
                <a:lnTo>
                  <a:pt x="0" y="0"/>
                </a:lnTo>
                <a:close/>
              </a:path>
            </a:pathLst>
          </a:custGeom>
          <a:solidFill>
            <a:srgbClr val="FFFFFF"/>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1" name="Freeform 9">
            <a:extLst>
              <a:ext uri="{FF2B5EF4-FFF2-40B4-BE49-F238E27FC236}">
                <a16:creationId xmlns:a16="http://schemas.microsoft.com/office/drawing/2014/main" id="{8BBC6A53-56EB-F316-DCFB-5E82329FECE0}"/>
              </a:ext>
            </a:extLst>
          </p:cNvPr>
          <p:cNvSpPr/>
          <p:nvPr/>
        </p:nvSpPr>
        <p:spPr bwMode="auto">
          <a:xfrm>
            <a:off x="8543924" y="3139673"/>
            <a:ext cx="1963738" cy="1491146"/>
          </a:xfrm>
          <a:custGeom>
            <a:gdLst>
              <a:gd name="T0" fmla="*/ 469 w 1237"/>
              <a:gd name="T1" fmla="*/ 938 h 938"/>
              <a:gd name="T2" fmla="*/ 1237 w 1237"/>
              <a:gd name="T3" fmla="*/ 195 h 938"/>
              <a:gd name="T4" fmla="*/ 0 w 1237"/>
              <a:gd name="T5" fmla="*/ 0 h 938"/>
              <a:gd name="T6" fmla="*/ 469 w 1237"/>
              <a:gd name="T7" fmla="*/ 938 h 938"/>
            </a:gdLst>
            <a:cxnLst>
              <a:cxn ang="0">
                <a:pos x="T0" y="T1"/>
              </a:cxn>
              <a:cxn ang="0">
                <a:pos x="T2" y="T3"/>
              </a:cxn>
              <a:cxn ang="0">
                <a:pos x="T4" y="T5"/>
              </a:cxn>
              <a:cxn ang="0">
                <a:pos x="T6" y="T7"/>
              </a:cxn>
            </a:cxnLst>
            <a:rect l="0" t="0" r="r" b="b"/>
            <a:pathLst>
              <a:path w="1237" h="938">
                <a:moveTo>
                  <a:pt x="469" y="938"/>
                </a:moveTo>
                <a:lnTo>
                  <a:pt x="1237" y="195"/>
                </a:lnTo>
                <a:lnTo>
                  <a:pt x="0" y="0"/>
                </a:lnTo>
                <a:lnTo>
                  <a:pt x="469" y="938"/>
                </a:lnTo>
                <a:close/>
              </a:path>
            </a:pathLst>
          </a:cu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2" name="Freeform 10">
            <a:extLst>
              <a:ext uri="{FF2B5EF4-FFF2-40B4-BE49-F238E27FC236}">
                <a16:creationId xmlns:a16="http://schemas.microsoft.com/office/drawing/2014/main" id="{1F9D39CB-0602-0BE8-A28A-67C31B6BB70C}"/>
              </a:ext>
            </a:extLst>
          </p:cNvPr>
          <p:cNvSpPr/>
          <p:nvPr/>
        </p:nvSpPr>
        <p:spPr bwMode="auto">
          <a:xfrm>
            <a:off x="7831137" y="3139673"/>
            <a:ext cx="1457325" cy="2351178"/>
          </a:xfrm>
          <a:custGeom>
            <a:gdLst>
              <a:gd name="T0" fmla="*/ 0 w 918"/>
              <a:gd name="T1" fmla="*/ 1355 h 1479"/>
              <a:gd name="T2" fmla="*/ 449 w 918"/>
              <a:gd name="T3" fmla="*/ 0 h 1479"/>
              <a:gd name="T4" fmla="*/ 918 w 918"/>
              <a:gd name="T5" fmla="*/ 938 h 1479"/>
              <a:gd name="T6" fmla="*/ 573 w 918"/>
              <a:gd name="T7" fmla="*/ 1479 h 1479"/>
              <a:gd name="T8" fmla="*/ 0 w 918"/>
              <a:gd name="T9" fmla="*/ 1355 h 1479"/>
            </a:gdLst>
            <a:cxnLst>
              <a:cxn ang="0">
                <a:pos x="T0" y="T1"/>
              </a:cxn>
              <a:cxn ang="0">
                <a:pos x="T2" y="T3"/>
              </a:cxn>
              <a:cxn ang="0">
                <a:pos x="T4" y="T5"/>
              </a:cxn>
              <a:cxn ang="0">
                <a:pos x="T6" y="T7"/>
              </a:cxn>
              <a:cxn ang="0">
                <a:pos x="T8" y="T9"/>
              </a:cxn>
            </a:cxnLst>
            <a:rect l="0" t="0" r="r" b="b"/>
            <a:pathLst>
              <a:path w="918" h="1479">
                <a:moveTo>
                  <a:pt x="0" y="1355"/>
                </a:moveTo>
                <a:lnTo>
                  <a:pt x="449" y="0"/>
                </a:lnTo>
                <a:lnTo>
                  <a:pt x="918" y="938"/>
                </a:lnTo>
                <a:lnTo>
                  <a:pt x="573" y="1479"/>
                </a:lnTo>
                <a:lnTo>
                  <a:pt x="0" y="1355"/>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4" name="Freeform 11">
            <a:extLst>
              <a:ext uri="{FF2B5EF4-FFF2-40B4-BE49-F238E27FC236}">
                <a16:creationId xmlns:a16="http://schemas.microsoft.com/office/drawing/2014/main" id="{D673A135-1AB3-EBDD-2FBC-6CE6F8842866}"/>
              </a:ext>
            </a:extLst>
          </p:cNvPr>
          <p:cNvSpPr/>
          <p:nvPr/>
        </p:nvSpPr>
        <p:spPr bwMode="auto">
          <a:xfrm>
            <a:off x="6973887" y="3139673"/>
            <a:ext cx="1570038" cy="2154054"/>
          </a:xfrm>
          <a:custGeom>
            <a:gdLst>
              <a:gd name="T0" fmla="*/ 0 w 989"/>
              <a:gd name="T1" fmla="*/ 0 h 1355"/>
              <a:gd name="T2" fmla="*/ 540 w 989"/>
              <a:gd name="T3" fmla="*/ 1355 h 1355"/>
              <a:gd name="T4" fmla="*/ 989 w 989"/>
              <a:gd name="T5" fmla="*/ 0 h 1355"/>
              <a:gd name="T6" fmla="*/ 0 w 989"/>
              <a:gd name="T7" fmla="*/ 0 h 1355"/>
            </a:gdLst>
            <a:cxnLst>
              <a:cxn ang="0">
                <a:pos x="T0" y="T1"/>
              </a:cxn>
              <a:cxn ang="0">
                <a:pos x="T2" y="T3"/>
              </a:cxn>
              <a:cxn ang="0">
                <a:pos x="T4" y="T5"/>
              </a:cxn>
              <a:cxn ang="0">
                <a:pos x="T6" y="T7"/>
              </a:cxn>
            </a:cxnLst>
            <a:rect l="0" t="0" r="r" b="b"/>
            <a:pathLst>
              <a:path w="989" h="1355">
                <a:moveTo>
                  <a:pt x="0" y="0"/>
                </a:moveTo>
                <a:lnTo>
                  <a:pt x="540" y="1355"/>
                </a:lnTo>
                <a:lnTo>
                  <a:pt x="989" y="0"/>
                </a:lnTo>
                <a:lnTo>
                  <a:pt x="0" y="0"/>
                </a:lnTo>
                <a:close/>
              </a:path>
            </a:pathLst>
          </a:custGeom>
          <a:solidFill>
            <a:srgbClr val="0073AB"/>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5" name="Freeform 12">
            <a:extLst>
              <a:ext uri="{FF2B5EF4-FFF2-40B4-BE49-F238E27FC236}">
                <a16:creationId xmlns:a16="http://schemas.microsoft.com/office/drawing/2014/main" id="{F8EA7B1C-F951-A730-F2E7-B64BC5612EA2}"/>
              </a:ext>
            </a:extLst>
          </p:cNvPr>
          <p:cNvSpPr/>
          <p:nvPr/>
        </p:nvSpPr>
        <p:spPr bwMode="auto">
          <a:xfrm>
            <a:off x="9288462" y="3449666"/>
            <a:ext cx="1466850" cy="2134978"/>
          </a:xfrm>
          <a:custGeom>
            <a:gdLst>
              <a:gd name="T0" fmla="*/ 0 w 924"/>
              <a:gd name="T1" fmla="*/ 743 h 1343"/>
              <a:gd name="T2" fmla="*/ 768 w 924"/>
              <a:gd name="T3" fmla="*/ 0 h 1343"/>
              <a:gd name="T4" fmla="*/ 924 w 924"/>
              <a:gd name="T5" fmla="*/ 1343 h 1343"/>
              <a:gd name="T6" fmla="*/ 0 w 924"/>
              <a:gd name="T7" fmla="*/ 743 h 1343"/>
            </a:gdLst>
            <a:cxnLst>
              <a:cxn ang="0">
                <a:pos x="T0" y="T1"/>
              </a:cxn>
              <a:cxn ang="0">
                <a:pos x="T2" y="T3"/>
              </a:cxn>
              <a:cxn ang="0">
                <a:pos x="T4" y="T5"/>
              </a:cxn>
              <a:cxn ang="0">
                <a:pos x="T6" y="T7"/>
              </a:cxn>
            </a:cxnLst>
            <a:rect l="0" t="0" r="r" b="b"/>
            <a:pathLst>
              <a:path w="924" h="1343">
                <a:moveTo>
                  <a:pt x="0" y="743"/>
                </a:moveTo>
                <a:lnTo>
                  <a:pt x="768" y="0"/>
                </a:lnTo>
                <a:lnTo>
                  <a:pt x="924" y="1343"/>
                </a:lnTo>
                <a:lnTo>
                  <a:pt x="0" y="743"/>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6" name="Freeform 13">
            <a:extLst>
              <a:ext uri="{FF2B5EF4-FFF2-40B4-BE49-F238E27FC236}">
                <a16:creationId xmlns:a16="http://schemas.microsoft.com/office/drawing/2014/main" id="{9DF64ED7-962A-81AC-80B4-A4644335CF85}"/>
              </a:ext>
            </a:extLst>
          </p:cNvPr>
          <p:cNvSpPr/>
          <p:nvPr/>
        </p:nvSpPr>
        <p:spPr bwMode="auto">
          <a:xfrm>
            <a:off x="7521574" y="850494"/>
            <a:ext cx="2986088" cy="2599173"/>
          </a:xfrm>
          <a:custGeom>
            <a:gdLst>
              <a:gd name="T0" fmla="*/ 1881 w 1881"/>
              <a:gd name="T1" fmla="*/ 1635 h 1635"/>
              <a:gd name="T2" fmla="*/ 0 w 1881"/>
              <a:gd name="T3" fmla="*/ 0 h 1635"/>
              <a:gd name="T4" fmla="*/ 644 w 1881"/>
              <a:gd name="T5" fmla="*/ 1440 h 1635"/>
              <a:gd name="T6" fmla="*/ 1881 w 1881"/>
              <a:gd name="T7" fmla="*/ 1635 h 1635"/>
            </a:gdLst>
            <a:cxnLst>
              <a:cxn ang="0">
                <a:pos x="T0" y="T1"/>
              </a:cxn>
              <a:cxn ang="0">
                <a:pos x="T2" y="T3"/>
              </a:cxn>
              <a:cxn ang="0">
                <a:pos x="T4" y="T5"/>
              </a:cxn>
              <a:cxn ang="0">
                <a:pos x="T6" y="T7"/>
              </a:cxn>
            </a:cxnLst>
            <a:rect l="0" t="0" r="r" b="b"/>
            <a:pathLst>
              <a:path w="1881" h="1634">
                <a:moveTo>
                  <a:pt x="1881" y="1635"/>
                </a:moveTo>
                <a:lnTo>
                  <a:pt x="0" y="0"/>
                </a:lnTo>
                <a:lnTo>
                  <a:pt x="644" y="1440"/>
                </a:lnTo>
                <a:lnTo>
                  <a:pt x="1881" y="1635"/>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7" name="Freeform 14">
            <a:extLst>
              <a:ext uri="{FF2B5EF4-FFF2-40B4-BE49-F238E27FC236}">
                <a16:creationId xmlns:a16="http://schemas.microsoft.com/office/drawing/2014/main" id="{9AB9F532-F154-B5B7-3D78-C3EB44644F86}"/>
              </a:ext>
            </a:extLst>
          </p:cNvPr>
          <p:cNvSpPr/>
          <p:nvPr/>
        </p:nvSpPr>
        <p:spPr bwMode="auto">
          <a:xfrm>
            <a:off x="6973887" y="850494"/>
            <a:ext cx="1570038" cy="2289179"/>
          </a:xfrm>
          <a:custGeom>
            <a:gdLst>
              <a:gd name="T0" fmla="*/ 989 w 989"/>
              <a:gd name="T1" fmla="*/ 1440 h 1440"/>
              <a:gd name="T2" fmla="*/ 0 w 989"/>
              <a:gd name="T3" fmla="*/ 1440 h 1440"/>
              <a:gd name="T4" fmla="*/ 345 w 989"/>
              <a:gd name="T5" fmla="*/ 0 h 1440"/>
              <a:gd name="T6" fmla="*/ 989 w 989"/>
              <a:gd name="T7" fmla="*/ 1440 h 1440"/>
            </a:gdLst>
            <a:cxnLst>
              <a:cxn ang="0">
                <a:pos x="T0" y="T1"/>
              </a:cxn>
              <a:cxn ang="0">
                <a:pos x="T2" y="T3"/>
              </a:cxn>
              <a:cxn ang="0">
                <a:pos x="T4" y="T5"/>
              </a:cxn>
              <a:cxn ang="0">
                <a:pos x="T6" y="T7"/>
              </a:cxn>
            </a:cxnLst>
            <a:rect l="0" t="0" r="r" b="b"/>
            <a:pathLst>
              <a:path w="989" h="1440">
                <a:moveTo>
                  <a:pt x="989" y="1440"/>
                </a:moveTo>
                <a:lnTo>
                  <a:pt x="0" y="1440"/>
                </a:lnTo>
                <a:lnTo>
                  <a:pt x="345" y="0"/>
                </a:lnTo>
                <a:lnTo>
                  <a:pt x="989" y="1440"/>
                </a:lnTo>
                <a:close/>
              </a:path>
            </a:pathLst>
          </a:custGeom>
          <a:solidFill>
            <a:srgbClr val="82C1E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48" name="Freeform 15">
            <a:extLst>
              <a:ext uri="{FF2B5EF4-FFF2-40B4-BE49-F238E27FC236}">
                <a16:creationId xmlns:a16="http://schemas.microsoft.com/office/drawing/2014/main" id="{F775B8C1-B24A-515B-BD55-1D29986E8BFE}"/>
              </a:ext>
            </a:extLst>
          </p:cNvPr>
          <p:cNvSpPr/>
          <p:nvPr/>
        </p:nvSpPr>
        <p:spPr bwMode="auto">
          <a:xfrm>
            <a:off x="3449636" y="0"/>
            <a:ext cx="4071938" cy="3139673"/>
          </a:xfrm>
          <a:custGeom>
            <a:gdLst>
              <a:gd name="T0" fmla="*/ 2253 w 2565"/>
              <a:gd name="T1" fmla="*/ 7 h 1975"/>
              <a:gd name="T2" fmla="*/ 0 w 2565"/>
              <a:gd name="T3" fmla="*/ 0 h 1975"/>
              <a:gd name="T4" fmla="*/ 2220 w 2565"/>
              <a:gd name="T5" fmla="*/ 1975 h 1975"/>
              <a:gd name="T6" fmla="*/ 2565 w 2565"/>
              <a:gd name="T7" fmla="*/ 535 h 1975"/>
              <a:gd name="T8" fmla="*/ 2253 w 2565"/>
              <a:gd name="T9" fmla="*/ 7 h 1975"/>
            </a:gdLst>
            <a:cxnLst>
              <a:cxn ang="0">
                <a:pos x="T0" y="T1"/>
              </a:cxn>
              <a:cxn ang="0">
                <a:pos x="T2" y="T3"/>
              </a:cxn>
              <a:cxn ang="0">
                <a:pos x="T4" y="T5"/>
              </a:cxn>
              <a:cxn ang="0">
                <a:pos x="T6" y="T7"/>
              </a:cxn>
              <a:cxn ang="0">
                <a:pos x="T8" y="T9"/>
              </a:cxn>
            </a:cxnLst>
            <a:rect l="0" t="0" r="r" b="b"/>
            <a:pathLst>
              <a:path w="2565" h="1975">
                <a:moveTo>
                  <a:pt x="2253" y="7"/>
                </a:moveTo>
                <a:lnTo>
                  <a:pt x="0" y="0"/>
                </a:lnTo>
                <a:lnTo>
                  <a:pt x="2220" y="1975"/>
                </a:lnTo>
                <a:lnTo>
                  <a:pt x="2565" y="535"/>
                </a:lnTo>
                <a:lnTo>
                  <a:pt x="2253" y="7"/>
                </a:lnTo>
                <a:close/>
              </a:path>
            </a:pathLst>
          </a:custGeom>
          <a:solidFill>
            <a:srgbClr val="BBDCF4"/>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76" name="Freeform 16">
            <a:extLst>
              <a:ext uri="{FF2B5EF4-FFF2-40B4-BE49-F238E27FC236}">
                <a16:creationId xmlns:a16="http://schemas.microsoft.com/office/drawing/2014/main" id="{2667DBB5-4C7D-66ED-1DD9-9C403F9D8C7C}"/>
              </a:ext>
            </a:extLst>
          </p:cNvPr>
          <p:cNvSpPr/>
          <p:nvPr/>
        </p:nvSpPr>
        <p:spPr bwMode="auto">
          <a:xfrm>
            <a:off x="10507662" y="2424305"/>
            <a:ext cx="1684338" cy="2527635"/>
          </a:xfrm>
          <a:custGeom>
            <a:gdLst>
              <a:gd name="T0" fmla="*/ 1061 w 1061"/>
              <a:gd name="T1" fmla="*/ 0 h 1590"/>
              <a:gd name="T2" fmla="*/ 111 w 1061"/>
              <a:gd name="T3" fmla="*/ 1590 h 1590"/>
              <a:gd name="T4" fmla="*/ 0 w 1061"/>
              <a:gd name="T5" fmla="*/ 645 h 1590"/>
              <a:gd name="T6" fmla="*/ 1061 w 1061"/>
              <a:gd name="T7" fmla="*/ 0 h 1590"/>
            </a:gdLst>
            <a:cxnLst>
              <a:cxn ang="0">
                <a:pos x="T0" y="T1"/>
              </a:cxn>
              <a:cxn ang="0">
                <a:pos x="T2" y="T3"/>
              </a:cxn>
              <a:cxn ang="0">
                <a:pos x="T4" y="T5"/>
              </a:cxn>
              <a:cxn ang="0">
                <a:pos x="T6" y="T7"/>
              </a:cxn>
            </a:cxnLst>
            <a:rect l="0" t="0" r="r" b="b"/>
            <a:pathLst>
              <a:path w="1061" h="1590">
                <a:moveTo>
                  <a:pt x="1061" y="0"/>
                </a:moveTo>
                <a:lnTo>
                  <a:pt x="111" y="1590"/>
                </a:lnTo>
                <a:lnTo>
                  <a:pt x="0" y="645"/>
                </a:lnTo>
                <a:lnTo>
                  <a:pt x="1061" y="0"/>
                </a:lnTo>
                <a:close/>
              </a:path>
            </a:pathLst>
          </a:custGeom>
          <a:solidFill>
            <a:srgbClr val="008DCA"/>
          </a:solid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TextBox 14"/>
          <p:cNvSpPr txBox="1"/>
          <p:nvPr/>
        </p:nvSpPr>
        <p:spPr>
          <a:xfrm>
            <a:off x="206661" y="3844921"/>
            <a:ext cx="698471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effectLst>
                  <a:outerShdw blurRad="38100" dist="38100" dir="2700000" algn="tl">
                    <a:srgbClr val="000000">
                      <a:alpha val="43137"/>
                    </a:srgbClr>
                  </a:outerShdw>
                </a:effectLst>
                <a:latin typeface="微软雅黑" pitchFamily="34" charset="-122"/>
                <a:ea typeface="微软雅黑" pitchFamily="34" charset="-122"/>
              </a:rPr>
              <a:t>可再生能源与经济发展</a:t>
            </a:r>
            <a:endParaRPr lang="en-US" altLang="zh-CN" sz="4200" b="1">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sp>
        <p:nvSpPr>
          <p:cNvPr id="2" name="矩形 2">
            <a:extLst>
              <a:ext uri="{FF2B5EF4-FFF2-40B4-BE49-F238E27FC236}">
                <a16:creationId xmlns:a16="http://schemas.microsoft.com/office/drawing/2014/main" id="{FBB6FBB1-D3C1-23A1-F4E5-437CE4848691}"/>
              </a:ext>
            </a:extLst>
          </p:cNvPr>
          <p:cNvSpPr/>
          <p:nvPr/>
        </p:nvSpPr>
        <p:spPr>
          <a:xfrm>
            <a:off x="1628878" y="0"/>
            <a:ext cx="10563122" cy="6858000"/>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33" name="TextBox 32">
            <a:extLst>
              <a:ext uri="{FF2B5EF4-FFF2-40B4-BE49-F238E27FC236}">
                <a16:creationId xmlns:a16="http://schemas.microsoft.com/office/drawing/2014/main" id="{BA9DE6F8-DEE1-44AA-8DB9-F518A08EAD55}"/>
              </a:ext>
            </a:extLst>
          </p:cNvPr>
          <p:cNvSpPr txBox="1"/>
          <p:nvPr/>
        </p:nvSpPr>
        <p:spPr>
          <a:xfrm>
            <a:off x="3634454" y="3108814"/>
            <a:ext cx="7759387"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marR="0" indent="-685800" defTabSz="914377" rtl="0" eaLnBrk="1" fontAlgn="auto" latinLnBrk="0" hangingPunct="1">
              <a:lnSpc>
                <a:spcPts val="5000"/>
              </a:lnSpc>
              <a:spcBef>
                <a:spcPct val="0"/>
              </a:spcBef>
              <a:spcAft>
                <a:spcPct val="0"/>
              </a:spcAft>
              <a:buClrTx/>
              <a:buSzTx/>
              <a:buFont typeface="+mj-lt"/>
              <a:buAutoNum type="arabicPeriod"/>
            </a:pPr>
            <a:r>
              <a:rPr kumimoji="0" lang="zh-CN" altLang="en-US" sz="2200" b="1" i="0" u="none" strike="noStrike" kern="1200" cap="none" spc="0" normalizeH="0" baseline="0" noProof="0">
                <a:ln>
                  <a:noFill/>
                </a:ln>
                <a:solidFill>
                  <a:schemeClr val="bg1"/>
                </a:solidFill>
                <a:effectLst/>
                <a:uLnTx/>
                <a:uFillTx/>
                <a:latin typeface="微软雅黑" pitchFamily="34" charset="-122"/>
                <a:ea typeface="微软雅黑" pitchFamily="34" charset="-122"/>
                <a:cs typeface="+mn-cs"/>
              </a:rPr>
              <a:t>可再生能源概述
经济发展中的能源问题
可再生能源与经济发展的关系
可再生能源在经济发展中的优势
可再生能源产业的发展状况
可再生能源推动经济转型的路径
国际视角下的可再生能源与经济发展
可再生能源发展的政策建议</a:t>
            </a:r>
          </a:p>
        </p:txBody>
      </p:sp>
      <p:grpSp>
        <p:nvGrpSpPr>
          <p:cNvPr id="3" name="组合 6">
            <a:extLst>
              <a:ext uri="{FF2B5EF4-FFF2-40B4-BE49-F238E27FC236}">
                <a16:creationId xmlns:a16="http://schemas.microsoft.com/office/drawing/2014/main" id="{4F7CBE77-B1E2-228F-2E1F-22CA7D28EB92}"/>
              </a:ext>
            </a:extLst>
          </p:cNvPr>
          <p:cNvGrpSpPr/>
          <p:nvPr/>
        </p:nvGrpSpPr>
        <p:grpSpPr>
          <a:xfrm>
            <a:off x="0" y="2105602"/>
            <a:ext cx="3257757" cy="3406452"/>
            <a:chOff x="4467186" y="1920556"/>
            <a:chExt cx="3257757" cy="3406452"/>
          </a:xfrm>
        </p:grpSpPr>
        <p:sp>
          <p:nvSpPr>
            <p:cNvPr id="4" name="等腰三角形 7">
              <a:extLst>
                <a:ext uri="{FF2B5EF4-FFF2-40B4-BE49-F238E27FC236}">
                  <a16:creationId xmlns:a16="http://schemas.microsoft.com/office/drawing/2014/main" id="{376627C5-0D7A-791B-A761-9BA0DBC29BF4}"/>
                </a:ext>
              </a:extLst>
            </p:cNvPr>
            <p:cNvSpPr/>
            <p:nvPr/>
          </p:nvSpPr>
          <p:spPr>
            <a:xfrm rot="16200000">
              <a:off x="4337230" y="3572605"/>
              <a:ext cx="1884359" cy="1624448"/>
            </a:xfrm>
            <a:prstGeom prst="triangle">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5" name="等腰三角形 8">
              <a:extLst>
                <a:ext uri="{FF2B5EF4-FFF2-40B4-BE49-F238E27FC236}">
                  <a16:creationId xmlns:a16="http://schemas.microsoft.com/office/drawing/2014/main" id="{99ED36FB-FE6B-B415-F6D5-D511E06E0F6F}"/>
                </a:ext>
              </a:extLst>
            </p:cNvPr>
            <p:cNvSpPr/>
            <p:nvPr/>
          </p:nvSpPr>
          <p:spPr>
            <a:xfrm rot="5400000" flipH="1">
              <a:off x="4337230" y="2630422"/>
              <a:ext cx="1884359" cy="1624448"/>
            </a:xfrm>
            <a:prstGeom prst="triangle">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6" name="等腰三角形 9">
              <a:extLst>
                <a:ext uri="{FF2B5EF4-FFF2-40B4-BE49-F238E27FC236}">
                  <a16:creationId xmlns:a16="http://schemas.microsoft.com/office/drawing/2014/main" id="{711EFE33-095A-7430-A7A0-82D2F95B87E7}"/>
                </a:ext>
              </a:extLst>
            </p:cNvPr>
            <p:cNvSpPr/>
            <p:nvPr/>
          </p:nvSpPr>
          <p:spPr>
            <a:xfrm rot="16200000">
              <a:off x="5970539" y="2630422"/>
              <a:ext cx="1884359" cy="1624448"/>
            </a:xfrm>
            <a:prstGeom prst="triangle">
              <a:avLst/>
            </a:prstGeom>
            <a:solidFill>
              <a:srgbClr val="BBDCF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7" name="等腰三角形 10">
              <a:extLst>
                <a:ext uri="{FF2B5EF4-FFF2-40B4-BE49-F238E27FC236}">
                  <a16:creationId xmlns:a16="http://schemas.microsoft.com/office/drawing/2014/main" id="{F35F3361-C672-ABC7-2AFA-DA6374489465}"/>
                </a:ext>
              </a:extLst>
            </p:cNvPr>
            <p:cNvSpPr/>
            <p:nvPr/>
          </p:nvSpPr>
          <p:spPr>
            <a:xfrm rot="12600000">
              <a:off x="5560700" y="1920556"/>
              <a:ext cx="1884359" cy="1624448"/>
            </a:xfrm>
            <a:prstGeom prst="triangle">
              <a:avLst/>
            </a:prstGeom>
            <a:solidFill>
              <a:srgbClr val="DFEEF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8" name="等腰三角形 11">
              <a:extLst>
                <a:ext uri="{FF2B5EF4-FFF2-40B4-BE49-F238E27FC236}">
                  <a16:creationId xmlns:a16="http://schemas.microsoft.com/office/drawing/2014/main" id="{012659DE-260A-B4A6-6AE7-3CB3C5CE40A9}"/>
                </a:ext>
              </a:extLst>
            </p:cNvPr>
            <p:cNvSpPr/>
            <p:nvPr/>
          </p:nvSpPr>
          <p:spPr>
            <a:xfrm rot="9000000" flipV="1">
              <a:off x="5560700" y="3340287"/>
              <a:ext cx="1884359" cy="1624448"/>
            </a:xfrm>
            <a:prstGeom prst="triangle">
              <a:avLst/>
            </a:prstGeom>
            <a:solidFill>
              <a:srgbClr val="82C1E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9" name="等腰三角形 12">
              <a:extLst>
                <a:ext uri="{FF2B5EF4-FFF2-40B4-BE49-F238E27FC236}">
                  <a16:creationId xmlns:a16="http://schemas.microsoft.com/office/drawing/2014/main" id="{A2F84626-2A57-43C7-D1B5-92A867F658D4}"/>
                </a:ext>
              </a:extLst>
            </p:cNvPr>
            <p:cNvSpPr/>
            <p:nvPr/>
          </p:nvSpPr>
          <p:spPr>
            <a:xfrm rot="9000000" flipH="1">
              <a:off x="4747069" y="1920557"/>
              <a:ext cx="1884359" cy="1624448"/>
            </a:xfrm>
            <a:prstGeom prst="triangle">
              <a:avLst/>
            </a:prstGeom>
            <a:solidFill>
              <a:srgbClr val="0073A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grpSp>
      <p:grpSp>
        <p:nvGrpSpPr>
          <p:cNvPr id="10" name="组合 1">
            <a:extLst>
              <a:ext uri="{FF2B5EF4-FFF2-40B4-BE49-F238E27FC236}">
                <a16:creationId xmlns:a16="http://schemas.microsoft.com/office/drawing/2014/main" id="{82131953-FF7F-A4AB-6E30-956A37615C41}"/>
              </a:ext>
            </a:extLst>
          </p:cNvPr>
          <p:cNvGrpSpPr/>
          <p:nvPr/>
        </p:nvGrpSpPr>
        <p:grpSpPr>
          <a:xfrm>
            <a:off x="780772" y="2911404"/>
            <a:ext cx="1655322" cy="1440000"/>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57044"/>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16514"/>
              <a:ext cx="1655322"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400" b="1">
                  <a:solidFill>
                    <a:schemeClr val="tx1">
                      <a:lumMod val="65000"/>
                      <a:lumOff val="35000"/>
                    </a:schemeClr>
                  </a:solidFill>
                  <a:ea typeface="微软雅黑"/>
                </a:rPr>
                <a:t>目录页</a:t>
              </a:r>
            </a:p>
          </p:txBody>
        </p:sp>
      </p:grpSp>
      <p:sp>
        <p:nvSpPr>
          <p:cNvPr id="14" name="Freeform 5">
            <a:extLst>
              <a:ext uri="{FF2B5EF4-FFF2-40B4-BE49-F238E27FC236}">
                <a16:creationId xmlns:a16="http://schemas.microsoft.com/office/drawing/2014/main" id="{1126A74C-E443-7EAD-8E64-B60D9B291F3E}"/>
              </a:ext>
            </a:extLst>
          </p:cNvPr>
          <p:cNvSpPr>
            <a:spLocks noEditPoints="1"/>
          </p:cNvSpPr>
          <p:nvPr/>
        </p:nvSpPr>
        <p:spPr bwMode="auto">
          <a:xfrm>
            <a:off x="233516" y="232635"/>
            <a:ext cx="711200" cy="700087"/>
          </a:xfrm>
          <a:custGeom>
            <a:gdLst>
              <a:gd name="T0" fmla="*/ 2870 w 6723"/>
              <a:gd name="T1" fmla="*/ 5989 h 5989"/>
              <a:gd name="T2" fmla="*/ 47 w 6723"/>
              <a:gd name="T3" fmla="*/ 5989 h 5989"/>
              <a:gd name="T4" fmla="*/ 47 w 6723"/>
              <a:gd name="T5" fmla="*/ 3786 h 5989"/>
              <a:gd name="T6" fmla="*/ 2112 w 6723"/>
              <a:gd name="T7" fmla="*/ 0 h 5989"/>
              <a:gd name="T8" fmla="*/ 2802 w 6723"/>
              <a:gd name="T9" fmla="*/ 755 h 5989"/>
              <a:gd name="T10" fmla="*/ 1425 w 6723"/>
              <a:gd name="T11" fmla="*/ 3096 h 5989"/>
              <a:gd name="T12" fmla="*/ 2870 w 6723"/>
              <a:gd name="T13" fmla="*/ 3096 h 5989"/>
              <a:gd name="T14" fmla="*/ 2870 w 6723"/>
              <a:gd name="T15" fmla="*/ 5989 h 5989"/>
              <a:gd name="T16" fmla="*/ 6723 w 6723"/>
              <a:gd name="T17" fmla="*/ 5989 h 5989"/>
              <a:gd name="T18" fmla="*/ 3833 w 6723"/>
              <a:gd name="T19" fmla="*/ 5989 h 5989"/>
              <a:gd name="T20" fmla="*/ 3833 w 6723"/>
              <a:gd name="T21" fmla="*/ 3786 h 5989"/>
              <a:gd name="T22" fmla="*/ 5968 w 6723"/>
              <a:gd name="T23" fmla="*/ 0 h 5989"/>
              <a:gd name="T24" fmla="*/ 6656 w 6723"/>
              <a:gd name="T25" fmla="*/ 755 h 5989"/>
              <a:gd name="T26" fmla="*/ 5211 w 6723"/>
              <a:gd name="T27" fmla="*/ 3096 h 5989"/>
              <a:gd name="T28" fmla="*/ 6723 w 6723"/>
              <a:gd name="T29" fmla="*/ 3096 h 5989"/>
              <a:gd name="T30" fmla="*/ 6723 w 6723"/>
              <a:gd name="T31" fmla="*/ 5989 h 59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Lst>
            <a:rect l="0" t="0" r="r" b="b"/>
            <a:pathLst>
              <a:path w="6723" h="5989">
                <a:moveTo>
                  <a:pt x="2870" y="5989"/>
                </a:moveTo>
                <a:lnTo>
                  <a:pt x="47" y="5989"/>
                </a:lnTo>
                <a:lnTo>
                  <a:pt x="47" y="3786"/>
                </a:lnTo>
                <a:cubicBezTo>
                  <a:pt x="0" y="2041"/>
                  <a:pt x="690" y="778"/>
                  <a:pt x="2112" y="0"/>
                </a:cubicBezTo>
                <a:lnTo>
                  <a:pt x="2802" y="755"/>
                </a:lnTo>
                <a:cubicBezTo>
                  <a:pt x="1930" y="1398"/>
                  <a:pt x="1469" y="2179"/>
                  <a:pt x="1425" y="3096"/>
                </a:cubicBezTo>
                <a:cubicBezTo>
                  <a:pt x="2068" y="3096"/>
                  <a:pt x="2550" y="3096"/>
                  <a:pt x="2870" y="3096"/>
                </a:cubicBezTo>
                <a:lnTo>
                  <a:pt x="2870" y="5989"/>
                </a:lnTo>
                <a:close/>
                <a:moveTo>
                  <a:pt x="6723" y="5989"/>
                </a:moveTo>
                <a:lnTo>
                  <a:pt x="3833" y="5989"/>
                </a:lnTo>
                <a:lnTo>
                  <a:pt x="3833" y="3786"/>
                </a:lnTo>
                <a:cubicBezTo>
                  <a:pt x="3786" y="2088"/>
                  <a:pt x="4500" y="825"/>
                  <a:pt x="5968" y="0"/>
                </a:cubicBezTo>
                <a:lnTo>
                  <a:pt x="6656" y="755"/>
                </a:lnTo>
                <a:cubicBezTo>
                  <a:pt x="5783" y="1398"/>
                  <a:pt x="5302" y="2179"/>
                  <a:pt x="5211" y="3096"/>
                </a:cubicBezTo>
                <a:cubicBezTo>
                  <a:pt x="5898" y="3096"/>
                  <a:pt x="6403" y="3096"/>
                  <a:pt x="6723" y="3096"/>
                </a:cubicBezTo>
                <a:lnTo>
                  <a:pt x="6723" y="5989"/>
                </a:lnTo>
                <a:close/>
              </a:path>
            </a:pathLst>
          </a:custGeom>
          <a:solidFill>
            <a:schemeClr val="bg1">
              <a:lumMod val="85000"/>
            </a:schemeClr>
          </a:solidFill>
          <a:ln>
            <a:noFill/>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auto">
              <a:spcBef>
                <a:spcPct val="0"/>
              </a:spcBef>
              <a:spcAft>
                <a:spcPct val="0"/>
              </a:spcAft>
              <a:defRPr/>
            </a:pPr>
            <a:endParaRPr lang="zh-CN" altLang="en-US">
              <a:solidFill>
                <a:schemeClr val="tx1">
                  <a:lumMod val="50000"/>
                  <a:lumOff val="50000"/>
                </a:schemeClr>
              </a:solidFill>
              <a:latin typeface="+mn-lt"/>
              <a:ea typeface="+mn-ea"/>
            </a:endParaRPr>
          </a:p>
        </p:txBody>
      </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2" presetClass="entr" presetSubtype="8" dur="500" fill="hold" nodeType="withEffect">
                                  <p:stCondLst>
                                    <p:cond delay="1000"/>
                                  </p:stCondLst>
                                  <p:childTnLst>
                                    <p:set>
                                      <p:cBhvr>
                                        <p:cTn id="6" dur="1" fill="hold">
                                          <p:stCondLst>
                                            <p:cond delay="0"/>
                                          </p:stCondLst>
                                        </p:cTn>
                                        <p:tgtEl>
                                          <p:spTgt spid="14"/>
                                        </p:tgtEl>
                                        <p:attrNameLst>
                                          <p:attrName>style.visibility</p:attrName>
                                        </p:attrNameLst>
                                      </p:cBhvr>
                                      <p:to>
                                        <p:strVal val="visible"/>
                                      </p:to>
                                    </p:set>
                                    <p:anim calcmode="lin" valueType="num">
                                      <p:cBhvr additive="base">
                                        <p:cTn id="7" dur="500" fill="hold"/>
                                        <p:tgtEl>
                                          <p:spTgt spid="14"/>
                                        </p:tgtEl>
                                        <p:attrNameLst>
                                          <p:attrName>ppt_x</p:attrName>
                                        </p:attrNameLst>
                                      </p:cBhvr>
                                      <p:tavLst>
                                        <p:tav tm="0">
                                          <p:val>
                                            <p:strVal val="0-#ppt_w/2"/>
                                          </p:val>
                                        </p:tav>
                                        <p:tav tm="100000">
                                          <p:val>
                                            <p:strVal val="#ppt_x"/>
                                          </p:val>
                                        </p:tav>
                                      </p:tavLst>
                                    </p:anim>
                                    <p:anim calcmode="lin" valueType="num">
                                      <p:cBhvr additive="base">
                                        <p:cTn id="8" dur="500" fill="hold"/>
                                        <p:tgtEl>
                                          <p:spTgt spid="14"/>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可再生能源概述</a:t>
            </a:r>
          </a:p>
        </p:txBody>
      </p:sp>
      <p:sp>
        <p:nvSpPr>
          <p:cNvPr id="3" name="Subtitle 2"/>
          <p:cNvSpPr>
            <a:spLocks noGrp="1"/>
          </p:cNvSpPr>
          <p:nvPr>
            <p:ph type="subTitle" idx="1"/>
          </p:nvPr>
        </p:nvSpPr>
        <p:spPr/>
        <p:txBody>
          <a:bodyPr/>
          <a:lstStyle/>
          <a:p>
            <a:r>
              <a:t>可再生能源与经济发展</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可再生能源概述</a:t>
            </a:r>
          </a:p>
        </p:txBody>
      </p:sp>
      <p:sp>
        <p:nvSpPr>
          <p:cNvPr id="3" name="Text Placeholder 2"/>
          <p:cNvSpPr>
            <a:spLocks noGrp="1"/>
          </p:cNvSpPr>
          <p:nvPr>
            <p:ph type="body" idx="1"/>
          </p:nvPr>
        </p:nvSpPr>
        <p:spPr/>
        <p:txBody>
          <a:bodyPr/>
          <a:lstStyle/>
          <a:p>
            <a:r>
              <a:t>可再生能源概述</a:t>
            </a:r>
          </a:p>
        </p:txBody>
      </p:sp>
      <p:sp>
        <p:nvSpPr>
          <p:cNvPr id="4" name="Content Placeholder 3"/>
          <p:cNvSpPr>
            <a:spLocks noGrp="1"/>
          </p:cNvSpPr>
          <p:nvPr>
            <p:ph sz="half" idx="2"/>
          </p:nvPr>
        </p:nvSpPr>
        <p:spPr/>
        <p:txBody>
          <a:bodyPr/>
          <a:lstStyle/>
          <a:p>
            <a:r>
              <a:t>定义与分类：可再生能源是指在自然界中可以循环再生、永续利用的清洁能源，包括太阳能、风能、水能、生物质能、地热能、海洋能等。</a:t>
            </a:r>
          </a:p>
          <a:p>
            <a:r>
              <a:t>发展历程与现状：自上世纪70年代石油危机以来，全球开始重视并发展可再生能源。如今，全球可再生能源装机容量已超过化石燃料，占总发电量的比例也在持续提升。</a:t>
            </a:r>
          </a:p>
          <a:p>
            <a:r>
              <a:t>发展趋势及前景：随着气候变化问题日益严重，各国政府逐渐加大了对可再生能源的支持力度，预计未来几十年内，可再生能源将成为主导全球电力市场的主力能源。</a:t>
            </a:r>
          </a:p>
          <a:p/>
        </p:txBody>
      </p:sp>
      <p:sp>
        <p:nvSpPr>
          <p:cNvPr id="5" name="Text Placeholder 4"/>
          <p:cNvSpPr>
            <a:spLocks noGrp="1"/>
          </p:cNvSpPr>
          <p:nvPr>
            <p:ph type="body" idx="3"/>
          </p:nvPr>
        </p:nvSpPr>
        <p:spPr/>
        <p:txBody>
          <a:bodyPr/>
          <a:lstStyle/>
          <a:p>
            <a:r>
              <a:t>可再生能源对经济发展的影响</a:t>
            </a:r>
          </a:p>
        </p:txBody>
      </p:sp>
      <p:sp>
        <p:nvSpPr>
          <p:cNvPr id="6" name="Content Placeholder 5"/>
          <p:cNvSpPr>
            <a:spLocks noGrp="1"/>
          </p:cNvSpPr>
          <p:nvPr>
            <p:ph sz="half" idx="4"/>
          </p:nvPr>
        </p:nvSpPr>
        <p:spPr/>
        <p:txBody>
          <a:bodyPr/>
          <a:lstStyle/>
          <a:p>
            <a:r>
              <a:t>经济效益：大力发展可再生能源不仅可以减少对化石燃料的依赖，还可以带动相关产业的发展，创造大量的就业机会，推动经济增长。</a:t>
            </a:r>
          </a:p>
          <a:p>
            <a:r>
              <a:t>环境效益：相比化石燃料，可再生能源具有明显的环境优势，能够显著降低温室气体排放，保护生态环境，提高生活质量。</a:t>
            </a:r>
          </a:p>
          <a:p>
            <a:r>
              <a:t>社会效益：普及可再生能源有助于改善农村地区的用电条件，促进社会公平正义，提高国民生活水平。</a:t>
            </a:r>
          </a:p>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可再生能源概述</a:t>
            </a:r>
          </a:p>
        </p:txBody>
      </p:sp>
      <p:sp>
        <p:nvSpPr>
          <p:cNvPr id="3" name="Text Placeholder 2"/>
          <p:cNvSpPr>
            <a:spLocks noGrp="1"/>
          </p:cNvSpPr>
          <p:nvPr>
            <p:ph type="body" idx="1"/>
          </p:nvPr>
        </p:nvSpPr>
        <p:spPr/>
        <p:txBody>
          <a:bodyPr/>
          <a:lstStyle/>
          <a:p>
            <a:r>
              <a:t>中国的可再生能源发展情况</a:t>
            </a:r>
          </a:p>
        </p:txBody>
      </p:sp>
      <p:sp>
        <p:nvSpPr>
          <p:cNvPr id="4" name="Content Placeholder 3"/>
          <p:cNvSpPr>
            <a:spLocks noGrp="1"/>
          </p:cNvSpPr>
          <p:nvPr>
            <p:ph sz="half" idx="2"/>
          </p:nvPr>
        </p:nvSpPr>
        <p:spPr/>
        <p:txBody>
          <a:bodyPr/>
          <a:lstStyle/>
          <a:p>
            <a:r>
              <a:t>政策支持：中国政府高度重视可再生能源的发展，出台了一系列政策措施，为产业发展提供了有力保障。</a:t>
            </a:r>
          </a:p>
          <a:p>
            <a:r>
              <a:t>装机规模：截止到2020年底，中国可再生能源装机容量已达约9亿千瓦，位居世界第一。</a:t>
            </a:r>
          </a:p>
          <a:p>
            <a:r>
              <a:t>技术进步：近年来，中国在可再生能源领域的技术研发取得了一系列重要突破，部分关键技术达到国际先进水平。</a:t>
            </a:r>
          </a:p>
          <a:p/>
        </p:txBody>
      </p:sp>
      <p:sp>
        <p:nvSpPr>
          <p:cNvPr id="5" name="Text Placeholder 4"/>
          <p:cNvSpPr>
            <a:spLocks noGrp="1"/>
          </p:cNvSpPr>
          <p:nvPr>
            <p:ph type="body" idx="3"/>
          </p:nvPr>
        </p:nvSpPr>
        <p:spPr/>
        <p:txBody>
          <a:bodyPr/>
          <a:lstStyle/>
          <a:p>
            <a:r>
              <a:t>国际合作与交流</a:t>
            </a:r>
          </a:p>
        </p:txBody>
      </p:sp>
      <p:sp>
        <p:nvSpPr>
          <p:cNvPr id="6" name="Content Placeholder 5"/>
          <p:cNvSpPr>
            <a:spLocks noGrp="1"/>
          </p:cNvSpPr>
          <p:nvPr>
            <p:ph sz="half" idx="4"/>
          </p:nvPr>
        </p:nvSpPr>
        <p:spPr/>
        <p:txBody>
          <a:bodyPr/>
          <a:lstStyle/>
          <a:p>
            <a:r>
              <a:t>国际协议：中国政府积极参与全球气候治理进程，签署了一系列国际协议，承诺大幅度增加可再生能源的使用比例。</a:t>
            </a:r>
          </a:p>
          <a:p>
            <a:r>
              <a:t>技术转移：中国政府积极推动与其他国家的技术交流与合作，引进先进的技术和设备，推动国内可再生能源产业的发展。</a:t>
            </a:r>
          </a:p>
          <a:p>
            <a:r>
              <a:t>项目投资：中国政府鼓励企业开展海外可再生能源项目的投资与建设，加强与他国的合作关系，实现共赢。</a:t>
            </a:r>
          </a:p>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可再生能源概述</a:t>
            </a:r>
          </a:p>
        </p:txBody>
      </p:sp>
      <p:sp>
        <p:nvSpPr>
          <p:cNvPr id="3" name="Text Placeholder 2"/>
          <p:cNvSpPr>
            <a:spLocks noGrp="1"/>
          </p:cNvSpPr>
          <p:nvPr>
            <p:ph type="body" idx="1"/>
          </p:nvPr>
        </p:nvSpPr>
        <p:spPr/>
        <p:txBody>
          <a:bodyPr/>
          <a:lstStyle/>
          <a:p>
            <a:r>
              <a:t>可再生能源的关键挑战</a:t>
            </a:r>
          </a:p>
        </p:txBody>
      </p:sp>
      <p:sp>
        <p:nvSpPr>
          <p:cNvPr id="4" name="Content Placeholder 3"/>
          <p:cNvSpPr>
            <a:spLocks noGrp="1"/>
          </p:cNvSpPr>
          <p:nvPr>
            <p:ph sz="half" idx="2"/>
          </p:nvPr>
        </p:nvSpPr>
        <p:spPr/>
        <p:txBody>
          <a:bodyPr/>
          <a:lstStyle/>
          <a:p>
            <a:r>
              <a:t>储能技术：目前，储能技术仍是制约可再生能源大规模应用的重要因素，需要加大研发力度，寻求突破。</a:t>
            </a:r>
          </a:p>
          <a:p>
            <a:r>
              <a:t>并网问题：由于可再生能源发电的间歇性和波动性较大，如何有效解决电网接入问题也是亟待解决的关键问题。</a:t>
            </a:r>
          </a:p>
          <a:p>
            <a:r>
              <a:t>成本控制：尽管可再生能源的成本正在快速下降，但仍高于传统化石燃料，需要通过技术创新等方式进一步降低成本，提高竞争力。</a:t>
            </a:r>
          </a:p>
          <a:p/>
        </p:txBody>
      </p:sp>
      <p:sp>
        <p:nvSpPr>
          <p:cNvPr id="5" name="Text Placeholder 4"/>
          <p:cNvSpPr>
            <a:spLocks noGrp="1"/>
          </p:cNvSpPr>
          <p:nvPr>
            <p:ph type="body" idx="3"/>
          </p:nvPr>
        </p:nvSpPr>
        <p:spPr/>
        <p:txBody>
          <a:bodyPr/>
          <a:lstStyle/>
          <a:p>
            <a:r>
              <a:t>总结与展望</a:t>
            </a:r>
          </a:p>
        </p:txBody>
      </p:sp>
      <p:sp>
        <p:nvSpPr>
          <p:cNvPr id="6" name="Content Placeholder 5"/>
          <p:cNvSpPr>
            <a:spLocks noGrp="1"/>
          </p:cNvSpPr>
          <p:nvPr>
            <p:ph sz="half" idx="4"/>
          </p:nvPr>
        </p:nvSpPr>
        <p:spPr/>
        <p:txBody>
          <a:bodyPr/>
          <a:lstStyle/>
          <a:p>
            <a:r>
              <a:t>高度重视：面对日益严重的环境问题，世界各国应更加重视可再生能源的发展，将其作为实现可持续发展目标的重要手段。</a:t>
            </a:r>
          </a:p>
          <a:p>
            <a:r>
              <a:t>加强合作：各国应加强在可再生能源领域的合作，共享研究成果，推动产业的快速发展。</a:t>
            </a:r>
          </a:p>
          <a:p>
            <a:r>
              <a:t>科技创新：未来，科技创新将在可再生能源领域发挥越来越重要的作用，需要加大对新技术、新产品的研发投入，推动产业升级。</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经济发展中的能源问题</a:t>
            </a:r>
          </a:p>
        </p:txBody>
      </p:sp>
      <p:sp>
        <p:nvSpPr>
          <p:cNvPr id="3" name="Subtitle 2"/>
          <p:cNvSpPr>
            <a:spLocks noGrp="1"/>
          </p:cNvSpPr>
          <p:nvPr>
            <p:ph type="subTitle" idx="1"/>
          </p:nvPr>
        </p:nvSpPr>
        <p:spPr/>
        <p:txBody>
          <a:bodyPr/>
          <a:lstStyle/>
          <a:p>
            <a:r>
              <a:t>可再生能源与经济发展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经济发展中的能源问题</a:t>
            </a:r>
          </a:p>
        </p:txBody>
      </p:sp>
      <p:sp>
        <p:nvSpPr>
          <p:cNvPr id="3" name="Text Placeholder 2"/>
          <p:cNvSpPr>
            <a:spLocks noGrp="1"/>
          </p:cNvSpPr>
          <p:nvPr>
            <p:ph type="body" idx="1"/>
          </p:nvPr>
        </p:nvSpPr>
        <p:spPr/>
        <p:txBody>
          <a:bodyPr/>
          <a:lstStyle/>
          <a:p>
            <a:r>
              <a:t>能源需求与经济增长的关系</a:t>
            </a:r>
          </a:p>
        </p:txBody>
      </p:sp>
      <p:sp>
        <p:nvSpPr>
          <p:cNvPr id="4" name="Content Placeholder 3"/>
          <p:cNvSpPr>
            <a:spLocks noGrp="1"/>
          </p:cNvSpPr>
          <p:nvPr>
            <p:ph sz="half" idx="2"/>
          </p:nvPr>
        </p:nvSpPr>
        <p:spPr/>
        <p:txBody>
          <a:bodyPr/>
          <a:lstStyle/>
          <a:p>
            <a:r>
              <a:t>经济增长与能源消耗密切相关，经济发展离不开稳定的能源供应。</a:t>
            </a:r>
          </a:p>
          <a:p>
            <a:r>
              <a:t>随着经济规模扩大和生活水平提高，全球范围内能源需求将持续增加。</a:t>
            </a:r>
          </a:p>
          <a:p>
            <a:r>
              <a:t>能源供需失衡可能导致资源争夺、价格波动等问题，影响经济稳定。</a:t>
            </a:r>
          </a:p>
          <a:p/>
        </p:txBody>
      </p:sp>
      <p:sp>
        <p:nvSpPr>
          <p:cNvPr id="5" name="Text Placeholder 4"/>
          <p:cNvSpPr>
            <a:spLocks noGrp="1"/>
          </p:cNvSpPr>
          <p:nvPr>
            <p:ph type="body" idx="3"/>
          </p:nvPr>
        </p:nvSpPr>
        <p:spPr/>
        <p:txBody>
          <a:bodyPr/>
          <a:lstStyle/>
          <a:p>
            <a:r>
              <a:t>化石燃料依赖及其挑战</a:t>
            </a:r>
          </a:p>
        </p:txBody>
      </p:sp>
      <p:sp>
        <p:nvSpPr>
          <p:cNvPr id="6" name="Content Placeholder 5"/>
          <p:cNvSpPr>
            <a:spLocks noGrp="1"/>
          </p:cNvSpPr>
          <p:nvPr>
            <p:ph sz="half" idx="4"/>
          </p:nvPr>
        </p:nvSpPr>
        <p:spPr/>
        <p:txBody>
          <a:bodyPr/>
          <a:lstStyle/>
          <a:p>
            <a:r>
              <a:t>化石燃料是目前主要的能源来源，但其有限储量、环境负面影响等因素引发担忧。</a:t>
            </a:r>
          </a:p>
          <a:p>
            <a:r>
              <a:t>对化石燃料的高度依赖可能导致能源安全风险，如供应中断、价格波动等。</a:t>
            </a:r>
          </a:p>
          <a:p>
            <a:r>
              <a:t>温室气体排放、空气污染等问题加剧，推动各国寻求更清洁的替代能源。</a:t>
            </a:r>
          </a:p>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经济发展中的能源问题</a:t>
            </a:r>
          </a:p>
        </p:txBody>
      </p:sp>
      <p:sp>
        <p:nvSpPr>
          <p:cNvPr id="3" name="Text Placeholder 2"/>
          <p:cNvSpPr>
            <a:spLocks noGrp="1"/>
          </p:cNvSpPr>
          <p:nvPr>
            <p:ph type="body" idx="1"/>
          </p:nvPr>
        </p:nvSpPr>
        <p:spPr/>
        <p:txBody>
          <a:bodyPr/>
          <a:lstStyle/>
          <a:p>
            <a:r>
              <a:t>能源转型与可再生能源的发展</a:t>
            </a:r>
          </a:p>
        </p:txBody>
      </p:sp>
      <p:sp>
        <p:nvSpPr>
          <p:cNvPr id="4" name="Content Placeholder 3"/>
          <p:cNvSpPr>
            <a:spLocks noGrp="1"/>
          </p:cNvSpPr>
          <p:nvPr>
            <p:ph sz="half" idx="2"/>
          </p:nvPr>
        </p:nvSpPr>
        <p:spPr/>
        <p:txBody>
          <a:bodyPr/>
          <a:lstStyle/>
          <a:p>
            <a:r>
              <a:t>可再生能源包括风能、太阳能、水能、地热能等，具有环保、可持续的优点。</a:t>
            </a:r>
          </a:p>
          <a:p>
            <a:r>
              <a:t>发展可再生能源有助于降低碳排放，应对气候变化挑战，实现绿色低碳发展。</a:t>
            </a:r>
          </a:p>
          <a:p>
            <a:r>
              <a:t>政策扶持、技术创新等因素驱动下，可再生能源在全球范围内的应用不断增多。</a:t>
            </a:r>
          </a:p>
          <a:p/>
        </p:txBody>
      </p:sp>
      <p:sp>
        <p:nvSpPr>
          <p:cNvPr id="5" name="Text Placeholder 4"/>
          <p:cNvSpPr>
            <a:spLocks noGrp="1"/>
          </p:cNvSpPr>
          <p:nvPr>
            <p:ph type="body" idx="3"/>
          </p:nvPr>
        </p:nvSpPr>
        <p:spPr/>
        <p:txBody>
          <a:bodyPr/>
          <a:lstStyle/>
          <a:p>
            <a:r>
              <a:t>可再生能源在经济发展中的作用</a:t>
            </a:r>
          </a:p>
        </p:txBody>
      </p:sp>
      <p:sp>
        <p:nvSpPr>
          <p:cNvPr id="6" name="Content Placeholder 5"/>
          <p:cNvSpPr>
            <a:spLocks noGrp="1"/>
          </p:cNvSpPr>
          <p:nvPr>
            <p:ph sz="half" idx="4"/>
          </p:nvPr>
        </p:nvSpPr>
        <p:spPr/>
        <p:txBody>
          <a:bodyPr/>
          <a:lstStyle/>
          <a:p>
            <a:r>
              <a:t>可再生能源产业创造就业机会，带动相关产业链发展，促进经济转型升级。</a:t>
            </a:r>
          </a:p>
          <a:p>
            <a:r>
              <a:t>增加可再生能源使用可以减少对外部石油、天然气的依赖，保障能源安全。</a:t>
            </a:r>
          </a:p>
          <a:p>
            <a:r>
              <a:t>利用本地丰富的可再生资源，有利于地区经济发展，缩小城乡差距。</a:t>
            </a:r>
          </a:p>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经济发展中的能源问题</a:t>
            </a:r>
          </a:p>
        </p:txBody>
      </p:sp>
      <p:sp>
        <p:nvSpPr>
          <p:cNvPr id="3" name="Content Placeholder 2"/>
          <p:cNvSpPr>
            <a:spLocks noGrp="1"/>
          </p:cNvSpPr>
          <p:nvPr>
            <p:ph sz="half" idx="2"/>
          </p:nvPr>
        </p:nvSpPr>
        <p:spPr/>
        <p:txBody>
          <a:bodyPr/>
          <a:lstStyle/>
          <a:p>
            <a:r>
              <a:t>技术创新降低了可再生能源的成本，提高了效率，推动其市场化进程。</a:t>
            </a:r>
          </a:p>
          <a:p>
            <a:r>
              <a:t>政府通过补贴、税收优惠等方式鼓励可再生能源开发和使用，优化能源结构。</a:t>
            </a:r>
          </a:p>
          <a:p>
            <a:r>
              <a:t>国际合作加强了技术交流、资源共享，进一步推动全球可再生能源发展。</a:t>
            </a:r>
          </a:p>
          <a:p/>
        </p:txBody>
      </p:sp>
      <p:sp>
        <p:nvSpPr>
          <p:cNvPr id="4" name="Text Placeholder 3"/>
          <p:cNvSpPr>
            <a:spLocks noGrp="1"/>
          </p:cNvSpPr>
          <p:nvPr>
            <p:ph type="body" idx="3"/>
          </p:nvPr>
        </p:nvSpPr>
        <p:spPr/>
        <p:txBody>
          <a:bodyPr/>
          <a:lstStyle/>
          <a:p>
            <a:r>
              <a:t>未来展望：实现经济与环境和谐发展</a:t>
            </a:r>
          </a:p>
        </p:txBody>
      </p:sp>
      <p:sp>
        <p:nvSpPr>
          <p:cNvPr id="5" name="Content Placeholder 4"/>
          <p:cNvSpPr>
            <a:spLocks noGrp="1"/>
          </p:cNvSpPr>
          <p:nvPr>
            <p:ph sz="half" idx="4"/>
          </p:nvPr>
        </p:nvSpPr>
        <p:spPr/>
        <p:txBody>
          <a:bodyPr/>
          <a:lstStyle/>
          <a:p>
            <a:r>
              <a:t>加快能源转型，提高清洁能源比重，减少环境污染和温室气体排放。</a:t>
            </a:r>
          </a:p>
          <a:p>
            <a:r>
              <a:t>着眼长远，投资研发新一代能源技术，提高能源利用效率，实现可持续发展。</a:t>
            </a:r>
          </a:p>
          <a:p>
            <a:r>
              <a:t>各国政府需共同行动，强化国际合作，推动全球经济向绿色、低碳方向转变。</a:t>
            </a:r>
          </a:p>
        </p:txBody>
      </p:sp>
      <p:sp>
        <p:nvSpPr>
          <p:cNvPr id="6" name="Text Placeholder 5"/>
          <p:cNvSpPr>
            <a:spLocks noGrp="1"/>
          </p:cNvSpPr>
          <p:nvPr>
            <p:ph type="body" idx="1"/>
          </p:nvPr>
        </p:nvSpPr>
        <p:spPr/>
        <p:txBody>
          <a:bodyPr/>
          <a:lstStyle/>
          <a:p>
            <a:r>
              <a:t>技术和政策推动可再生能源发展</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可再生能源与经济发展的关系</a:t>
            </a:r>
          </a:p>
        </p:txBody>
      </p:sp>
      <p:sp>
        <p:nvSpPr>
          <p:cNvPr id="3" name="Subtitle 2"/>
          <p:cNvSpPr>
            <a:spLocks noGrp="1"/>
          </p:cNvSpPr>
          <p:nvPr>
            <p:ph type="subTitle" idx="1"/>
          </p:nvPr>
        </p:nvSpPr>
        <p:spPr/>
        <p:txBody>
          <a:bodyPr/>
          <a:lstStyle/>
          <a:p>
            <a:r>
              <a:t>可再生能源与经济发展</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可再生能源与经济发展的关系</a:t>
            </a:r>
          </a:p>
        </p:txBody>
      </p:sp>
      <p:sp>
        <p:nvSpPr>
          <p:cNvPr id="3" name="Text Placeholder 2"/>
          <p:cNvSpPr>
            <a:spLocks noGrp="1"/>
          </p:cNvSpPr>
          <p:nvPr>
            <p:ph type="body" idx="1"/>
          </p:nvPr>
        </p:nvSpPr>
        <p:spPr/>
        <p:txBody>
          <a:bodyPr/>
          <a:lstStyle/>
          <a:p>
            <a:r>
              <a:t>可再生能源投资与经济增长的关系</a:t>
            </a:r>
          </a:p>
        </p:txBody>
      </p:sp>
      <p:sp>
        <p:nvSpPr>
          <p:cNvPr id="4" name="Content Placeholder 3"/>
          <p:cNvSpPr>
            <a:spLocks noGrp="1"/>
          </p:cNvSpPr>
          <p:nvPr>
            <p:ph sz="half" idx="2"/>
          </p:nvPr>
        </p:nvSpPr>
        <p:spPr/>
        <p:txBody>
          <a:bodyPr/>
          <a:lstStyle/>
          <a:p>
            <a:r>
              <a:t>可再生能源投资能够促进低碳经济发展。</a:t>
            </a:r>
          </a:p>
          <a:p>
            <a:r>
              <a:t>实证研究表明，可再生能源投资与低碳经济发展的存在正相关关系。</a:t>
            </a:r>
          </a:p>
          <a:p>
            <a:r>
              <a:t>政策制定者需要重视可再生能源投资，并采取有效措施推动其增长。</a:t>
            </a:r>
          </a:p>
          <a:p/>
        </p:txBody>
      </p:sp>
      <p:sp>
        <p:nvSpPr>
          <p:cNvPr id="5" name="Text Placeholder 4"/>
          <p:cNvSpPr>
            <a:spLocks noGrp="1"/>
          </p:cNvSpPr>
          <p:nvPr>
            <p:ph type="body" idx="3"/>
          </p:nvPr>
        </p:nvSpPr>
        <p:spPr/>
        <p:txBody>
          <a:bodyPr/>
          <a:lstStyle/>
          <a:p>
            <a:r>
              <a:t>可再生能源消费与经济增长的关系</a:t>
            </a:r>
          </a:p>
        </p:txBody>
      </p:sp>
      <p:sp>
        <p:nvSpPr>
          <p:cNvPr id="6" name="Content Placeholder 5"/>
          <p:cNvSpPr>
            <a:spLocks noGrp="1"/>
          </p:cNvSpPr>
          <p:nvPr>
            <p:ph sz="half" idx="4"/>
          </p:nvPr>
        </p:nvSpPr>
        <p:spPr/>
        <p:txBody>
          <a:bodyPr/>
          <a:lstStyle/>
          <a:p>
            <a:r>
              <a:t>可再生能源消费对经济增长产生重要影响。</a:t>
            </a:r>
          </a:p>
          <a:p>
            <a:r>
              <a:t>不同类型的可再生能源消费对经济增长的作用方式有所不同。</a:t>
            </a:r>
          </a:p>
          <a:p>
            <a:r>
              <a:t>利用灰色关联分析法可以深入探讨这种关系。</a:t>
            </a:r>
          </a:p>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可再生能源与经济发展的关系</a:t>
            </a:r>
          </a:p>
        </p:txBody>
      </p:sp>
      <p:sp>
        <p:nvSpPr>
          <p:cNvPr id="3" name="Text Placeholder 2"/>
          <p:cNvSpPr>
            <a:spLocks noGrp="1"/>
          </p:cNvSpPr>
          <p:nvPr>
            <p:ph type="body" idx="1"/>
          </p:nvPr>
        </p:nvSpPr>
        <p:spPr/>
        <p:txBody>
          <a:bodyPr/>
          <a:lstStyle/>
          <a:p>
            <a:r>
              <a:t>未来可再生能源投资规模预测</a:t>
            </a:r>
          </a:p>
        </p:txBody>
      </p:sp>
      <p:sp>
        <p:nvSpPr>
          <p:cNvPr id="4" name="Content Placeholder 3"/>
          <p:cNvSpPr>
            <a:spLocks noGrp="1"/>
          </p:cNvSpPr>
          <p:nvPr>
            <p:ph sz="half" idx="2"/>
          </p:nvPr>
        </p:nvSpPr>
        <p:spPr/>
        <p:txBody>
          <a:bodyPr/>
          <a:lstStyle/>
          <a:p>
            <a:r>
              <a:t>预计未来几年的可再生能源投资规模将大幅增长。</a:t>
            </a:r>
          </a:p>
          <a:p>
            <a:r>
              <a:t>这种投资不仅会推动可再生能源产业的发展，还会对其他经济领域产生积极的连锁效应。</a:t>
            </a:r>
          </a:p>
          <a:p>
            <a:r>
              <a:t>高盛股票研究部进行了详尽的研究，并得出了具体的投资规模预测。</a:t>
            </a:r>
          </a:p>
          <a:p/>
        </p:txBody>
      </p:sp>
      <p:sp>
        <p:nvSpPr>
          <p:cNvPr id="5" name="Text Placeholder 4"/>
          <p:cNvSpPr>
            <a:spLocks noGrp="1"/>
          </p:cNvSpPr>
          <p:nvPr>
            <p:ph type="body" idx="3"/>
          </p:nvPr>
        </p:nvSpPr>
        <p:spPr/>
        <p:txBody>
          <a:bodyPr/>
          <a:lstStyle/>
          <a:p>
            <a:r>
              <a:t>可再生能源在社会经济可持续发展中的作用</a:t>
            </a:r>
          </a:p>
        </p:txBody>
      </p:sp>
      <p:sp>
        <p:nvSpPr>
          <p:cNvPr id="6" name="Content Placeholder 5"/>
          <p:cNvSpPr>
            <a:spLocks noGrp="1"/>
          </p:cNvSpPr>
          <p:nvPr>
            <p:ph sz="half" idx="4"/>
          </p:nvPr>
        </p:nvSpPr>
        <p:spPr/>
        <p:txBody>
          <a:bodyPr/>
          <a:lstStyle/>
          <a:p>
            <a:r>
              <a:t>可再生能源是实现社会经济可持续发展的重要手段。</a:t>
            </a:r>
          </a:p>
          <a:p>
            <a:r>
              <a:t>可再生能源可以有效地减少对化石燃料的依赖，降低温室气体排放。</a:t>
            </a:r>
          </a:p>
          <a:p>
            <a:r>
              <a:t>我国应加大对可再生能源的研发力度，以实现绿色低碳的经济发展模式。</a:t>
            </a:r>
          </a:p>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可再生能源与经济发展的关系</a:t>
            </a:r>
          </a:p>
        </p:txBody>
      </p:sp>
      <p:sp>
        <p:nvSpPr>
          <p:cNvPr id="3" name="Text Placeholder 2"/>
          <p:cNvSpPr>
            <a:spLocks noGrp="1"/>
          </p:cNvSpPr>
          <p:nvPr>
            <p:ph type="body" idx="1"/>
          </p:nvPr>
        </p:nvSpPr>
        <p:spPr/>
        <p:txBody>
          <a:bodyPr/>
          <a:lstStyle/>
          <a:p>
            <a:r>
              <a:t>可再生能源投资对其他经济领域的连锁效应</a:t>
            </a:r>
          </a:p>
        </p:txBody>
      </p:sp>
      <p:sp>
        <p:nvSpPr>
          <p:cNvPr id="4" name="Content Placeholder 3"/>
          <p:cNvSpPr>
            <a:spLocks noGrp="1"/>
          </p:cNvSpPr>
          <p:nvPr>
            <p:ph sz="half" idx="2"/>
          </p:nvPr>
        </p:nvSpPr>
        <p:spPr/>
        <p:txBody>
          <a:bodyPr/>
          <a:lstStyle/>
          <a:p>
            <a:r>
              <a:t>相同金额的可再生能源投资与房地产开发投资对不同行业产生的影响不同。</a:t>
            </a:r>
          </a:p>
          <a:p>
            <a:r>
              <a:t>可再生能源投资能够对制造业、服务业等多个行业产生积极的连锁效应。</a:t>
            </a:r>
          </a:p>
          <a:p>
            <a:r>
              <a:t>投入产出表可以帮助量化这种连锁效应的具体表现。</a:t>
            </a:r>
          </a:p>
          <a:p/>
        </p:txBody>
      </p:sp>
      <p:sp>
        <p:nvSpPr>
          <p:cNvPr id="5" name="Text Placeholder 4"/>
          <p:cNvSpPr>
            <a:spLocks noGrp="1"/>
          </p:cNvSpPr>
          <p:nvPr>
            <p:ph type="body" idx="3"/>
          </p:nvPr>
        </p:nvSpPr>
        <p:spPr/>
        <p:txBody>
          <a:bodyPr/>
          <a:lstStyle/>
          <a:p>
            <a:r>
              <a:t>可再生能源投资的政策建议</a:t>
            </a:r>
          </a:p>
        </p:txBody>
      </p:sp>
      <p:sp>
        <p:nvSpPr>
          <p:cNvPr id="6" name="Content Placeholder 5"/>
          <p:cNvSpPr>
            <a:spLocks noGrp="1"/>
          </p:cNvSpPr>
          <p:nvPr>
            <p:ph sz="half" idx="4"/>
          </p:nvPr>
        </p:nvSpPr>
        <p:spPr/>
        <p:txBody>
          <a:bodyPr/>
          <a:lstStyle/>
          <a:p>
            <a:r>
              <a:t>政府应该制定并实施鼓励可再生能源投资的政策。</a:t>
            </a:r>
          </a:p>
          <a:p>
            <a:r>
              <a:t>这些政策包括税收优惠、补贴支持以及基础设施建设等。</a:t>
            </a:r>
          </a:p>
          <a:p>
            <a:r>
              <a:t>有效的政策支持将有助于促进可再生能源投资的增长，从而推动经济发展。</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可再生能源在经济发展中的优势</a:t>
            </a:r>
          </a:p>
        </p:txBody>
      </p:sp>
      <p:sp>
        <p:nvSpPr>
          <p:cNvPr id="3" name="Subtitle 2"/>
          <p:cNvSpPr>
            <a:spLocks noGrp="1"/>
          </p:cNvSpPr>
          <p:nvPr>
            <p:ph type="subTitle" idx="1"/>
          </p:nvPr>
        </p:nvSpPr>
        <p:spPr/>
        <p:txBody>
          <a:bodyPr/>
          <a:lstStyle/>
          <a:p>
            <a:r>
              <a:t>可再生能源与经济发展</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可再生能源在经济发展中的优势</a:t>
            </a:r>
          </a:p>
        </p:txBody>
      </p:sp>
      <p:sp>
        <p:nvSpPr>
          <p:cNvPr id="3" name="Text Placeholder 2"/>
          <p:cNvSpPr>
            <a:spLocks noGrp="1"/>
          </p:cNvSpPr>
          <p:nvPr>
            <p:ph type="body" idx="1"/>
          </p:nvPr>
        </p:nvSpPr>
        <p:spPr/>
        <p:txBody>
          <a:bodyPr/>
          <a:lstStyle/>
          <a:p>
            <a:r>
              <a:t>可再生能源在经济发展中的优势</a:t>
            </a:r>
          </a:p>
        </p:txBody>
      </p:sp>
      <p:sp>
        <p:nvSpPr>
          <p:cNvPr id="4" name="Content Placeholder 3"/>
          <p:cNvSpPr>
            <a:spLocks noGrp="1"/>
          </p:cNvSpPr>
          <p:nvPr>
            <p:ph sz="half" idx="2"/>
          </p:nvPr>
        </p:nvSpPr>
        <p:spPr/>
        <p:txBody>
          <a:bodyPr/>
          <a:lstStyle/>
          <a:p>
            <a:r>
              <a:t>提供清洁能源，降低环境污染:可再生能源是一种绿色、无污染的能源形式，可以有效减少碳排放和其他污染物，有助于改善环境质量，减轻环保压力。</a:t>
            </a:r>
          </a:p>
          <a:p>
            <a:r>
              <a:t>带动新兴产业发展，促进经济增长:发展可再生能源产业可以带动包括设备制造、技术研发、运营服务等相关产业链的发展，增加就业机会，推动经济转型升级。</a:t>
            </a:r>
          </a:p>
          <a:p>
            <a:r>
              <a:t>确保能源安全，提高国际竞争力:通过大力发展可再生能源，可以实现能源多元化供应，降低对外部能源依赖，确保国家能源安全，提升国际竞争力。</a:t>
            </a:r>
          </a:p>
          <a:p/>
        </p:txBody>
      </p:sp>
      <p:sp>
        <p:nvSpPr>
          <p:cNvPr id="5" name="Text Placeholder 4"/>
          <p:cNvSpPr>
            <a:spLocks noGrp="1"/>
          </p:cNvSpPr>
          <p:nvPr>
            <p:ph type="body" idx="3"/>
          </p:nvPr>
        </p:nvSpPr>
        <p:spPr/>
        <p:txBody>
          <a:bodyPr/>
          <a:lstStyle/>
          <a:p>
            <a:r>
              <a:t>可再生能源技术发展趋势</a:t>
            </a:r>
          </a:p>
        </p:txBody>
      </p:sp>
      <p:sp>
        <p:nvSpPr>
          <p:cNvPr id="6" name="Content Placeholder 5"/>
          <p:cNvSpPr>
            <a:spLocks noGrp="1"/>
          </p:cNvSpPr>
          <p:nvPr>
            <p:ph sz="half" idx="4"/>
          </p:nvPr>
        </p:nvSpPr>
        <p:spPr/>
        <p:txBody>
          <a:bodyPr/>
          <a:lstStyle/>
          <a:p>
            <a:r>
              <a:t>技术进步，降低成本:随着技术创新和规模化生产，可再生能源的技术水平不断提高，生产成本逐渐下降，市场竞争力不断增强。</a:t>
            </a:r>
          </a:p>
          <a:p>
            <a:r>
              <a:t>能源互联网，智能电网:通过构建智能电网和能源互联网，可以有效地整合各种可再生能源，实现灵活调度和优化配置，提高能源利用效率。</a:t>
            </a:r>
          </a:p>
          <a:p>
            <a:r>
              <a:t>氢能、储能等新技术崛起:氢能、储能等新技术的快速发展，将进一步拓宽可再生能源的应用领域，推动可再生能源产业的持续发展。</a:t>
            </a:r>
          </a:p>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可再生能源在经济发展中的优势</a:t>
            </a:r>
          </a:p>
        </p:txBody>
      </p:sp>
      <p:sp>
        <p:nvSpPr>
          <p:cNvPr id="3" name="Text Placeholder 2"/>
          <p:cNvSpPr>
            <a:spLocks noGrp="1"/>
          </p:cNvSpPr>
          <p:nvPr>
            <p:ph type="body" idx="1"/>
          </p:nvPr>
        </p:nvSpPr>
        <p:spPr/>
        <p:txBody>
          <a:bodyPr/>
          <a:lstStyle/>
          <a:p>
            <a:r>
              <a:t>可再生能源政策环境</a:t>
            </a:r>
          </a:p>
        </p:txBody>
      </p:sp>
      <p:sp>
        <p:nvSpPr>
          <p:cNvPr id="4" name="Content Placeholder 3"/>
          <p:cNvSpPr>
            <a:spLocks noGrp="1"/>
          </p:cNvSpPr>
          <p:nvPr>
            <p:ph sz="half" idx="2"/>
          </p:nvPr>
        </p:nvSpPr>
        <p:spPr/>
        <p:txBody>
          <a:bodyPr/>
          <a:lstStyle/>
          <a:p>
            <a:r>
              <a:t>政策扶持，保障行业发展:政府出台了一系列扶持可再生能源发展的政策，包括补贴、税收优惠、优先上网等措施，有力促进了可再生能源产业的发展。</a:t>
            </a:r>
          </a:p>
          <a:p>
            <a:r>
              <a:t>国际合作，共享发展成果:在全球范围内加强可再生能源领域的国际合作，共享研发成果和技术经验，共同推动可再生能源产业的快速发展。</a:t>
            </a:r>
          </a:p>
          <a:p>
            <a:r>
              <a:t>法规完善，规范市场秩序:加强法律法规建设，规范可再生能源市场的经营行为，保护投资者权益，营造公平公正的竞争环境。</a:t>
            </a:r>
          </a:p>
          <a:p/>
        </p:txBody>
      </p:sp>
      <p:sp>
        <p:nvSpPr>
          <p:cNvPr id="5" name="Text Placeholder 4"/>
          <p:cNvSpPr>
            <a:spLocks noGrp="1"/>
          </p:cNvSpPr>
          <p:nvPr>
            <p:ph type="body" idx="3"/>
          </p:nvPr>
        </p:nvSpPr>
        <p:spPr/>
        <p:txBody>
          <a:bodyPr/>
          <a:lstStyle/>
          <a:p>
            <a:r>
              <a:t>可再生能源面临的挑战</a:t>
            </a:r>
          </a:p>
        </p:txBody>
      </p:sp>
      <p:sp>
        <p:nvSpPr>
          <p:cNvPr id="6" name="Content Placeholder 5"/>
          <p:cNvSpPr>
            <a:spLocks noGrp="1"/>
          </p:cNvSpPr>
          <p:nvPr>
            <p:ph sz="half" idx="4"/>
          </p:nvPr>
        </p:nvSpPr>
        <p:spPr/>
        <p:txBody>
          <a:bodyPr/>
          <a:lstStyle/>
          <a:p>
            <a:r>
              <a:t>技术难题，有待解决:如何提高可再生能源的转换效率，如何解决储能和并网等问题，仍然是制约可再生能源产业进一步发展的主要技术难题。</a:t>
            </a:r>
          </a:p>
          <a:p>
            <a:r>
              <a:t>经济效益，亟待提高:目前，可再生能源的投资回报率相对较低，需要通过技术创新和市场开拓等方式，提高其经济效益，吸引更多的投资。</a:t>
            </a:r>
          </a:p>
          <a:p>
            <a:r>
              <a:t>社会认知，尚需提高:一些人对可再生能源的认知不足，对其发展存在误解和偏见，需要加大宣传力度，普及相关知识，提高社会认知度。</a:t>
            </a:r>
          </a:p>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https://d.book118.com/777153040113006042</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113</Paragraphs>
  <Slides>18</Slides>
  <Notes>0</Notes>
  <TotalTime>1</TotalTime>
  <HiddenSlides>0</HiddenSlides>
  <MMClips>0</MMClips>
  <ScaleCrop>0</ScaleCrop>
  <HeadingPairs>
    <vt:vector baseType="variant" size="6">
      <vt:variant>
        <vt:lpstr>Fonts used</vt:lpstr>
      </vt:variant>
      <vt:variant>
        <vt:i4>11</vt:i4>
      </vt:variant>
      <vt:variant>
        <vt:lpstr>Theme</vt:lpstr>
      </vt:variant>
      <vt:variant>
        <vt:i4>1</vt:i4>
      </vt:variant>
      <vt:variant>
        <vt:lpstr>Slide Titles</vt:lpstr>
      </vt:variant>
      <vt:variant>
        <vt:i4>18</vt:i4>
      </vt:variant>
    </vt:vector>
  </HeadingPairs>
  <TitlesOfParts>
    <vt:vector baseType="lpstr" size="30">
      <vt:lpstr>Arial</vt:lpstr>
      <vt:lpstr>Calibri</vt:lpstr>
      <vt:lpstr>黑体</vt:lpstr>
      <vt:lpstr>微软雅黑</vt:lpstr>
      <vt:lpstr>Wingdings</vt:lpstr>
      <vt:lpstr>Franklin Gothic Book</vt:lpstr>
      <vt:lpstr>宋体</vt:lpstr>
      <vt:lpstr>仿宋_GB2312</vt:lpstr>
      <vt:lpstr>幼圆</vt:lpstr>
      <vt:lpstr>Agency FB</vt:lpstr>
      <vt:lpstr>Adobe 宋体 Std L</vt:lpstr>
      <vt:lpstr>Office Theme</vt:lpstr>
      <vt:lpstr>PowerPoint Presentation</vt:lpstr>
      <vt:lpstr>PowerPoint Presentation</vt:lpstr>
      <vt:lpstr>可再生能源概述</vt:lpstr>
      <vt:lpstr>可再生能源概述</vt:lpstr>
      <vt:lpstr>可再生能源概述</vt:lpstr>
      <vt:lpstr>可再生能源概述</vt:lpstr>
      <vt:lpstr>经济发展中的能源问题</vt:lpstr>
      <vt:lpstr>经济发展中的能源问题</vt:lpstr>
      <vt:lpstr>经济发展中的能源问题</vt:lpstr>
      <vt:lpstr>经济发展中的能源问题</vt:lpstr>
      <vt:lpstr>可再生能源与经济发展的关系</vt:lpstr>
      <vt:lpstr>可再生能源与经济发展的关系</vt:lpstr>
      <vt:lpstr>可再生能源与经济发展的关系</vt:lpstr>
      <vt:lpstr>可再生能源与经济发展的关系</vt:lpstr>
      <vt:lpstr>可再生能源在经济发展中的优势</vt:lpstr>
      <vt:lpstr>可再生能源在经济发展中的优势</vt:lpstr>
      <vt:lpstr>可再生能源在经济发展中的优势</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2024-09-15T22:26:02.498</cp:lastPrinted>
  <dcterms:created xsi:type="dcterms:W3CDTF">2024-09-15T14:26:02Z</dcterms:created>
  <dcterms:modified xsi:type="dcterms:W3CDTF">2024-09-15T14:26:04Z</dcterms:modified>
</cp:coreProperties>
</file>