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2" r:id="rId26"/>
    <p:sldId id="324" r:id="rId27"/>
  </p:sldIdLst>
  <p:sldSz cx="12192000" cy="6858000"/>
  <p:notesSz cx="6858000" cy="9144000"/>
  <p:custDataLst>
    <p:tags r:id="rId2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slide" Target="slides/slide23.xml" /><Relationship Id="rId28" Type="http://schemas.openxmlformats.org/officeDocument/2006/relationships/tags" Target="tags/tag1.xml" /><Relationship Id="rId29" Type="http://schemas.openxmlformats.org/officeDocument/2006/relationships/presProps" Target="presProps.xml" /><Relationship Id="rId3" Type="http://schemas.openxmlformats.org/officeDocument/2006/relationships/slideMaster" Target="slideMasters/slideMaster3.xml" /><Relationship Id="rId30" Type="http://schemas.openxmlformats.org/officeDocument/2006/relationships/viewProps" Target="viewProps.xml" /><Relationship Id="rId31" Type="http://schemas.openxmlformats.org/officeDocument/2006/relationships/theme" Target="theme/theme1.xml" /><Relationship Id="rId32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6E1961F0-25E7-4FEB-B631-7F18AC2E4936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8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01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2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04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5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07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8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10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1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1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13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4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EC3167-2313-4B42-8376-B8FBE2AE14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D38F61-7BCA-4FB1-9985-5E6E9ABE03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5F75B2-6E51-4990-901A-ECD557D001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755C4A-7800-4F65-89DB-9C06AF3E28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BDE8187-DF62-42F2-9F25-96B538BEF5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AADC5D0-1237-41F5-A066-5CB58C4DE0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D80F9BD-AB07-4BB0-938D-E966921B2E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48CD69-62AA-4DD9-AAB1-1912E11DF6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B7CED9-A7C9-4F25-8096-7518C14DD5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751074-00EA-4273-AE53-9C672DFD8C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8A71F8-4708-4A48-9637-5D3BBF7F28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1EC5EFE4-5AF8-4412-8763-DCE7524C4C6C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34013EE9-1D8A-40EE-8DAE-CDA5CC943CEF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5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png" /><Relationship Id="rId3" Type="http://schemas.openxmlformats.org/officeDocument/2006/relationships/image" Target="../media/image5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3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9.png" /><Relationship Id="rId3" Type="http://schemas.openxmlformats.org/officeDocument/2006/relationships/image" Target="../media/image5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jpe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jpe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7162053152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21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158544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反转课堂与教学设计的融合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0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制作人：</a:t>
            </a: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XX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时间：</a:t>
            </a: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2024</a:t>
            </a: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年</a:t>
            </a: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X</a:t>
            </a: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月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63120" y="5047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1</a:t>
            </a:r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章  反转课堂与教学设计的融合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2</a:t>
            </a:r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章  反转课堂中的教学设计理念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3</a:t>
            </a:r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章  教学设计与学习者特点结合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4</a:t>
            </a:r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章  反转课堂与课程设计融合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5</a:t>
            </a:r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章  反转课堂的实施与管理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6</a:t>
            </a:r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4678560" y="169992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marL="228600" indent="-228600" defTabSz="914400">
              <a:lnSpc>
                <a:spcPct val="15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4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4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3823200" y="2823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4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反转课堂与教学设计的融合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7263000" y="577080"/>
            <a:ext cx="336888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什么是反转课堂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7263000" y="2215440"/>
            <a:ext cx="308952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反转课堂是一种教学方法，学生通过自主学习课程内容，在课堂上展开讨论和实践。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4" name="image"/>
          <p:cNvSpPr/>
          <p:nvPr/>
        </p:nvSpPr>
        <p:spPr>
          <a:xfrm>
            <a:off x="1036440" y="1335960"/>
            <a:ext cx="4791240" cy="2452680"/>
          </a:xfrm>
          <a:custGeom>
            <a:gdLst>
              <a:gd name="textAreaLeft" fmla="*/ 0 w 4791240"/>
              <a:gd name="textAreaRight" fmla="*/ 4791600 w 4791240"/>
              <a:gd name="textAreaTop" fmla="*/ 0 h 2452680"/>
              <a:gd name="textAreaBottom" fmla="*/ 2453040 h 2452680"/>
            </a:gdLst>
            <a:rect l="textAreaLeft" t="textAreaTop" r="textAreaRight" b="textAreaBottom"/>
            <a:pathLst>
              <a:path w="9868" h="5792">
                <a:moveTo>
                  <a:pt x="0" y="0"/>
                </a:moveTo>
                <a:lnTo>
                  <a:pt x="9868" y="0"/>
                </a:lnTo>
                <a:lnTo>
                  <a:pt x="9868" y="5792"/>
                </a:lnTo>
                <a:lnTo>
                  <a:pt x="0" y="5792"/>
                </a:lnTo>
                <a:lnTo>
                  <a:pt x="0" y="0"/>
                </a:lnTo>
                <a:close/>
              </a:path>
            </a:pathLst>
          </a:custGeom>
          <a:blipFill rotWithShape="0">
            <a:blip r:embed="rId2">
              <a:alphaModFix amt="84000"/>
            </a:blip>
            <a:stretch>
              <a:fillRect/>
            </a:stretch>
          </a:blipFill>
          <a:ln w="3175">
            <a:solidFill>
              <a:srgbClr val="000000">
                <a:lumMod val="40000"/>
                <a:lumOff val="60000"/>
                <a:alpha val="20000"/>
              </a:srgbClr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5" name="title"/>
          <p:cNvSpPr/>
          <p:nvPr/>
        </p:nvSpPr>
        <p:spPr>
          <a:xfrm>
            <a:off x="666000" y="709200"/>
            <a:ext cx="10968480" cy="705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7160" rIns="90000" bIns="47160" anchor="ctr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反转课堂的优势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subtitle"/>
          <p:cNvSpPr/>
          <p:nvPr/>
        </p:nvSpPr>
        <p:spPr>
          <a:xfrm>
            <a:off x="12776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学生更积极参与课堂活动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1.title"/>
          <p:cNvSpPr/>
          <p:nvPr/>
        </p:nvSpPr>
        <p:spPr>
          <a:xfrm>
            <a:off x="934200" y="2492280"/>
            <a:ext cx="214596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提高学生参与度和动手能力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subtitle"/>
          <p:cNvSpPr/>
          <p:nvPr/>
        </p:nvSpPr>
        <p:spPr>
          <a:xfrm>
            <a:off x="907308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根据学生的不同学习风格提供个性化教学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2.title"/>
          <p:cNvSpPr/>
          <p:nvPr/>
        </p:nvSpPr>
        <p:spPr>
          <a:xfrm>
            <a:off x="8773920" y="2492280"/>
            <a:ext cx="205452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个性化学习，满足不同学生需求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subtitle"/>
          <p:cNvSpPr/>
          <p:nvPr/>
        </p:nvSpPr>
        <p:spPr>
          <a:xfrm>
            <a:off x="387612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促进师生之间的互动和合作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3.title"/>
          <p:cNvSpPr/>
          <p:nvPr/>
        </p:nvSpPr>
        <p:spPr>
          <a:xfrm>
            <a:off x="3576960" y="2494440"/>
            <a:ext cx="205704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提升师生互动和合作精神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subtitle"/>
          <p:cNvSpPr/>
          <p:nvPr/>
        </p:nvSpPr>
        <p:spPr>
          <a:xfrm>
            <a:off x="647424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3" name="content.4.title"/>
          <p:cNvSpPr/>
          <p:nvPr/>
        </p:nvSpPr>
        <p:spPr>
          <a:xfrm>
            <a:off x="6160680" y="2494440"/>
            <a:ext cx="208620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4" name="矩形 4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5" name="content.2.title"/>
          <p:cNvSpPr/>
          <p:nvPr/>
        </p:nvSpPr>
        <p:spPr>
          <a:xfrm>
            <a:off x="3689640" y="18219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反转课堂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2.content"/>
          <p:cNvSpPr/>
          <p:nvPr/>
        </p:nvSpPr>
        <p:spPr>
          <a:xfrm>
            <a:off x="3676680" y="280548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学生主导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教师引导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矩形 7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8" name="content.3.title"/>
          <p:cNvSpPr/>
          <p:nvPr/>
        </p:nvSpPr>
        <p:spPr>
          <a:xfrm>
            <a:off x="6511320" y="18219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传统课堂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3.content"/>
          <p:cNvSpPr/>
          <p:nvPr/>
        </p:nvSpPr>
        <p:spPr>
          <a:xfrm>
            <a:off x="6424200" y="280548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重点传授知识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矩形 10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1" name="content.4.title"/>
          <p:cNvSpPr/>
          <p:nvPr/>
        </p:nvSpPr>
        <p:spPr>
          <a:xfrm>
            <a:off x="9177480" y="18219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反转课堂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content.4.content"/>
          <p:cNvSpPr/>
          <p:nvPr/>
        </p:nvSpPr>
        <p:spPr>
          <a:xfrm>
            <a:off x="9177480" y="280548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注重理解和应用知识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title"/>
          <p:cNvSpPr/>
          <p:nvPr/>
        </p:nvSpPr>
        <p:spPr>
          <a:xfrm>
            <a:off x="454680" y="533520"/>
            <a:ext cx="10799640" cy="71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7160" rIns="90000" bIns="47160" anchor="ctr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反转课堂与传统课堂的比较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矩形 14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5" name="content.1.title"/>
          <p:cNvSpPr/>
          <p:nvPr/>
        </p:nvSpPr>
        <p:spPr>
          <a:xfrm>
            <a:off x="882360" y="18219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传统课堂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content.1.content"/>
          <p:cNvSpPr/>
          <p:nvPr/>
        </p:nvSpPr>
        <p:spPr>
          <a:xfrm>
            <a:off x="882000" y="280548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教师主导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学生被动接受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7" name="title"/>
          <p:cNvSpPr/>
          <p:nvPr/>
        </p:nvSpPr>
        <p:spPr>
          <a:xfrm>
            <a:off x="58356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反转课堂的实施步骤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image"/>
          <p:cNvSpPr/>
          <p:nvPr/>
        </p:nvSpPr>
        <p:spPr>
          <a:xfrm>
            <a:off x="7813800" y="0"/>
            <a:ext cx="4377960" cy="4380480"/>
          </a:xfrm>
          <a:custGeom>
            <a:gdLst>
              <a:gd name="textAreaLeft" fmla="*/ 0 w 4377960"/>
              <a:gd name="textAreaRight" fmla="*/ 4378320 w 4377960"/>
              <a:gd name="textAreaTop" fmla="*/ 0 h 4380480"/>
              <a:gd name="textAreaBottom" fmla="*/ 4380840 h 4380480"/>
            </a:gdLst>
            <a:rect l="textAreaLeft" t="textAreaTop" r="textAreaRight" b="textAreaBottom"/>
            <a:pathLst>
              <a:path w="6036950" h="6040857">
                <a:moveTo>
                  <a:pt x="2276483" y="0"/>
                </a:moveTo>
                <a:lnTo>
                  <a:pt x="6036950" y="0"/>
                </a:lnTo>
                <a:lnTo>
                  <a:pt x="6036950" y="2936006"/>
                </a:lnTo>
                <a:lnTo>
                  <a:pt x="4238679" y="5156686"/>
                </a:lnTo>
                <a:cubicBezTo>
                  <a:pt x="3409718" y="6180367"/>
                  <a:pt x="1907854" y="6338220"/>
                  <a:pt x="884172" y="5509259"/>
                </a:cubicBezTo>
                <a:cubicBezTo>
                  <a:pt x="-139509" y="4680298"/>
                  <a:pt x="-297361" y="3178434"/>
                  <a:pt x="531600" y="2154752"/>
                </a:cubicBezTo>
                <a:close/>
              </a:path>
            </a:pathLst>
          </a:custGeom>
          <a:solidFill>
            <a:srgbClr val="729FCF"/>
          </a:solidFill>
          <a:ln w="9525">
            <a:solidFill>
              <a:srgbClr val="000000">
                <a:lumMod val="40000"/>
                <a:lumOff val="60000"/>
                <a:alpha val="50000"/>
              </a:srgbClr>
            </a:solidFill>
            <a:round/>
          </a:ln>
          <a:effectLst>
            <a:outerShdw dist="253959" dir="4201429" algn="ctr" rotWithShape="0">
              <a:schemeClr val="accent1">
                <a:alpha val="15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content.1.subtitle"/>
          <p:cNvSpPr/>
          <p:nvPr/>
        </p:nvSpPr>
        <p:spPr>
          <a:xfrm>
            <a:off x="1244520" y="2356560"/>
            <a:ext cx="49708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为学生提供学习指引和资源支持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1.title"/>
          <p:cNvSpPr/>
          <p:nvPr/>
        </p:nvSpPr>
        <p:spPr>
          <a:xfrm>
            <a:off x="1243440" y="1695960"/>
            <a:ext cx="55634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规划学生的自主学习任务和资源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椭圆 6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2" name="椭圆 7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3" name="content.3.subtitle"/>
          <p:cNvSpPr/>
          <p:nvPr/>
        </p:nvSpPr>
        <p:spPr>
          <a:xfrm>
            <a:off x="1333440" y="5376600"/>
            <a:ext cx="57870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关注学生学习效果并根据实际情况调整教学内容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3.title"/>
          <p:cNvSpPr/>
          <p:nvPr/>
        </p:nvSpPr>
        <p:spPr>
          <a:xfrm>
            <a:off x="1329840" y="4638600"/>
            <a:ext cx="5883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跟进学生学习进度，做出调整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椭圆 11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6" name="content.2.subtitle"/>
          <p:cNvSpPr/>
          <p:nvPr/>
        </p:nvSpPr>
        <p:spPr>
          <a:xfrm>
            <a:off x="1330920" y="3866400"/>
            <a:ext cx="54766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安排课堂活动以促进学生参与和互动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content.2.title"/>
          <p:cNvSpPr/>
          <p:nvPr/>
        </p:nvSpPr>
        <p:spPr>
          <a:xfrm>
            <a:off x="1329120" y="3128760"/>
            <a:ext cx="56217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设计课堂讨论和实践环节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8" name="PlaceHolder 1"/>
          <p:cNvSpPr>
            <a:spLocks noGrp="1"/>
          </p:cNvSpPr>
          <p:nvPr>
            <p:ph type="title" idx="4294967295"/>
          </p:nvPr>
        </p:nvSpPr>
        <p:spPr>
          <a:xfrm>
            <a:off x="1101600" y="122040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 fontScale="65555"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实例分析：利用反转课堂提升学生英语口语能力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9" name="content"/>
          <p:cNvSpPr/>
          <p:nvPr/>
        </p:nvSpPr>
        <p:spPr>
          <a:xfrm>
            <a:off x="138096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在英语口语课程中，学生可以通过反转课堂形式，自主学习英语口语资料和课程内容，课堂上进行角色扮演和实际对话练习，教师提供反馈和指导，帮助学生提升口语表达能力。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0" name="title"/>
          <p:cNvSpPr/>
          <p:nvPr/>
        </p:nvSpPr>
        <p:spPr>
          <a:xfrm>
            <a:off x="58356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rmAutofit fontScale="84166"/>
          </a:bodyPr>
          <a:lstStyle/>
          <a:p>
            <a:pPr defTabSz="914400">
              <a:lnSpc>
                <a:spcPct val="100000"/>
              </a:lnSpc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如何评估反转课堂的效果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image"/>
          <p:cNvSpPr/>
          <p:nvPr/>
        </p:nvSpPr>
        <p:spPr>
          <a:xfrm>
            <a:off x="7813800" y="0"/>
            <a:ext cx="4377960" cy="4380480"/>
          </a:xfrm>
          <a:custGeom>
            <a:gdLst>
              <a:gd name="textAreaLeft" fmla="*/ 0 w 4377960"/>
              <a:gd name="textAreaRight" fmla="*/ 4378320 w 4377960"/>
              <a:gd name="textAreaTop" fmla="*/ 0 h 4380480"/>
              <a:gd name="textAreaBottom" fmla="*/ 4380840 h 4380480"/>
            </a:gdLst>
            <a:rect l="textAreaLeft" t="textAreaTop" r="textAreaRight" b="textAreaBottom"/>
            <a:pathLst>
              <a:path w="6036950" h="6040857">
                <a:moveTo>
                  <a:pt x="2276483" y="0"/>
                </a:moveTo>
                <a:lnTo>
                  <a:pt x="6036950" y="0"/>
                </a:lnTo>
                <a:lnTo>
                  <a:pt x="6036950" y="2936006"/>
                </a:lnTo>
                <a:lnTo>
                  <a:pt x="4238679" y="5156686"/>
                </a:lnTo>
                <a:cubicBezTo>
                  <a:pt x="3409718" y="6180367"/>
                  <a:pt x="1907854" y="6338220"/>
                  <a:pt x="884172" y="5509259"/>
                </a:cubicBezTo>
                <a:cubicBezTo>
                  <a:pt x="-139509" y="4680298"/>
                  <a:pt x="-297361" y="3178434"/>
                  <a:pt x="531600" y="2154752"/>
                </a:cubicBezTo>
                <a:close/>
              </a:path>
            </a:pathLst>
          </a:custGeom>
          <a:blipFill rotWithShape="0">
            <a:blip r:embed="rId2"/>
            <a:stretch>
              <a:fillRect/>
            </a:stretch>
          </a:blipFill>
          <a:ln w="9525">
            <a:solidFill>
              <a:srgbClr val="000000">
                <a:lumMod val="40000"/>
                <a:lumOff val="60000"/>
                <a:alpha val="50000"/>
              </a:srgbClr>
            </a:solidFill>
            <a:round/>
          </a:ln>
          <a:effectLst>
            <a:outerShdw dist="253959" dir="4201429" algn="ctr" rotWithShape="0">
              <a:schemeClr val="accent1">
                <a:alpha val="15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content.1.subtitle"/>
          <p:cNvSpPr/>
          <p:nvPr/>
        </p:nvSpPr>
        <p:spPr>
          <a:xfrm>
            <a:off x="1244520" y="2356560"/>
            <a:ext cx="49708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分析学生在反转课堂中的学习表现和参与情况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1.title"/>
          <p:cNvSpPr/>
          <p:nvPr/>
        </p:nvSpPr>
        <p:spPr>
          <a:xfrm>
            <a:off x="1243440" y="1695960"/>
            <a:ext cx="55634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学生学习成绩和参与度统计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椭圆 6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5" name="椭圆 7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6" name="content.3.subtitle"/>
          <p:cNvSpPr/>
          <p:nvPr/>
        </p:nvSpPr>
        <p:spPr>
          <a:xfrm>
            <a:off x="1333440" y="5376600"/>
            <a:ext cx="57870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结合实际教学经验，改进反转课堂教学方式和效果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3.title"/>
          <p:cNvSpPr/>
          <p:nvPr/>
        </p:nvSpPr>
        <p:spPr>
          <a:xfrm>
            <a:off x="1329840" y="4638600"/>
            <a:ext cx="5883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教师总结反转课堂实施经验，不断完善改进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椭圆 11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9" name="content.2.subtitle"/>
          <p:cNvSpPr/>
          <p:nvPr/>
        </p:nvSpPr>
        <p:spPr>
          <a:xfrm>
            <a:off x="1330920" y="3866400"/>
            <a:ext cx="54766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收集学生对反转课堂的看法和建议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2.title"/>
          <p:cNvSpPr/>
          <p:nvPr/>
        </p:nvSpPr>
        <p:spPr>
          <a:xfrm>
            <a:off x="1329120" y="3128760"/>
            <a:ext cx="56217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学生反馈和意见收集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1" name="PlaceHolder 1"/>
          <p:cNvSpPr>
            <a:spLocks noGrp="1"/>
          </p:cNvSpPr>
          <p:nvPr>
            <p:ph/>
          </p:nvPr>
        </p:nvSpPr>
        <p:spPr>
          <a:xfrm>
            <a:off x="4678560" y="169992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marL="228600" indent="-228600" defTabSz="914400">
              <a:lnSpc>
                <a:spcPct val="15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4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4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32" name="PlaceHolder 2"/>
          <p:cNvSpPr>
            <a:spLocks noGrp="1"/>
          </p:cNvSpPr>
          <p:nvPr>
            <p:ph type="title" idx="4294967295"/>
          </p:nvPr>
        </p:nvSpPr>
        <p:spPr>
          <a:xfrm>
            <a:off x="3823200" y="2823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4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反转课堂中的教学设计理念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3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4" name="title"/>
          <p:cNvSpPr/>
          <p:nvPr/>
        </p:nvSpPr>
        <p:spPr>
          <a:xfrm>
            <a:off x="58356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rmAutofit fontScale="65555"/>
          </a:bodyPr>
          <a:lstStyle/>
          <a:p>
            <a:pPr defTabSz="914400">
              <a:lnSpc>
                <a:spcPct val="100000"/>
              </a:lnSpc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教学设计在反转课堂中的核心作用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1.subtitle"/>
          <p:cNvSpPr/>
          <p:nvPr/>
        </p:nvSpPr>
        <p:spPr>
          <a:xfrm>
            <a:off x="1244520" y="2356560"/>
            <a:ext cx="49708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引导学生深度思考和讨论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1.title"/>
          <p:cNvSpPr/>
          <p:nvPr/>
        </p:nvSpPr>
        <p:spPr>
          <a:xfrm>
            <a:off x="1243440" y="1695960"/>
            <a:ext cx="55634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精心设计学习任务和资源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椭圆 6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8" name="椭圆 7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9" name="content.3.subtitle"/>
          <p:cNvSpPr/>
          <p:nvPr/>
        </p:nvSpPr>
        <p:spPr>
          <a:xfrm>
            <a:off x="1333440" y="5376600"/>
            <a:ext cx="57870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3.title"/>
          <p:cNvSpPr/>
          <p:nvPr/>
        </p:nvSpPr>
        <p:spPr>
          <a:xfrm>
            <a:off x="1329840" y="4638600"/>
            <a:ext cx="5883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椭圆 11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2" name="content.2.subtitle"/>
          <p:cNvSpPr/>
          <p:nvPr/>
        </p:nvSpPr>
        <p:spPr>
          <a:xfrm>
            <a:off x="1330920" y="3866400"/>
            <a:ext cx="54766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.2.title"/>
          <p:cNvSpPr/>
          <p:nvPr/>
        </p:nvSpPr>
        <p:spPr>
          <a:xfrm>
            <a:off x="1329120" y="3128760"/>
            <a:ext cx="56217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围绕学生能力提升和兴趣培养展开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4" name="title"/>
          <p:cNvSpPr/>
          <p:nvPr/>
        </p:nvSpPr>
        <p:spPr>
          <a:xfrm>
            <a:off x="58356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rmAutofit fontScale="65555"/>
          </a:bodyPr>
          <a:lstStyle/>
          <a:p>
            <a:pPr defTabSz="914400">
              <a:lnSpc>
                <a:spcPct val="100000"/>
              </a:lnSpc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反转课堂中的多样化学习任务设计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1.subtitle"/>
          <p:cNvSpPr/>
          <p:nvPr/>
        </p:nvSpPr>
        <p:spPr>
          <a:xfrm>
            <a:off x="1244520" y="2356560"/>
            <a:ext cx="49708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1.title"/>
          <p:cNvSpPr/>
          <p:nvPr/>
        </p:nvSpPr>
        <p:spPr>
          <a:xfrm>
            <a:off x="1243440" y="1695960"/>
            <a:ext cx="55634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利用多媒体资源激发学生兴趣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椭圆 6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8" name="椭圆 7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9" name="content.3.subtitle"/>
          <p:cNvSpPr/>
          <p:nvPr/>
        </p:nvSpPr>
        <p:spPr>
          <a:xfrm>
            <a:off x="1333440" y="5376600"/>
            <a:ext cx="57870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content.3.title"/>
          <p:cNvSpPr/>
          <p:nvPr/>
        </p:nvSpPr>
        <p:spPr>
          <a:xfrm>
            <a:off x="1329840" y="4638600"/>
            <a:ext cx="5883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定制个性化学习任务满足不同学生需求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椭圆 11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2" name="content.2.subtitle"/>
          <p:cNvSpPr/>
          <p:nvPr/>
        </p:nvSpPr>
        <p:spPr>
          <a:xfrm>
            <a:off x="1330920" y="3866400"/>
            <a:ext cx="54766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content.2.title"/>
          <p:cNvSpPr/>
          <p:nvPr/>
        </p:nvSpPr>
        <p:spPr>
          <a:xfrm>
            <a:off x="1329120" y="3128760"/>
            <a:ext cx="56217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设计实践性任务提升学生动手能力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4" name="title"/>
          <p:cNvSpPr/>
          <p:nvPr/>
        </p:nvSpPr>
        <p:spPr>
          <a:xfrm>
            <a:off x="666000" y="709200"/>
            <a:ext cx="10968480" cy="705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7160" rIns="90000" bIns="47160" anchor="ctr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教学设计中的评估与反馈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.1.subtitle"/>
          <p:cNvSpPr/>
          <p:nvPr/>
        </p:nvSpPr>
        <p:spPr>
          <a:xfrm>
            <a:off x="12776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检测学生学习效果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.1.title"/>
          <p:cNvSpPr/>
          <p:nvPr/>
        </p:nvSpPr>
        <p:spPr>
          <a:xfrm>
            <a:off x="934200" y="2492280"/>
            <a:ext cx="214596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设计有效的评估方式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content.2.subtitle"/>
          <p:cNvSpPr/>
          <p:nvPr/>
        </p:nvSpPr>
        <p:spPr>
          <a:xfrm>
            <a:off x="907308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帮助学生改进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content.2.title"/>
          <p:cNvSpPr/>
          <p:nvPr/>
        </p:nvSpPr>
        <p:spPr>
          <a:xfrm>
            <a:off x="8773920" y="2492280"/>
            <a:ext cx="205452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及时提供反馈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content.3.subtitle"/>
          <p:cNvSpPr/>
          <p:nvPr/>
        </p:nvSpPr>
        <p:spPr>
          <a:xfrm>
            <a:off x="387612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content.3.title"/>
          <p:cNvSpPr/>
          <p:nvPr/>
        </p:nvSpPr>
        <p:spPr>
          <a:xfrm>
            <a:off x="3576960" y="2494440"/>
            <a:ext cx="205704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content.4.subtitle"/>
          <p:cNvSpPr/>
          <p:nvPr/>
        </p:nvSpPr>
        <p:spPr>
          <a:xfrm>
            <a:off x="647424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.4.title"/>
          <p:cNvSpPr/>
          <p:nvPr/>
        </p:nvSpPr>
        <p:spPr>
          <a:xfrm>
            <a:off x="6160680" y="2494440"/>
            <a:ext cx="208620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3" name="矩形 4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4" name="content.2.title"/>
          <p:cNvSpPr/>
          <p:nvPr/>
        </p:nvSpPr>
        <p:spPr>
          <a:xfrm>
            <a:off x="3689640" y="18219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通过任务推动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.2.content"/>
          <p:cNvSpPr/>
          <p:nvPr/>
        </p:nvSpPr>
        <p:spPr>
          <a:xfrm>
            <a:off x="3676680" y="280548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学生自主学习和探究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矩形 7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7" name="content.3.title"/>
          <p:cNvSpPr/>
          <p:nvPr/>
        </p:nvSpPr>
        <p:spPr>
          <a:xfrm>
            <a:off x="6511320" y="18219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增强任务实践性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3.content"/>
          <p:cNvSpPr/>
          <p:nvPr/>
        </p:nvSpPr>
        <p:spPr>
          <a:xfrm>
            <a:off x="6424200" y="280548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提升学生动手能力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矩形 10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0" name="content.4.title"/>
          <p:cNvSpPr/>
          <p:nvPr/>
        </p:nvSpPr>
        <p:spPr>
          <a:xfrm>
            <a:off x="9177480" y="18219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促进学生合作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.4.content"/>
          <p:cNvSpPr/>
          <p:nvPr/>
        </p:nvSpPr>
        <p:spPr>
          <a:xfrm>
            <a:off x="9177480" y="280548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培养团队合作能力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title"/>
          <p:cNvSpPr/>
          <p:nvPr/>
        </p:nvSpPr>
        <p:spPr>
          <a:xfrm>
            <a:off x="454680" y="533520"/>
            <a:ext cx="10799640" cy="71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7160" rIns="90000" bIns="47160" anchor="ctr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任务型学习在反转课堂中的应用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矩形 14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4" name="content.1.title"/>
          <p:cNvSpPr/>
          <p:nvPr/>
        </p:nvSpPr>
        <p:spPr>
          <a:xfrm>
            <a:off x="882360" y="18219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设计具有挑战性的任务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content.1.content"/>
          <p:cNvSpPr/>
          <p:nvPr/>
        </p:nvSpPr>
        <p:spPr>
          <a:xfrm>
            <a:off x="882000" y="280548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激发学生学习兴趣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6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7" name="title"/>
          <p:cNvSpPr/>
          <p:nvPr/>
        </p:nvSpPr>
        <p:spPr>
          <a:xfrm>
            <a:off x="7263000" y="577080"/>
            <a:ext cx="336888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实例分析：利用任务型学习设计反转课堂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"/>
          <p:cNvSpPr/>
          <p:nvPr/>
        </p:nvSpPr>
        <p:spPr>
          <a:xfrm>
            <a:off x="7263000" y="2215440"/>
            <a:ext cx="308952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反转课堂中，利用任务型学习的设计方案可以帮助学生更好地掌握知识。例如，设计小组合作项目和研究报告等实践性任务，可以有效激发学生学习的兴趣和潜力，引导他们通过任务的完成来实现知识的掌握和应用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0" name="image"/>
          <p:cNvSpPr/>
          <p:nvPr/>
        </p:nvSpPr>
        <p:spPr>
          <a:xfrm>
            <a:off x="1036440" y="1335960"/>
            <a:ext cx="4791240" cy="2452680"/>
          </a:xfrm>
          <a:custGeom>
            <a:gdLst>
              <a:gd name="textAreaLeft" fmla="*/ 0 w 4791240"/>
              <a:gd name="textAreaRight" fmla="*/ 4791600 w 4791240"/>
              <a:gd name="textAreaTop" fmla="*/ 0 h 2452680"/>
              <a:gd name="textAreaBottom" fmla="*/ 2453040 h 2452680"/>
            </a:gdLst>
            <a:rect l="textAreaLeft" t="textAreaTop" r="textAreaRight" b="textAreaBottom"/>
            <a:pathLst>
              <a:path w="9868" h="5792">
                <a:moveTo>
                  <a:pt x="0" y="0"/>
                </a:moveTo>
                <a:lnTo>
                  <a:pt x="9868" y="0"/>
                </a:lnTo>
                <a:lnTo>
                  <a:pt x="9868" y="5792"/>
                </a:lnTo>
                <a:lnTo>
                  <a:pt x="0" y="5792"/>
                </a:lnTo>
                <a:lnTo>
                  <a:pt x="0" y="0"/>
                </a:lnTo>
                <a:close/>
              </a:path>
            </a:pathLst>
          </a:custGeom>
          <a:blipFill rotWithShape="0">
            <a:blip r:embed="rId2">
              <a:alphaModFix amt="84000"/>
            </a:blip>
            <a:stretch>
              <a:fillRect/>
            </a:stretch>
          </a:blipFill>
          <a:ln w="3175">
            <a:solidFill>
              <a:srgbClr val="000000">
                <a:lumMod val="40000"/>
                <a:lumOff val="60000"/>
                <a:alpha val="20000"/>
              </a:srgbClr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1" name="矩形 4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2" name="content.2.title"/>
          <p:cNvSpPr/>
          <p:nvPr/>
        </p:nvSpPr>
        <p:spPr>
          <a:xfrm>
            <a:off x="3689640" y="18219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整合多媒体资源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.2.content"/>
          <p:cNvSpPr/>
          <p:nvPr/>
        </p:nvSpPr>
        <p:spPr>
          <a:xfrm>
            <a:off x="3676680" y="280548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提升教学效果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矩形 7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5" name="content.3.title"/>
          <p:cNvSpPr/>
          <p:nvPr/>
        </p:nvSpPr>
        <p:spPr>
          <a:xfrm>
            <a:off x="6511320" y="18219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建立教学资源库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content.3.content"/>
          <p:cNvSpPr/>
          <p:nvPr/>
        </p:nvSpPr>
        <p:spPr>
          <a:xfrm>
            <a:off x="6424200" y="280548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方便学生获取学习资料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矩形 10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8" name="content.4.title"/>
          <p:cNvSpPr/>
          <p:nvPr/>
        </p:nvSpPr>
        <p:spPr>
          <a:xfrm>
            <a:off x="9177480" y="18219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使用虚拟实验室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content.4.content"/>
          <p:cNvSpPr/>
          <p:nvPr/>
        </p:nvSpPr>
        <p:spPr>
          <a:xfrm>
            <a:off x="9177480" y="280548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提供实践操作环境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title"/>
          <p:cNvSpPr/>
          <p:nvPr/>
        </p:nvSpPr>
        <p:spPr>
          <a:xfrm>
            <a:off x="454680" y="533520"/>
            <a:ext cx="10799640" cy="71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7160" rIns="90000" bIns="47160" anchor="ctr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教学设计中的技术支持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矩形 14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2" name="content.1.title"/>
          <p:cNvSpPr/>
          <p:nvPr/>
        </p:nvSpPr>
        <p:spPr>
          <a:xfrm>
            <a:off x="882360" y="18219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利用在线课程平台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content.1.content"/>
          <p:cNvSpPr/>
          <p:nvPr/>
        </p:nvSpPr>
        <p:spPr>
          <a:xfrm>
            <a:off x="882000" y="280548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辅助教学设计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5" name="title"/>
          <p:cNvSpPr/>
          <p:nvPr/>
        </p:nvSpPr>
        <p:spPr>
          <a:xfrm>
            <a:off x="7263000" y="577080"/>
            <a:ext cx="336888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教学设计中的关怀与激励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content"/>
          <p:cNvSpPr/>
          <p:nvPr/>
        </p:nvSpPr>
        <p:spPr>
          <a:xfrm>
            <a:off x="7263000" y="2215440"/>
            <a:ext cx="308952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在教学设计中，关怀性任务和激励性任务是非常重要的。设计关怀性任务可以关注学生的成长和需求，激励性任务则可以激励学生的学习积极性，促进他们更好地参与学习过程，提升学习效果。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8" name="image"/>
          <p:cNvSpPr/>
          <p:nvPr/>
        </p:nvSpPr>
        <p:spPr>
          <a:xfrm>
            <a:off x="1036440" y="1335960"/>
            <a:ext cx="4791240" cy="2452680"/>
          </a:xfrm>
          <a:custGeom>
            <a:gdLst>
              <a:gd name="textAreaLeft" fmla="*/ 0 w 4791240"/>
              <a:gd name="textAreaRight" fmla="*/ 4791600 w 4791240"/>
              <a:gd name="textAreaTop" fmla="*/ 0 h 2452680"/>
              <a:gd name="textAreaBottom" fmla="*/ 2453040 h 2452680"/>
            </a:gdLst>
            <a:rect l="textAreaLeft" t="textAreaTop" r="textAreaRight" b="textAreaBottom"/>
            <a:pathLst>
              <a:path w="9868" h="5792">
                <a:moveTo>
                  <a:pt x="0" y="0"/>
                </a:moveTo>
                <a:lnTo>
                  <a:pt x="9868" y="0"/>
                </a:lnTo>
                <a:lnTo>
                  <a:pt x="9868" y="5792"/>
                </a:lnTo>
                <a:lnTo>
                  <a:pt x="0" y="5792"/>
                </a:lnTo>
                <a:lnTo>
                  <a:pt x="0" y="0"/>
                </a:lnTo>
                <a:close/>
              </a:path>
            </a:pathLst>
          </a:custGeom>
          <a:blipFill rotWithShape="0">
            <a:blip r:embed="rId2">
              <a:alphaModFix amt="84000"/>
            </a:blip>
            <a:stretch>
              <a:fillRect/>
            </a:stretch>
          </a:blipFill>
          <a:ln w="3175">
            <a:solidFill>
              <a:srgbClr val="000000">
                <a:lumMod val="40000"/>
                <a:lumOff val="60000"/>
                <a:alpha val="20000"/>
              </a:srgbClr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9" name="PlaceHolder 1"/>
          <p:cNvSpPr>
            <a:spLocks noGrp="1"/>
          </p:cNvSpPr>
          <p:nvPr>
            <p:ph/>
          </p:nvPr>
        </p:nvSpPr>
        <p:spPr>
          <a:xfrm>
            <a:off x="4678560" y="169992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marL="228600" indent="-228600" defTabSz="914400">
              <a:lnSpc>
                <a:spcPct val="15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4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4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00" name="PlaceHolder 2"/>
          <p:cNvSpPr>
            <a:spLocks noGrp="1"/>
          </p:cNvSpPr>
          <p:nvPr>
            <p:ph type="title" idx="4294967295"/>
          </p:nvPr>
        </p:nvSpPr>
        <p:spPr>
          <a:xfrm>
            <a:off x="3823200" y="2823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第三章 教学设计与学习者特点结合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3" name="title"/>
          <p:cNvSpPr/>
          <p:nvPr/>
        </p:nvSpPr>
        <p:spPr>
          <a:xfrm>
            <a:off x="7263000" y="577080"/>
            <a:ext cx="336888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知识建构理论在反转课堂中的应用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4" name="content"/>
          <p:cNvSpPr/>
          <p:nvPr/>
        </p:nvSpPr>
        <p:spPr>
          <a:xfrm>
            <a:off x="7263000" y="2215440"/>
            <a:ext cx="308952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知识建构理论认为学习是建立在已有知识的基础上，通过个人的理解和认知进行知识结构的建构。在反转课堂中，教师可以通过引导学生自主学习来帮助他们建构知识结构，同时提供丰富的学习资源和挑战性任务，促进学生的深度学习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6" name="image"/>
          <p:cNvSpPr/>
          <p:nvPr/>
        </p:nvSpPr>
        <p:spPr>
          <a:xfrm>
            <a:off x="1036440" y="1335960"/>
            <a:ext cx="4791240" cy="2452680"/>
          </a:xfrm>
          <a:custGeom>
            <a:gdLst>
              <a:gd name="textAreaLeft" fmla="*/ 0 w 4791240"/>
              <a:gd name="textAreaRight" fmla="*/ 4791600 w 4791240"/>
              <a:gd name="textAreaTop" fmla="*/ 0 h 2452680"/>
              <a:gd name="textAreaBottom" fmla="*/ 2453040 h 2452680"/>
            </a:gdLst>
            <a:rect l="textAreaLeft" t="textAreaTop" r="textAreaRight" b="textAreaBottom"/>
            <a:pathLst>
              <a:path w="9868" h="5792">
                <a:moveTo>
                  <a:pt x="0" y="0"/>
                </a:moveTo>
                <a:lnTo>
                  <a:pt x="9868" y="0"/>
                </a:lnTo>
                <a:lnTo>
                  <a:pt x="9868" y="5792"/>
                </a:lnTo>
                <a:lnTo>
                  <a:pt x="0" y="5792"/>
                </a:lnTo>
                <a:lnTo>
                  <a:pt x="0" y="0"/>
                </a:lnTo>
                <a:close/>
              </a:path>
            </a:pathLst>
          </a:custGeom>
          <a:blipFill rotWithShape="0">
            <a:blip r:embed="rId2">
              <a:alphaModFix amt="84000"/>
            </a:blip>
            <a:stretch>
              <a:fillRect/>
            </a:stretch>
          </a:blipFill>
          <a:ln w="3175">
            <a:solidFill>
              <a:srgbClr val="000000">
                <a:lumMod val="40000"/>
                <a:lumOff val="60000"/>
                <a:alpha val="20000"/>
              </a:srgbClr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7" name="title"/>
          <p:cNvSpPr/>
          <p:nvPr/>
        </p:nvSpPr>
        <p:spPr>
          <a:xfrm>
            <a:off x="666000" y="709200"/>
            <a:ext cx="10968480" cy="705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7160" rIns="90000" bIns="47160" anchor="ctr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情感教育在教学设计中的体现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8" name="content.1.subtitle"/>
          <p:cNvSpPr/>
          <p:nvPr/>
        </p:nvSpPr>
        <p:spPr>
          <a:xfrm>
            <a:off x="12776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设计情感教育任务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9" name="content.1.title"/>
          <p:cNvSpPr/>
          <p:nvPr/>
        </p:nvSpPr>
        <p:spPr>
          <a:xfrm>
            <a:off x="934200" y="2492280"/>
            <a:ext cx="214596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培养积极情感态度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0" name="content.2.subtitle"/>
          <p:cNvSpPr/>
          <p:nvPr/>
        </p:nvSpPr>
        <p:spPr>
          <a:xfrm>
            <a:off x="907308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提供情感支持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1" name="content.2.title"/>
          <p:cNvSpPr/>
          <p:nvPr/>
        </p:nvSpPr>
        <p:spPr>
          <a:xfrm>
            <a:off x="8773920" y="2492280"/>
            <a:ext cx="205452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激励学生自信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2" name="content.3.subtitle"/>
          <p:cNvSpPr/>
          <p:nvPr/>
        </p:nvSpPr>
        <p:spPr>
          <a:xfrm>
            <a:off x="387612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设计激励任务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3" name="content.3.title"/>
          <p:cNvSpPr/>
          <p:nvPr/>
        </p:nvSpPr>
        <p:spPr>
          <a:xfrm>
            <a:off x="3576960" y="2494440"/>
            <a:ext cx="205704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促进学生自主学习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4" name="content.4.subtitle"/>
          <p:cNvSpPr/>
          <p:nvPr/>
        </p:nvSpPr>
        <p:spPr>
          <a:xfrm>
            <a:off x="647424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5" name="content.4.title"/>
          <p:cNvSpPr/>
          <p:nvPr/>
        </p:nvSpPr>
        <p:spPr>
          <a:xfrm>
            <a:off x="6160680" y="2494440"/>
            <a:ext cx="208620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6" name="矩形 4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7" name="content.2.title"/>
          <p:cNvSpPr/>
          <p:nvPr/>
        </p:nvSpPr>
        <p:spPr>
          <a:xfrm>
            <a:off x="3689640" y="18219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语言智能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8" name="content.2.content"/>
          <p:cNvSpPr/>
          <p:nvPr/>
        </p:nvSpPr>
        <p:spPr>
          <a:xfrm>
            <a:off x="3676680" y="280548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阅读文本任务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表达作文练习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9" name="矩形 7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20" name="content.3.title"/>
          <p:cNvSpPr/>
          <p:nvPr/>
        </p:nvSpPr>
        <p:spPr>
          <a:xfrm>
            <a:off x="6511320" y="18219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空间智能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1" name="content.3.content"/>
          <p:cNvSpPr/>
          <p:nvPr/>
        </p:nvSpPr>
        <p:spPr>
          <a:xfrm>
            <a:off x="6424200" y="280548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视觉空间构建任务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绘画表现活动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2" name="矩形 10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23" name="content.4.title"/>
          <p:cNvSpPr/>
          <p:nvPr/>
        </p:nvSpPr>
        <p:spPr>
          <a:xfrm>
            <a:off x="9177480" y="18219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人际智能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4" name="content.4.content"/>
          <p:cNvSpPr/>
          <p:nvPr/>
        </p:nvSpPr>
        <p:spPr>
          <a:xfrm>
            <a:off x="9177480" y="280548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合作学习项目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组织社会活动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5" name="title"/>
          <p:cNvSpPr/>
          <p:nvPr/>
        </p:nvSpPr>
        <p:spPr>
          <a:xfrm>
            <a:off x="454680" y="533520"/>
            <a:ext cx="10799640" cy="71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7160" rIns="90000" bIns="47160" anchor="ctr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学习者多元智能在教学设计中的运用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6" name="矩形 14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27" name="content.1.title"/>
          <p:cNvSpPr/>
          <p:nvPr/>
        </p:nvSpPr>
        <p:spPr>
          <a:xfrm>
            <a:off x="882360" y="18219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逻辑</a:t>
            </a: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-</a:t>
            </a: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数学智能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8" name="content.1.content"/>
          <p:cNvSpPr/>
          <p:nvPr/>
        </p:nvSpPr>
        <p:spPr>
          <a:xfrm>
            <a:off x="882000" y="280548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设计逻辑推理任务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引导数学问题解决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9" name="title"/>
          <p:cNvSpPr/>
          <p:nvPr/>
        </p:nvSpPr>
        <p:spPr>
          <a:xfrm>
            <a:off x="58356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rmAutofit fontScale="71666" lnSpcReduction="10000"/>
          </a:bodyPr>
          <a:lstStyle/>
          <a:p>
            <a:pPr defTabSz="914400">
              <a:lnSpc>
                <a:spcPct val="100000"/>
              </a:lnSpc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反转课堂中的学习者需求分析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0" name="image"/>
          <p:cNvSpPr/>
          <p:nvPr/>
        </p:nvSpPr>
        <p:spPr>
          <a:xfrm>
            <a:off x="7813800" y="0"/>
            <a:ext cx="4377960" cy="4380480"/>
          </a:xfrm>
          <a:custGeom>
            <a:gdLst>
              <a:gd name="textAreaLeft" fmla="*/ 0 w 4377960"/>
              <a:gd name="textAreaRight" fmla="*/ 4378320 w 4377960"/>
              <a:gd name="textAreaTop" fmla="*/ 0 h 4380480"/>
              <a:gd name="textAreaBottom" fmla="*/ 4380840 h 4380480"/>
            </a:gdLst>
            <a:rect l="textAreaLeft" t="textAreaTop" r="textAreaRight" b="textAreaBottom"/>
            <a:pathLst>
              <a:path w="6036950" h="6040857">
                <a:moveTo>
                  <a:pt x="2276483" y="0"/>
                </a:moveTo>
                <a:lnTo>
                  <a:pt x="6036950" y="0"/>
                </a:lnTo>
                <a:lnTo>
                  <a:pt x="6036950" y="2936006"/>
                </a:lnTo>
                <a:lnTo>
                  <a:pt x="4238679" y="5156686"/>
                </a:lnTo>
                <a:cubicBezTo>
                  <a:pt x="3409718" y="6180367"/>
                  <a:pt x="1907854" y="6338220"/>
                  <a:pt x="884172" y="5509259"/>
                </a:cubicBezTo>
                <a:cubicBezTo>
                  <a:pt x="-139509" y="4680298"/>
                  <a:pt x="-297361" y="3178434"/>
                  <a:pt x="531600" y="2154752"/>
                </a:cubicBezTo>
                <a:close/>
              </a:path>
            </a:pathLst>
          </a:custGeom>
          <a:blipFill rotWithShape="0">
            <a:blip r:embed="rId2"/>
            <a:stretch>
              <a:fillRect/>
            </a:stretch>
          </a:blipFill>
          <a:ln w="9525">
            <a:solidFill>
              <a:srgbClr val="000000">
                <a:lumMod val="40000"/>
                <a:lumOff val="60000"/>
                <a:alpha val="50000"/>
              </a:srgbClr>
            </a:solidFill>
            <a:round/>
          </a:ln>
          <a:effectLst>
            <a:outerShdw dist="253959" dir="4201429" algn="ctr" rotWithShape="0">
              <a:schemeClr val="accent1">
                <a:alpha val="15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1" name="content.1.subtitle"/>
          <p:cNvSpPr/>
          <p:nvPr/>
        </p:nvSpPr>
        <p:spPr>
          <a:xfrm>
            <a:off x="1244520" y="2356560"/>
            <a:ext cx="49708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收集学生反馈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2" name="content.1.title"/>
          <p:cNvSpPr/>
          <p:nvPr/>
        </p:nvSpPr>
        <p:spPr>
          <a:xfrm>
            <a:off x="1243440" y="1695960"/>
            <a:ext cx="55634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调查学生需求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3" name="椭圆 6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4" name="椭圆 7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5" name="content.3.subtitle"/>
          <p:cNvSpPr/>
          <p:nvPr/>
        </p:nvSpPr>
        <p:spPr>
          <a:xfrm>
            <a:off x="1333440" y="5376600"/>
            <a:ext cx="57870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根据反馈改进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6" name="content.3.title"/>
          <p:cNvSpPr/>
          <p:nvPr/>
        </p:nvSpPr>
        <p:spPr>
          <a:xfrm>
            <a:off x="1329840" y="4638600"/>
            <a:ext cx="5883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教学设计调整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7" name="椭圆 11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8" name="content.2.subtitle"/>
          <p:cNvSpPr/>
          <p:nvPr/>
        </p:nvSpPr>
        <p:spPr>
          <a:xfrm>
            <a:off x="1330920" y="3866400"/>
            <a:ext cx="54766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根据需求定制计划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9" name="content.2.title"/>
          <p:cNvSpPr/>
          <p:nvPr/>
        </p:nvSpPr>
        <p:spPr>
          <a:xfrm>
            <a:off x="1329120" y="3128760"/>
            <a:ext cx="56217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个性化学习计划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https://d.book118.com/777162053152006051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150</Paragraphs>
  <Slides>23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baseType="lpstr" size="31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反转课堂与教学设计的融合</vt:lpstr>
      <vt:lpstr>目录</vt:lpstr>
      <vt:lpstr>第1章 反转课堂与教学设计的融合</vt:lpstr>
      <vt:lpstr> </vt:lpstr>
      <vt:lpstr>PowerPoint Presentation</vt:lpstr>
      <vt:lpstr>PowerPoint Presentation</vt:lpstr>
      <vt:lpstr>PowerPoint Presentation</vt:lpstr>
      <vt:lpstr>实例分析：利用反转课堂提升学生英语口语能力</vt:lpstr>
      <vt:lpstr>PowerPoint Presentation</vt:lpstr>
      <vt:lpstr>第2章 反转课堂中的教学设计理念</vt:lpstr>
      <vt:lpstr>PowerPoint Presentation</vt:lpstr>
      <vt:lpstr>PowerPoint Presentation</vt:lpstr>
      <vt:lpstr>PowerPoint Presentation</vt:lpstr>
      <vt:lpstr>PowerPoint Presentation</vt:lpstr>
      <vt:lpstr> </vt:lpstr>
      <vt:lpstr>PowerPoint Presentation</vt:lpstr>
      <vt:lpstr> </vt:lpstr>
      <vt:lpstr>第三章 教学设计与学习者特点结合</vt:lpstr>
      <vt:lpstr> 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2024-09-25T03:06:25.935</cp:lastPrinted>
  <dcterms:created xsi:type="dcterms:W3CDTF">2024-09-24T19:06:25Z</dcterms:created>
  <dcterms:modified xsi:type="dcterms:W3CDTF">2024-09-24T19:06:28Z</dcterms:modified>
</cp:coreProperties>
</file>