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DEED9AB-EFAD-41F1-905A-3671A002B9B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1" name="PlaceHolder 1"/>
          <p:cNvSpPr>
            <a:spLocks noGrp="1"/>
          </p:cNvSpPr>
          <p:nvPr>
            <p:ph type="sldImg"/>
          </p:nvPr>
        </p:nvSpPr>
        <p:spPr>
          <a:xfrm>
            <a:off x="685800" y="1143000"/>
            <a:ext cx="5486040" cy="3085920"/>
          </a:xfrm>
          <a:prstGeom prst="rect">
            <a:avLst/>
          </a:prstGeom>
          <a:ln w="0">
            <a:noFill/>
          </a:ln>
        </p:spPr>
      </p:sp>
      <p:sp>
        <p:nvSpPr>
          <p:cNvPr id="36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 name="PlaceHolder 1"/>
          <p:cNvSpPr>
            <a:spLocks noGrp="1"/>
          </p:cNvSpPr>
          <p:nvPr>
            <p:ph type="sldImg"/>
          </p:nvPr>
        </p:nvSpPr>
        <p:spPr>
          <a:xfrm>
            <a:off x="685800" y="1143000"/>
            <a:ext cx="5486040" cy="3085920"/>
          </a:xfrm>
          <a:prstGeom prst="rect">
            <a:avLst/>
          </a:prstGeom>
          <a:ln w="0">
            <a:noFill/>
          </a:ln>
        </p:spPr>
      </p:sp>
      <p:sp>
        <p:nvSpPr>
          <p:cNvPr id="36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7" name="PlaceHolder 1"/>
          <p:cNvSpPr>
            <a:spLocks noGrp="1"/>
          </p:cNvSpPr>
          <p:nvPr>
            <p:ph type="sldImg"/>
          </p:nvPr>
        </p:nvSpPr>
        <p:spPr>
          <a:xfrm>
            <a:off x="685800" y="1143000"/>
            <a:ext cx="5486040" cy="3085920"/>
          </a:xfrm>
          <a:prstGeom prst="rect">
            <a:avLst/>
          </a:prstGeom>
          <a:ln w="0">
            <a:noFill/>
          </a:ln>
        </p:spPr>
      </p:sp>
      <p:sp>
        <p:nvSpPr>
          <p:cNvPr id="36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0" name="PlaceHolder 1"/>
          <p:cNvSpPr>
            <a:spLocks noGrp="1"/>
          </p:cNvSpPr>
          <p:nvPr>
            <p:ph type="sldImg"/>
          </p:nvPr>
        </p:nvSpPr>
        <p:spPr>
          <a:xfrm>
            <a:off x="685800" y="1143000"/>
            <a:ext cx="5486040" cy="3085920"/>
          </a:xfrm>
          <a:prstGeom prst="rect">
            <a:avLst/>
          </a:prstGeom>
          <a:ln w="0">
            <a:noFill/>
          </a:ln>
        </p:spPr>
      </p:sp>
      <p:sp>
        <p:nvSpPr>
          <p:cNvPr id="37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3" name="PlaceHolder 1"/>
          <p:cNvSpPr>
            <a:spLocks noGrp="1"/>
          </p:cNvSpPr>
          <p:nvPr>
            <p:ph type="sldImg"/>
          </p:nvPr>
        </p:nvSpPr>
        <p:spPr>
          <a:xfrm>
            <a:off x="685800" y="1143000"/>
            <a:ext cx="5486040" cy="3085920"/>
          </a:xfrm>
          <a:prstGeom prst="rect">
            <a:avLst/>
          </a:prstGeom>
          <a:ln w="0">
            <a:noFill/>
          </a:ln>
        </p:spPr>
      </p:sp>
      <p:sp>
        <p:nvSpPr>
          <p:cNvPr id="37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6" name="PlaceHolder 1"/>
          <p:cNvSpPr>
            <a:spLocks noGrp="1"/>
          </p:cNvSpPr>
          <p:nvPr>
            <p:ph type="sldImg"/>
          </p:nvPr>
        </p:nvSpPr>
        <p:spPr>
          <a:xfrm>
            <a:off x="685800" y="1143000"/>
            <a:ext cx="5486040" cy="3085920"/>
          </a:xfrm>
          <a:prstGeom prst="rect">
            <a:avLst/>
          </a:prstGeom>
          <a:ln w="0">
            <a:noFill/>
          </a:ln>
        </p:spPr>
      </p:sp>
      <p:sp>
        <p:nvSpPr>
          <p:cNvPr id="37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9" name="PlaceHolder 1"/>
          <p:cNvSpPr>
            <a:spLocks noGrp="1"/>
          </p:cNvSpPr>
          <p:nvPr>
            <p:ph type="sldImg"/>
          </p:nvPr>
        </p:nvSpPr>
        <p:spPr>
          <a:xfrm>
            <a:off x="685800" y="1143000"/>
            <a:ext cx="5486040" cy="3085920"/>
          </a:xfrm>
          <a:prstGeom prst="rect">
            <a:avLst/>
          </a:prstGeom>
          <a:ln w="0">
            <a:noFill/>
          </a:ln>
        </p:spPr>
      </p:sp>
      <p:sp>
        <p:nvSpPr>
          <p:cNvPr id="38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2" name="PlaceHolder 1"/>
          <p:cNvSpPr>
            <a:spLocks noGrp="1"/>
          </p:cNvSpPr>
          <p:nvPr>
            <p:ph type="sldImg"/>
          </p:nvPr>
        </p:nvSpPr>
        <p:spPr>
          <a:xfrm>
            <a:off x="685800" y="1143000"/>
            <a:ext cx="5486040" cy="3085920"/>
          </a:xfrm>
          <a:prstGeom prst="rect">
            <a:avLst/>
          </a:prstGeom>
          <a:ln w="0">
            <a:noFill/>
          </a:ln>
        </p:spPr>
      </p:sp>
      <p:sp>
        <p:nvSpPr>
          <p:cNvPr id="383"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4"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FE7B4F-49D5-4E53-86B7-B425542D65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553B53-3A75-4F8A-8147-27BF86BD6F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1D8049-25BC-44A7-B788-D67EAA3C54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9EA403-47D0-4123-8AF4-B1FA3FD900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0B7AEB-D67D-42F0-8FA4-3FEFF6FAE1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FA4C3C-7F47-4B3D-B472-F3008A15CF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879714-F3AF-4A13-9DE1-C2680346BA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7E5CD9-8AE1-4308-8438-B062F16C65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0FA087-B9E5-4C6C-BC93-D2E75196A0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DD4199-62B0-424D-982D-5362694EA5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C98E67-13D0-489B-A586-A63E09B721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CDB6A40-52AE-4802-A796-AD0E795EF01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B7F9373F-00ED-4B66-B22F-C31555E25EF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001134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金属加工安全规章制度培训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金属加工安全规章制度概述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金属加工作业安全规范</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金属加工设备安全管理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金属加工现场安全管理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金属加工人员安全素养提升</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金属加工安全规章制度监督</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金属加工安全规章制度总结与展望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金属加工安全规章制度概述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金属加工安全规章制度培训意义</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金属加工安全规章制度的培训对保障员工生命安全、预防事故发生以及提高生产效率具有重要意义。员工在学习培训过程中能够掌握正确的操作方法，提高工作效率，并在紧急情况下做出正确应对，有效预防事故的发生。</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金属加工安全规章制度培训内容</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正确使用各类设备</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机械设备操作规范</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佩戴防护用具</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安全防护措施</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应急预案演练</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紧急处理流程</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金属加工安全规章制度培训方式</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面对面教学</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线下培训</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9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现场操作体验</a:t>
            </a:r>
            <a:endParaRPr lang="en-US" sz="2000" b="0" strike="noStrike" spc="-1">
              <a:solidFill>
                <a:srgbClr val="000000"/>
              </a:solidFill>
              <a:latin typeface="Arial"/>
            </a:endParaRPr>
          </a:p>
        </p:txBody>
      </p:sp>
      <p:sp>
        <p:nvSpPr>
          <p:cNvPr id="9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实地演练</a:t>
            </a:r>
            <a:endParaRPr lang="en-US" sz="3000" b="0" strike="noStrike" spc="-1">
              <a:solidFill>
                <a:srgbClr val="000000"/>
              </a:solidFill>
              <a:latin typeface="Arial"/>
            </a:endParaRPr>
          </a:p>
        </p:txBody>
      </p:sp>
      <p:sp>
        <p:nvSpPr>
          <p:cNvPr id="10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网络学习平台</a:t>
            </a:r>
            <a:endParaRPr lang="en-US" sz="2000" b="0" strike="noStrike" spc="-1">
              <a:solidFill>
                <a:srgbClr val="000000"/>
              </a:solidFill>
              <a:latin typeface="Arial"/>
            </a:endParaRPr>
          </a:p>
        </p:txBody>
      </p:sp>
      <p:sp>
        <p:nvSpPr>
          <p:cNvPr id="10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线上学习</a:t>
            </a:r>
            <a:endParaRPr lang="en-US" sz="3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实际操作评估</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考察操作技能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验证安全意识</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反馈改进机制</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收集培训反馈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持续改进培训计划</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金属加工安全规章制度培训效果评估</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考核测试</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检验知识掌握情况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评估学习效果</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金属加工安全规章制度培训是维护企业生产安全和员工健康的重要手段。通过培训，员工能够掌握安全操作规范，提高事故应对能力，确保生产过程安全可靠。</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金属加工作业安全规范</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金属材料性质及安全使用</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金属材料是指用于制造各种金属制品的原材料，常见的金属材料类型包括钢铁、铝、铜等。金属材料的应用范围非常广泛，涵盖了建筑、机械、汽车等各个领域。在使用金属材料时，需要注意避免切割、磨削等过程中产生的金属屑对人身和设备造成伤害。</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金属切削工艺及安全操作</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了解切削过程中金属材料的物理变化</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切削加工原理</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包括工件夹持、刀具选择等</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切削工艺流程</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戴好防护眼镜、避免手部触碰刀具等</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安全操作规范</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常见焊接工艺</a:t>
            </a:r>
            <a:endParaRPr lang="en-US" sz="2200" b="0" strike="noStrike" spc="-1">
              <a:solidFill>
                <a:srgbClr val="000000"/>
              </a:solidFill>
              <a:latin typeface="Arial"/>
            </a:endParaRPr>
          </a:p>
        </p:txBody>
      </p:sp>
      <p:sp>
        <p:nvSpPr>
          <p:cNvPr id="13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电弧焊</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气体保护焊等</a:t>
            </a:r>
            <a:endParaRPr lang="en-US" sz="1500" b="0" strike="noStrike" spc="-1">
              <a:solidFill>
                <a:srgbClr val="000000"/>
              </a:solidFill>
              <a:latin typeface="Arial"/>
            </a:endParaRPr>
          </a:p>
        </p:txBody>
      </p:sp>
      <p:sp>
        <p:nvSpPr>
          <p:cNvPr id="13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焊接安全防护要点</a:t>
            </a:r>
            <a:endParaRPr lang="en-US" sz="2200" b="0" strike="noStrike" spc="-1">
              <a:solidFill>
                <a:srgbClr val="000000"/>
              </a:solidFill>
              <a:latin typeface="Arial"/>
            </a:endParaRPr>
          </a:p>
        </p:txBody>
      </p:sp>
      <p:sp>
        <p:nvSpPr>
          <p:cNvPr id="13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穿戴防焊服装</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保持通风良好等</a:t>
            </a:r>
            <a:endParaRPr lang="en-US" sz="1500" b="0" strike="noStrike" spc="-1">
              <a:solidFill>
                <a:srgbClr val="000000"/>
              </a:solidFill>
              <a:latin typeface="Arial"/>
            </a:endParaRPr>
          </a:p>
        </p:txBody>
      </p:sp>
      <p:sp>
        <p:nvSpPr>
          <p:cNvPr id="14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金属焊接工艺及安全防护</a:t>
            </a:r>
            <a:endParaRPr lang="en-US" sz="3600" b="0" strike="noStrike" spc="-1">
              <a:solidFill>
                <a:schemeClr val="dk1"/>
              </a:solidFill>
              <a:latin typeface="Arial"/>
            </a:endParaRPr>
          </a:p>
        </p:txBody>
      </p:sp>
      <p:sp>
        <p:nvSpPr>
          <p:cNvPr id="14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焊接原理介绍</a:t>
            </a:r>
            <a:endParaRPr lang="en-US" sz="2200" b="0" strike="noStrike" spc="-1">
              <a:solidFill>
                <a:srgbClr val="000000"/>
              </a:solidFill>
              <a:latin typeface="Arial"/>
            </a:endParaRPr>
          </a:p>
        </p:txBody>
      </p:sp>
      <p:sp>
        <p:nvSpPr>
          <p:cNvPr id="14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焊接是利用电弧或火焰将金属材料熔接在一起的工艺</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金属加工废料处理及环保要求</a:t>
            </a:r>
            <a:endParaRPr lang="en-US" sz="3600" b="0" strike="noStrike" spc="-1">
              <a:solidFill>
                <a:schemeClr val="dk1"/>
              </a:solidFill>
              <a:latin typeface="Arial"/>
            </a:endParaRPr>
          </a:p>
        </p:txBody>
      </p:sp>
      <p:sp>
        <p:nvSpPr>
          <p:cNvPr id="14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根据废料的性质和来源进行分类</a:t>
            </a:r>
            <a:endParaRPr lang="en-US" sz="2000" b="0" strike="noStrike" spc="-1">
              <a:solidFill>
                <a:srgbClr val="000000"/>
              </a:solidFill>
              <a:latin typeface="Arial"/>
            </a:endParaRPr>
          </a:p>
        </p:txBody>
      </p:sp>
      <p:sp>
        <p:nvSpPr>
          <p:cNvPr id="14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金属加工废料分类</a:t>
            </a:r>
            <a:endParaRPr lang="en-US" sz="3000" b="0" strike="noStrike" spc="-1">
              <a:solidFill>
                <a:srgbClr val="000000"/>
              </a:solidFill>
              <a:latin typeface="Arial"/>
            </a:endParaRPr>
          </a:p>
        </p:txBody>
      </p:sp>
      <p:sp>
        <p:nvSpPr>
          <p:cNvPr id="15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1"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5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遵守相关环保法规，减少废料对环境的影响</a:t>
            </a:r>
            <a:endParaRPr lang="en-US" sz="2000" b="0" strike="noStrike" spc="-1">
              <a:solidFill>
                <a:srgbClr val="000000"/>
              </a:solidFill>
              <a:latin typeface="Arial"/>
            </a:endParaRPr>
          </a:p>
        </p:txBody>
      </p:sp>
      <p:sp>
        <p:nvSpPr>
          <p:cNvPr id="15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环保要求及责任</a:t>
            </a:r>
            <a:endParaRPr lang="en-US" sz="3000" b="0" strike="noStrike" spc="-1">
              <a:solidFill>
                <a:srgbClr val="000000"/>
              </a:solidFill>
              <a:latin typeface="Arial"/>
            </a:endParaRPr>
          </a:p>
        </p:txBody>
      </p:sp>
      <p:sp>
        <p:nvSpPr>
          <p:cNvPr id="15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包括收集、分拣、处理等环节</a:t>
            </a:r>
            <a:endParaRPr lang="en-US" sz="2000" b="0" strike="noStrike" spc="-1">
              <a:solidFill>
                <a:srgbClr val="000000"/>
              </a:solidFill>
              <a:latin typeface="Arial"/>
            </a:endParaRPr>
          </a:p>
        </p:txBody>
      </p:sp>
      <p:sp>
        <p:nvSpPr>
          <p:cNvPr id="15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废料处理流程</a:t>
            </a:r>
            <a:endParaRPr lang="en-US" sz="30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金属加工作业中，安全规范至关重要。了解金属材料的性质、切削工艺和焊接工艺，以及加工废料的处理方法和环保要求，能够有效保障工作人员的安全，减少事故发生的可能性。在实际操作中，必须严格遵守相关规章制度，戴好安全防护装备，做好安全意识教育，营造安全、和谐的工作环境。</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金属加工设备安全管理</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金属切削设备安全操作规程</a:t>
            </a:r>
            <a:endParaRPr lang="en-US" sz="3600" b="0" strike="noStrike" spc="-1">
              <a:solidFill>
                <a:schemeClr val="dk1"/>
              </a:solidFill>
              <a:latin typeface="Arial"/>
            </a:endParaRPr>
          </a:p>
        </p:txBody>
      </p:sp>
      <p:sp>
        <p:nvSpPr>
          <p:cNvPr id="16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金属切削设备是金属加工中常用的设备之一，正确的操作和维护对于工作安全至关重要。切削设备的结构及原理、维护保养以及安全操作规程是每位从业人员都必须熟知的内容。</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金属切削设备安全操作规程</a:t>
            </a:r>
            <a:endParaRPr lang="en-US" sz="3600" b="0" strike="noStrike" spc="-1">
              <a:solidFill>
                <a:schemeClr val="dk1"/>
              </a:solidFill>
              <a:latin typeface="Arial"/>
            </a:endParaRPr>
          </a:p>
        </p:txBody>
      </p:sp>
      <p:sp>
        <p:nvSpPr>
          <p:cNvPr id="16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详细了解设备构造和工作原理</a:t>
            </a:r>
            <a:endParaRPr lang="en-US" sz="1500" b="0" strike="noStrike" spc="-1">
              <a:solidFill>
                <a:srgbClr val="000000"/>
              </a:solidFill>
              <a:latin typeface="Arial"/>
            </a:endParaRPr>
          </a:p>
        </p:txBody>
      </p:sp>
      <p:sp>
        <p:nvSpPr>
          <p:cNvPr id="16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切削设备的结构及原理</a:t>
            </a:r>
            <a:endParaRPr lang="en-US" sz="2200" b="0" strike="noStrike" spc="-1">
              <a:solidFill>
                <a:srgbClr val="000000"/>
              </a:solidFill>
              <a:latin typeface="Arial"/>
            </a:endParaRPr>
          </a:p>
        </p:txBody>
      </p:sp>
      <p:sp>
        <p:nvSpPr>
          <p:cNvPr id="16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掌握正确的设备维护方法</a:t>
            </a:r>
            <a:endParaRPr lang="en-US" sz="1500" b="0" strike="noStrike" spc="-1">
              <a:solidFill>
                <a:srgbClr val="000000"/>
              </a:solidFill>
              <a:latin typeface="Arial"/>
            </a:endParaRPr>
          </a:p>
        </p:txBody>
      </p:sp>
      <p:sp>
        <p:nvSpPr>
          <p:cNvPr id="16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切削设备的维护保养</a:t>
            </a:r>
            <a:endParaRPr lang="en-US" sz="2200" b="0" strike="noStrike" spc="-1">
              <a:solidFill>
                <a:srgbClr val="000000"/>
              </a:solidFill>
              <a:latin typeface="Arial"/>
            </a:endParaRPr>
          </a:p>
        </p:txBody>
      </p:sp>
      <p:sp>
        <p:nvSpPr>
          <p:cNvPr id="16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遵循操作规程确保人员安全</a:t>
            </a:r>
            <a:endParaRPr lang="en-US" sz="1500" b="0" strike="noStrike" spc="-1">
              <a:solidFill>
                <a:srgbClr val="000000"/>
              </a:solidFill>
              <a:latin typeface="Arial"/>
            </a:endParaRPr>
          </a:p>
        </p:txBody>
      </p:sp>
      <p:sp>
        <p:nvSpPr>
          <p:cNvPr id="17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切削设备的安全操作规程</a:t>
            </a:r>
            <a:endParaRPr lang="en-US" sz="2200" b="0" strike="noStrike" spc="-1">
              <a:solidFill>
                <a:srgbClr val="000000"/>
              </a:solidFill>
              <a:latin typeface="Arial"/>
            </a:endParaRPr>
          </a:p>
        </p:txBody>
      </p:sp>
      <p:sp>
        <p:nvSpPr>
          <p:cNvPr id="17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金属焊接设备使用与维护</a:t>
            </a:r>
            <a:endParaRPr lang="en-US" sz="3600" b="0" strike="noStrike" spc="-1">
              <a:solidFill>
                <a:schemeClr val="dk1"/>
              </a:solidFill>
              <a:latin typeface="Arial"/>
            </a:endParaRPr>
          </a:p>
        </p:txBody>
      </p:sp>
      <p:sp>
        <p:nvSpPr>
          <p:cNvPr id="17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不同种类焊接设备的使用方法</a:t>
            </a:r>
            <a:endParaRPr lang="en-US" sz="2000" b="0" strike="noStrike" spc="-1">
              <a:solidFill>
                <a:srgbClr val="000000"/>
              </a:solidFill>
              <a:latin typeface="Arial"/>
            </a:endParaRPr>
          </a:p>
        </p:txBody>
      </p:sp>
      <p:sp>
        <p:nvSpPr>
          <p:cNvPr id="17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焊接设备种类介绍</a:t>
            </a:r>
            <a:endParaRPr lang="en-US" sz="3000" b="0" strike="noStrike" spc="-1">
              <a:solidFill>
                <a:srgbClr val="000000"/>
              </a:solidFill>
              <a:latin typeface="Arial"/>
            </a:endParaRPr>
          </a:p>
        </p:txBody>
      </p:sp>
      <p:sp>
        <p:nvSpPr>
          <p:cNvPr id="17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7"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7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安全使用焊接设备的注意事项</a:t>
            </a:r>
            <a:endParaRPr lang="en-US" sz="2000" b="0" strike="noStrike" spc="-1">
              <a:solidFill>
                <a:srgbClr val="000000"/>
              </a:solidFill>
              <a:latin typeface="Arial"/>
            </a:endParaRPr>
          </a:p>
        </p:txBody>
      </p:sp>
      <p:sp>
        <p:nvSpPr>
          <p:cNvPr id="17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焊接设备使用注意事项</a:t>
            </a:r>
            <a:endParaRPr lang="en-US" sz="3000" b="0" strike="noStrike" spc="-1">
              <a:solidFill>
                <a:srgbClr val="000000"/>
              </a:solidFill>
              <a:latin typeface="Arial"/>
            </a:endParaRPr>
          </a:p>
        </p:txBody>
      </p:sp>
      <p:sp>
        <p:nvSpPr>
          <p:cNvPr id="18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正确的设备保养方法</a:t>
            </a:r>
            <a:endParaRPr lang="en-US" sz="2000" b="0" strike="noStrike" spc="-1">
              <a:solidFill>
                <a:srgbClr val="000000"/>
              </a:solidFill>
              <a:latin typeface="Arial"/>
            </a:endParaRPr>
          </a:p>
        </p:txBody>
      </p:sp>
      <p:sp>
        <p:nvSpPr>
          <p:cNvPr id="18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焊接设备维护保养要点</a:t>
            </a:r>
            <a:endParaRPr lang="en-US" sz="30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设备故障常见原因</a:t>
            </a:r>
            <a:endParaRPr lang="en-US" sz="2200" b="0" strike="noStrike" spc="-1">
              <a:solidFill>
                <a:srgbClr val="000000"/>
              </a:solidFill>
              <a:latin typeface="Arial"/>
            </a:endParaRPr>
          </a:p>
        </p:txBody>
      </p:sp>
      <p:sp>
        <p:nvSpPr>
          <p:cNvPr id="18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磨损过大</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润滑不良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电气故障</a:t>
            </a:r>
            <a:endParaRPr lang="en-US" sz="1500" b="0" strike="noStrike" spc="-1">
              <a:solidFill>
                <a:srgbClr val="000000"/>
              </a:solidFill>
              <a:latin typeface="Arial"/>
            </a:endParaRPr>
          </a:p>
        </p:txBody>
      </p:sp>
      <p:sp>
        <p:nvSpPr>
          <p:cNvPr id="18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设备故障排除方法</a:t>
            </a:r>
            <a:endParaRPr lang="en-US" sz="2200" b="0" strike="noStrike" spc="-1">
              <a:solidFill>
                <a:srgbClr val="000000"/>
              </a:solidFill>
              <a:latin typeface="Arial"/>
            </a:endParaRPr>
          </a:p>
        </p:txBody>
      </p:sp>
      <p:sp>
        <p:nvSpPr>
          <p:cNvPr id="18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更换磨损部件</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加强润滑维护</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修复电气系统故障</a:t>
            </a:r>
            <a:endParaRPr lang="en-US" sz="1500" b="0" strike="noStrike" spc="-1">
              <a:solidFill>
                <a:srgbClr val="000000"/>
              </a:solidFill>
              <a:latin typeface="Arial"/>
            </a:endParaRPr>
          </a:p>
        </p:txBody>
      </p:sp>
      <p:sp>
        <p:nvSpPr>
          <p:cNvPr id="18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设备维护注意事项</a:t>
            </a:r>
            <a:endParaRPr lang="en-US" sz="2200" b="0" strike="noStrike" spc="-1">
              <a:solidFill>
                <a:srgbClr val="000000"/>
              </a:solidFill>
              <a:latin typeface="Arial"/>
            </a:endParaRPr>
          </a:p>
        </p:txBody>
      </p:sp>
      <p:sp>
        <p:nvSpPr>
          <p:cNvPr id="19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定期清洁</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定期润滑</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定期检查</a:t>
            </a:r>
            <a:endParaRPr lang="en-US" sz="1500" b="0" strike="noStrike" spc="-1">
              <a:solidFill>
                <a:srgbClr val="000000"/>
              </a:solidFill>
              <a:latin typeface="Arial"/>
            </a:endParaRPr>
          </a:p>
        </p:txBody>
      </p:sp>
      <p:sp>
        <p:nvSpPr>
          <p:cNvPr id="19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金属加工机械设备巡检与故障排除</a:t>
            </a:r>
            <a:endParaRPr lang="en-US" sz="3600" b="0" strike="noStrike" spc="-1">
              <a:solidFill>
                <a:schemeClr val="dk1"/>
              </a:solidFill>
              <a:latin typeface="Arial"/>
            </a:endParaRPr>
          </a:p>
        </p:txBody>
      </p:sp>
      <p:sp>
        <p:nvSpPr>
          <p:cNvPr id="19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设备巡检内容</a:t>
            </a:r>
            <a:endParaRPr lang="en-US" sz="2200" b="0" strike="noStrike" spc="-1">
              <a:solidFill>
                <a:srgbClr val="000000"/>
              </a:solidFill>
              <a:latin typeface="Arial"/>
            </a:endParaRPr>
          </a:p>
        </p:txBody>
      </p:sp>
      <p:sp>
        <p:nvSpPr>
          <p:cNvPr id="19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电气系统检查</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润滑系统检查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传动系统检查</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金属加工设备紧急处理流程</a:t>
            </a:r>
            <a:endParaRPr lang="en-US" sz="3500" b="0" strike="noStrike" spc="-1">
              <a:solidFill>
                <a:srgbClr val="000000"/>
              </a:solidFill>
              <a:latin typeface="Arial"/>
            </a:endParaRPr>
          </a:p>
        </p:txBody>
      </p:sp>
      <p:sp>
        <p:nvSpPr>
          <p:cNvPr id="19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在工作中难免会遇到紧急情况，如设备故障应急处理流程、火灾及爆炸事故处置等。每位工作人员都应熟知紧急处理流程，并能够熟练执行应急措施，保障人员生命安全及设备完整。</a:t>
            </a:r>
            <a:endParaRPr lang="en-US" sz="2500" b="0" strike="noStrike" spc="-1">
              <a:solidFill>
                <a:srgbClr val="000000"/>
              </a:solidFill>
              <a:latin typeface="Arial"/>
            </a:endParaRPr>
          </a:p>
        </p:txBody>
      </p:sp>
      <p:sp>
        <p:nvSpPr>
          <p:cNvPr id="19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金属加工设备紧急处理流程</a:t>
            </a:r>
            <a:endParaRPr lang="en-US" sz="3600" b="0" strike="noStrike" spc="-1">
              <a:solidFill>
                <a:schemeClr val="dk1"/>
              </a:solidFill>
              <a:latin typeface="Arial"/>
            </a:endParaRPr>
          </a:p>
        </p:txBody>
      </p:sp>
      <p:sp>
        <p:nvSpPr>
          <p:cNvPr id="20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快速反应并执行应急处理措施</a:t>
            </a:r>
            <a:endParaRPr lang="en-US" sz="1500" b="0" strike="noStrike" spc="-1">
              <a:solidFill>
                <a:srgbClr val="000000"/>
              </a:solidFill>
              <a:latin typeface="Arial"/>
            </a:endParaRPr>
          </a:p>
        </p:txBody>
      </p:sp>
      <p:sp>
        <p:nvSpPr>
          <p:cNvPr id="20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设备故障应急处理流程</a:t>
            </a:r>
            <a:endParaRPr lang="en-US" sz="2200" b="0" strike="noStrike" spc="-1">
              <a:solidFill>
                <a:srgbClr val="000000"/>
              </a:solidFill>
              <a:latin typeface="Arial"/>
            </a:endParaRPr>
          </a:p>
        </p:txBody>
      </p:sp>
      <p:sp>
        <p:nvSpPr>
          <p:cNvPr id="20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安全疏散及使用灭火器进行初期扑救</a:t>
            </a:r>
            <a:endParaRPr lang="en-US" sz="1500" b="0" strike="noStrike" spc="-1">
              <a:solidFill>
                <a:srgbClr val="000000"/>
              </a:solidFill>
              <a:latin typeface="Arial"/>
            </a:endParaRPr>
          </a:p>
        </p:txBody>
      </p:sp>
      <p:sp>
        <p:nvSpPr>
          <p:cNvPr id="20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火灾及爆炸事故处置</a:t>
            </a:r>
            <a:endParaRPr lang="en-US" sz="2200" b="0" strike="noStrike" spc="-1">
              <a:solidFill>
                <a:srgbClr val="000000"/>
              </a:solidFill>
              <a:latin typeface="Arial"/>
            </a:endParaRPr>
          </a:p>
        </p:txBody>
      </p:sp>
      <p:sp>
        <p:nvSpPr>
          <p:cNvPr id="20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做好紧急救援和急救工作</a:t>
            </a:r>
            <a:endParaRPr lang="en-US" sz="1500" b="0" strike="noStrike" spc="-1">
              <a:solidFill>
                <a:srgbClr val="000000"/>
              </a:solidFill>
              <a:latin typeface="Arial"/>
            </a:endParaRPr>
          </a:p>
        </p:txBody>
      </p:sp>
      <p:sp>
        <p:nvSpPr>
          <p:cNvPr id="20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人员伤害事故救援措施</a:t>
            </a:r>
            <a:endParaRPr lang="en-US" sz="2200" b="0" strike="noStrike" spc="-1">
              <a:solidFill>
                <a:srgbClr val="000000"/>
              </a:solidFill>
              <a:latin typeface="Arial"/>
            </a:endParaRPr>
          </a:p>
        </p:txBody>
      </p:sp>
      <p:sp>
        <p:nvSpPr>
          <p:cNvPr id="20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1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金属加工现场安全管理</a:t>
            </a:r>
            <a:endParaRPr lang="en-US" sz="3600" b="0" strike="noStrike" spc="-1">
              <a:solidFill>
                <a:schemeClr val="dk1"/>
              </a:solidFill>
              <a:latin typeface="Arial"/>
            </a:endParaRPr>
          </a:p>
        </p:txBody>
      </p:sp>
      <p:sp>
        <p:nvSpPr>
          <p:cNvPr id="21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https://d.book118.com/778001134011006050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146</Paragraphs>
  <Slides>23</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金属加工安全规章制度培训</vt:lpstr>
      <vt:lpstr>目录</vt:lpstr>
      <vt:lpstr>第一章 金属加工安全规章制度概述</vt:lpstr>
      <vt:lpstr> </vt:lpstr>
      <vt:lpstr>金属加工安全规章制度培训内容</vt:lpstr>
      <vt:lpstr>金属加工安全规章制度培训方式</vt:lpstr>
      <vt:lpstr>金属加工安全规章制度培训效果评估</vt:lpstr>
      <vt:lpstr>总结</vt:lpstr>
      <vt:lpstr>第二章 金属加工作业安全规范</vt:lpstr>
      <vt:lpstr> </vt:lpstr>
      <vt:lpstr>金属切削工艺及安全操作</vt:lpstr>
      <vt:lpstr>金属焊接工艺及安全防护</vt:lpstr>
      <vt:lpstr>金属加工废料处理及环保要求</vt:lpstr>
      <vt:lpstr>总结</vt:lpstr>
      <vt:lpstr>第3章 金属加工设备安全管理</vt:lpstr>
      <vt:lpstr>金属切削设备安全操作规程</vt:lpstr>
      <vt:lpstr>金属切削设备安全操作规程</vt:lpstr>
      <vt:lpstr>金属焊接设备使用与维护</vt:lpstr>
      <vt:lpstr>金属加工机械设备巡检与故障排除</vt:lpstr>
      <vt:lpstr> </vt:lpstr>
      <vt:lpstr>金属加工设备紧急处理流程</vt:lpstr>
      <vt:lpstr>第4章 金属加工现场安全管理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2024-09-29T14:45:50.179</cp:lastPrinted>
  <dcterms:created xsi:type="dcterms:W3CDTF">2024-09-29T06:45:50Z</dcterms:created>
  <dcterms:modified xsi:type="dcterms:W3CDTF">2024-09-29T06:45:52Z</dcterms:modified>
</cp:coreProperties>
</file>