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7EEEF36-11A2-4C89-98D6-A7782C58B65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1" name="PlaceHolder 1"/>
          <p:cNvSpPr>
            <a:spLocks noGrp="1"/>
          </p:cNvSpPr>
          <p:nvPr>
            <p:ph type="sldImg"/>
          </p:nvPr>
        </p:nvSpPr>
        <p:spPr>
          <a:xfrm>
            <a:off x="685800" y="1143000"/>
            <a:ext cx="5486040" cy="3085920"/>
          </a:xfrm>
          <a:prstGeom prst="rect">
            <a:avLst/>
          </a:prstGeom>
          <a:ln w="0">
            <a:noFill/>
          </a:ln>
        </p:spPr>
      </p:sp>
      <p:sp>
        <p:nvSpPr>
          <p:cNvPr id="29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4" name="PlaceHolder 1"/>
          <p:cNvSpPr>
            <a:spLocks noGrp="1"/>
          </p:cNvSpPr>
          <p:nvPr>
            <p:ph type="sldImg"/>
          </p:nvPr>
        </p:nvSpPr>
        <p:spPr>
          <a:xfrm>
            <a:off x="685800" y="1143000"/>
            <a:ext cx="5486040" cy="3085920"/>
          </a:xfrm>
          <a:prstGeom prst="rect">
            <a:avLst/>
          </a:prstGeom>
          <a:ln w="0">
            <a:noFill/>
          </a:ln>
        </p:spPr>
      </p:sp>
      <p:sp>
        <p:nvSpPr>
          <p:cNvPr id="29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7" name="PlaceHolder 1"/>
          <p:cNvSpPr>
            <a:spLocks noGrp="1"/>
          </p:cNvSpPr>
          <p:nvPr>
            <p:ph type="sldImg"/>
          </p:nvPr>
        </p:nvSpPr>
        <p:spPr>
          <a:xfrm>
            <a:off x="685800" y="1143000"/>
            <a:ext cx="5486040" cy="3085920"/>
          </a:xfrm>
          <a:prstGeom prst="rect">
            <a:avLst/>
          </a:prstGeom>
          <a:ln w="0">
            <a:noFill/>
          </a:ln>
        </p:spPr>
      </p:sp>
      <p:sp>
        <p:nvSpPr>
          <p:cNvPr id="29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sldImg"/>
          </p:nvPr>
        </p:nvSpPr>
        <p:spPr>
          <a:xfrm>
            <a:off x="685800" y="1143000"/>
            <a:ext cx="5486040" cy="3085920"/>
          </a:xfrm>
          <a:prstGeom prst="rect">
            <a:avLst/>
          </a:prstGeom>
          <a:ln w="0">
            <a:noFill/>
          </a:ln>
        </p:spPr>
      </p:sp>
      <p:sp>
        <p:nvSpPr>
          <p:cNvPr id="30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FE0021-13AA-40CF-ABF2-8F4B89D10F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239DB-6812-479F-B4B5-DF8720C87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87003D-4CB4-48D6-8FB1-29CE4BFDC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01922B-F282-4F22-A39F-F8B3430234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045919-F109-467C-AEEB-33A87DD47E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42BD9E-3919-4C3B-96A3-4940C010DB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BF4606-6F03-424E-AB40-0FDEA01028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FE96DA-CE53-4F4F-8933-814D7CAA3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04FFF1-77A2-4FDE-85E9-0A5D6F6DF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006C2-AA6E-45BD-B648-03C94617E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A0462A-7BB0-4A82-81AF-24E046997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7C9A791-1FE5-420A-AE29-E45DE9F6834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E71D222-F205-48BE-83D0-876E0C1804C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04066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营养饮食安全课程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营养饮食安全课程简介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食品安全与卫生</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营养均衡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饮食习惯与健康</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实践应用</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营养饮食安全课程简介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营养饮食安全的重要性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营养饮食安全是指食品携带的各类营养素符合人体需要，且不含有有害物质，对人体健康没有危害。它直接影响到人的健康状况和生活质量。食品中的各种营养物质和有害物质对人体的影响是复杂的，影响人体健康的因素很多，包括生活环境和饮食结构等。</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营养饮食安全课程目标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重在预防</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提高食品安全意识</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合理搭配食物</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学习平衡饮食知识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课程内容简介</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保证食品质量</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食品安全与卫生</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建立良好习惯</a:t>
            </a:r>
            <a:endParaRPr lang="en-US" sz="2000" b="0" strike="noStrike" spc="-1">
              <a:solidFill>
                <a:srgbClr val="000000"/>
              </a:solidFill>
              <a:latin typeface="Arial"/>
            </a:endParaRPr>
          </a:p>
        </p:txBody>
      </p:sp>
      <p:sp>
        <p:nvSpPr>
          <p:cNvPr id="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饮食习惯与健康</a:t>
            </a:r>
            <a:endParaRPr lang="en-US" sz="3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摄入各类营养素</a:t>
            </a:r>
            <a:endParaRPr lang="en-US" sz="2000" b="0" strike="noStrike" spc="-1">
              <a:solidFill>
                <a:srgbClr val="000000"/>
              </a:solidFill>
              <a:latin typeface="Arial"/>
            </a:endParaRPr>
          </a:p>
        </p:txBody>
      </p:sp>
      <p:sp>
        <p:nvSpPr>
          <p:cNvPr id="1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营养均衡</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实验演示</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展示食品质量检测方法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引导学生亲自操作</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讨论分享</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交流饮食健康心得</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分享改善饮食经验</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视频讲解</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播放专家讲座视频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深入解读相关知识</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课程教学方法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实地考察</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实地了解食品生产环节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认识食品安全隐患</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食品安全与卫生</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食品安全意识</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食品安全意识是指个体对食品安全问题的认识和重视程度。了解食品中毒的原因和常见食品安全隐患对提高食品安全意识至关重要。食品中毒可能源自食品本身的质量问题，也可能是食品在加工、储存、运输过程中受到污染所致，因此加强对食品安全意识的培养是保障个人健康的重要一环。</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食品储存与处理</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注意储存时间和温度</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食品储存的注意事项</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严格遵守卫生规范</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食品加工卫生</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食品安全法规</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了解食品安全相关法规</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食品安全法律法规概述</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掌握监督检查的方式和投诉渠道</a:t>
            </a:r>
            <a:endParaRPr lang="en-US" sz="2000" b="0" strike="noStrike" spc="-1">
              <a:solidFill>
                <a:srgbClr val="000000"/>
              </a:solidFill>
              <a:latin typeface="Arial"/>
            </a:endParaRPr>
          </a:p>
        </p:txBody>
      </p:sp>
      <p:sp>
        <p:nvSpPr>
          <p:cNvPr id="14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监督检查与投诉渠道</a:t>
            </a:r>
            <a:endParaRPr lang="en-US" sz="3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常用的食品卫生检测方法</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微生物检测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残留农药检测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添加剂检测</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食品卫生检测</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食品检测的意义</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确保食品安全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防止食品污染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保障消费者权益</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食品安全与卫生是每个人都需要关注的重要问题。通过加强食品安全意识、注意食品储存处理、遵守食品安全法规以及进行食品卫生检测，可以有效保障食品安全，预防食品中毒事件的发生。</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营养均衡</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营养素分类和作用</a:t>
            </a:r>
            <a:endParaRPr lang="en-US" sz="3500" b="0" strike="noStrike" spc="-1">
              <a:solidFill>
                <a:srgbClr val="000000"/>
              </a:solidFill>
              <a:latin typeface="Arial"/>
            </a:endParaRPr>
          </a:p>
        </p:txBody>
      </p:sp>
      <p:sp>
        <p:nvSpPr>
          <p:cNvPr id="16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营养素是人体生长、发育所必需的物质，包括主要营养素和微量元素。主要营养素包括碳水化合物、脂肪和蛋白质，它们是构成体内组织的基础。不同营养素在人体中有不同的作用，提供能量、维持生理功能等。</a:t>
            </a:r>
            <a:endParaRPr lang="en-US" sz="25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膳食指南</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食物分类</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膳食宝塔结构</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主要建议</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膳食指南内容</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https://d.book118.com/778004066010006050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营养饮食安全课程</vt:lpstr>
      <vt:lpstr>目录</vt:lpstr>
      <vt:lpstr>第一章 营养饮食安全课程简介</vt:lpstr>
      <vt:lpstr> </vt:lpstr>
      <vt:lpstr>营养饮食安全课程目标</vt:lpstr>
      <vt:lpstr>课程内容简介</vt:lpstr>
      <vt:lpstr>课程教学方法</vt:lpstr>
      <vt:lpstr>第2章 食品安全与卫生</vt:lpstr>
      <vt:lpstr> </vt:lpstr>
      <vt:lpstr>食品储存与处理</vt:lpstr>
      <vt:lpstr>食品安全法规</vt:lpstr>
      <vt:lpstr>食品卫生检测</vt:lpstr>
      <vt:lpstr>总结</vt:lpstr>
      <vt:lpstr>第3章 营养均衡</vt:lpstr>
      <vt:lpstr> </vt:lpstr>
      <vt:lpstr>膳食指南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2024-09-29T13:58:53.192</cp:lastPrinted>
  <dcterms:created xsi:type="dcterms:W3CDTF">2024-09-29T05:58:53Z</dcterms:created>
  <dcterms:modified xsi:type="dcterms:W3CDTF">2024-09-29T05:58:55Z</dcterms:modified>
</cp:coreProperties>
</file>