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CSKBO+MS-UIGothic"/>
      <p:regular r:id="rId18"/>
    </p:embeddedFont>
    <p:embeddedFont>
      <p:font typeface="NFJLTS+IQQVJC+MicrosoftYaHei-Bold"/>
      <p:regular r:id="rId19"/>
    </p:embeddedFont>
    <p:embeddedFont>
      <p:font typeface="LIDFUN+IKLEKL+ArialMT"/>
      <p:regular r:id="rId20"/>
    </p:embeddedFont>
    <p:embeddedFont>
      <p:font typeface="VHPWPQ+UIJVGU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7543D-EF77-461A-9507-5F0855F95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CD188-CCC6-46A9-95D6-6E325ACAA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C61A4-61E4-4BFB-8823-4AF985F4F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4FCCE-E8E7-42A9-B788-C10A57DFB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E91E14-0D48-4DEC-86C8-1F98A17D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DCE686-8B92-4839-A945-90461A404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C7580E-FF93-43D2-9159-696E49AFC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0F17C-384E-400A-B627-A8A549C64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821BF-E617-4A83-B247-136150671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ABCED-9899-44A5-98AC-3F2EC0A92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B2619-D113-434E-8ABB-33FE51F7C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1104607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847214" y="2005484"/>
            <a:ext cx="9766765" cy="2139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00000"/>
                </a:solidFill>
                <a:latin typeface="KCSKBO+MS-UIGothic"/>
                <a:cs typeface="KCSKBO+MS-UIGothic"/>
              </a:rPr>
              <a:t>安达信企</a:t>
            </a:r>
            <a:r>
              <a:rPr sz="5150" spc="18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5150" spc="20">
                <a:solidFill>
                  <a:srgbClr val="000000"/>
                </a:solidFill>
                <a:latin typeface="KCSKBO+MS-UIGothic"/>
                <a:cs typeface="KCSKBO+MS-UIGothic"/>
              </a:rPr>
              <a:t>略培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5150" spc="20">
                <a:solidFill>
                  <a:srgbClr val="000000"/>
                </a:solidFill>
                <a:latin typeface="NFJLTS+IQQVJC+MicrosoftYaHei-Bold"/>
                <a:cs typeface="NFJLTS+IQQVJC+MicrosoftYaHei-Bold"/>
              </a:rPr>
              <a:t>pt110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课</a:t>
            </a:r>
          </a:p>
          <a:p>
            <a:pPr marL="3920490" marR="0">
              <a:lnSpc>
                <a:spcPts val="3975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0000"/>
                </a:solidFill>
                <a:latin typeface="KCSKBO+MS-UIGothic"/>
                <a:cs typeface="KCSKB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LIDFUN+IKLEKL+ArialMT"/>
                <a:cs typeface="LIDFUN+IKLEK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略概述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841941" cy="2977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LIDFUN+IKLEKL+ArialMT"/>
                <a:cs typeface="LIDFUN+IKLEK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安达信企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略培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训课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程目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LIDFUN+IKLEKL+ArialMT"/>
                <a:cs typeface="LIDFUN+IKLEK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安达信企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略培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训课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程大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LIDFUN+IKLEKL+ArialMT"/>
                <a:cs typeface="LIDFUN+IKLEK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安达信企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略培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训课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程教学方法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LIDFUN+IKLEKL+ArialMT"/>
                <a:cs typeface="LIDFUN+IKLEK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安达信企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略培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训课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师资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力量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LIDFUN+IKLEKL+ArialMT"/>
                <a:cs typeface="LIDFUN+IKLEKL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安达信企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略培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训课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AF79DE"/>
                </a:solidFill>
                <a:latin typeface="KCSKBO+MS-UIGothic"/>
                <a:cs typeface="KCSKBO+MS-UIGothic"/>
              </a:rPr>
              <a:t>估与反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NFJLTS+IQQVJC+MicrosoftYaHei-Bold"/>
                <a:cs typeface="NFJLTS+IQQVJ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3895" y="3354784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KCSKBO+MS-UIGothic"/>
                <a:cs typeface="KCSKBO+MS-UIGothic"/>
              </a:rPr>
              <a:t>企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4200">
                <a:solidFill>
                  <a:srgbClr val="000000"/>
                </a:solidFill>
                <a:latin typeface="KCSKBO+MS-UIGothic"/>
                <a:cs typeface="KCSKBO+MS-UIGothic"/>
              </a:rPr>
              <a:t>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略的定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1550" spc="25">
                <a:solidFill>
                  <a:srgbClr val="AF79DE"/>
                </a:solidFill>
                <a:latin typeface="KCSKBO+MS-UIGothic"/>
                <a:cs typeface="KCSKBO+MS-UIGothic"/>
              </a:rPr>
              <a:t>略定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略是企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业为实现长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分析内外部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境，制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定并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施一系列具有全局性、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性的决策和行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1550" spc="25">
                <a:solidFill>
                  <a:srgbClr val="AF79DE"/>
                </a:solidFill>
                <a:latin typeface="KCSKBO+MS-UIGothic"/>
                <a:cs typeface="KCSKBO+MS-UIGothic"/>
              </a:rPr>
              <a:t>略的重要性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略是企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业发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展的核心，它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有助于企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明确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展方向，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源配置，提高市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争力，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可持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略的制定与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2000" spc="15">
                <a:solidFill>
                  <a:srgbClr val="AF79DE"/>
                </a:solidFill>
                <a:latin typeface="KCSKBO+MS-UIGothic"/>
                <a:cs typeface="KCSKBO+MS-UIGothic"/>
              </a:rPr>
              <a:t>略制定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略制定需要充分考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内外部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境，包括市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、技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政策、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争等因素，明确企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愿景、使命和价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，制定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展目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2000" spc="14">
                <a:solidFill>
                  <a:srgbClr val="AF79DE"/>
                </a:solidFill>
                <a:latin typeface="KCSKBO+MS-UIGothic"/>
                <a:cs typeface="KCSKBO+MS-UIGothic"/>
              </a:rPr>
              <a:t>略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AF79DE"/>
                </a:solidFill>
                <a:latin typeface="KCSKBO+MS-UIGothic"/>
                <a:cs typeface="KCSKBO+MS-UIGothic"/>
              </a:rPr>
              <a:t>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施需要建立相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架构、管理制度和流程，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确保企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略的有效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行。同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需要加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强员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工培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和企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文化建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同感和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KCSKBO+MS-UIGothic"/>
                <a:cs typeface="KCSKBO+MS-UIGothic"/>
              </a:rPr>
              <a:t>行力。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略的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估与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2300" spc="23">
                <a:solidFill>
                  <a:srgbClr val="AF79DE"/>
                </a:solidFill>
                <a:latin typeface="KCSKBO+MS-UIGothic"/>
                <a:cs typeface="KCSKBO+MS-UIGothic"/>
              </a:rPr>
              <a:t>略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AF79DE"/>
                </a:solidFill>
                <a:latin typeface="KCSKBO+MS-UIGothic"/>
                <a:cs typeface="KCSKBO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估是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施效果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估和反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程，通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过评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估可以及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略存在的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和不足，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续调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整提供依据。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2300" spc="23">
                <a:solidFill>
                  <a:srgbClr val="AF79DE"/>
                </a:solidFill>
                <a:latin typeface="KCSKBO+MS-UIGothic"/>
                <a:cs typeface="KCSKBO+MS-UIGothic"/>
              </a:rPr>
              <a:t>略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AF79DE"/>
                </a:solidFill>
                <a:latin typeface="KCSKBO+MS-UIGothic"/>
                <a:cs typeface="KCSKBO+MS-UIGothic"/>
              </a:rPr>
              <a:t>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整是根据企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果，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行修改和完善的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程。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整后的企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更加符合企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业实际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情况和市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场环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境，有助于提高企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争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NFJLTS+IQQVJC+MicrosoftYaHei-Bold"/>
                <a:cs typeface="NFJLTS+IQQVJ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60395" y="3354784"/>
            <a:ext cx="6747509" cy="2101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KCSKBO+MS-UIGothic"/>
                <a:cs typeface="KCSKBO+MS-UIGothic"/>
              </a:rPr>
              <a:t>安达信企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4200">
                <a:solidFill>
                  <a:srgbClr val="000000"/>
                </a:solidFill>
                <a:latin typeface="KCSKBO+MS-UIGothic"/>
                <a:cs typeface="KCSKBO+MS-UIGothic"/>
              </a:rPr>
              <a:t>略培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训课</a:t>
            </a:r>
            <a:r>
              <a:rPr sz="4200">
                <a:solidFill>
                  <a:srgbClr val="000000"/>
                </a:solidFill>
                <a:latin typeface="KCSKBO+MS-UIGothic"/>
                <a:cs typeface="KCSKBO+MS-UIGothic"/>
              </a:rPr>
              <a:t>程</a:t>
            </a:r>
          </a:p>
          <a:p>
            <a:pPr marL="2400300" marR="0">
              <a:lnSpc>
                <a:spcPts val="4200"/>
              </a:lnSpc>
              <a:spcBef>
                <a:spcPts val="1845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KCSKBO+MS-UIGothic"/>
                <a:cs typeface="KCSKBO+MS-UIGothic"/>
              </a:rPr>
              <a:t>目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提高学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员对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略的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认识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与理解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了解企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略的基本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理解企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略与企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文化、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构、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源配置等方面的关系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概念、内涵与重要性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200388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掌握企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略的制定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KCSKBO+MS-UIGothic"/>
                <a:cs typeface="KCSKBO+MS-UIGothic"/>
              </a:rPr>
              <a:t>、方法与流程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803046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培养学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制定、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施、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估企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略的能力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掌握制定企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略的方法与技巧，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根据企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业实际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情况制定可行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略方案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熟悉企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施流程，能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制定具体的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划并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有效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了解企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估的方法与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准，</a:t>
            </a:r>
          </a:p>
          <a:p>
            <a:pPr marL="190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够对实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施效果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行科学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96393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帮助学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掌握安达信企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略培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训课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程的核心内容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掌握安达信企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略培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训课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的基本框架、核心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点与内容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熟悉安达信企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略培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训课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典案例、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实战经验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与启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了解安达信企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略培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训课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与其他管理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系与区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NFJLTS+IQQVJC+MicrosoftYaHei-Bold"/>
                <a:cs typeface="NFJLTS+IQQVJ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60395" y="3354784"/>
            <a:ext cx="6747509" cy="2101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KCSKBO+MS-UIGothic"/>
                <a:cs typeface="KCSKBO+MS-UIGothic"/>
              </a:rPr>
              <a:t>安达信企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4200">
                <a:solidFill>
                  <a:srgbClr val="000000"/>
                </a:solidFill>
                <a:latin typeface="KCSKBO+MS-UIGothic"/>
                <a:cs typeface="KCSKBO+MS-UIGothic"/>
              </a:rPr>
              <a:t>略培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训课</a:t>
            </a:r>
            <a:r>
              <a:rPr sz="4200">
                <a:solidFill>
                  <a:srgbClr val="000000"/>
                </a:solidFill>
                <a:latin typeface="KCSKBO+MS-UIGothic"/>
                <a:cs typeface="KCSKBO+MS-UIGothic"/>
              </a:rPr>
              <a:t>程</a:t>
            </a:r>
          </a:p>
          <a:p>
            <a:pPr marL="2400300" marR="0">
              <a:lnSpc>
                <a:spcPts val="4200"/>
              </a:lnSpc>
              <a:spcBef>
                <a:spcPts val="1845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KCSKBO+MS-UIGothic"/>
                <a:cs typeface="KCSKBO+MS-UIGothic"/>
              </a:rPr>
              <a:t>大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略制定与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施流程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CSKBO+MS-UIGothic"/>
                <a:cs typeface="KCSKBO+MS-UIGothic"/>
              </a:rPr>
              <a:t>确定企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FFFFFF"/>
                </a:solidFill>
                <a:latin typeface="KCSKBO+MS-UIGothic"/>
                <a:cs typeface="KCSKBO+MS-UIGothic"/>
              </a:rPr>
              <a:t>愿景与使命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CSKBO+MS-UIGothic"/>
                <a:cs typeface="KCSKBO+MS-UIGothic"/>
              </a:rPr>
              <a:t>分析外部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600">
                <a:solidFill>
                  <a:srgbClr val="FFFFFF"/>
                </a:solidFill>
                <a:latin typeface="KCSKBO+MS-UIGothic"/>
                <a:cs typeface="KCSKBO+MS-UIGothic"/>
              </a:rPr>
              <a:t>境与内部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600">
                <a:solidFill>
                  <a:srgbClr val="FFFFFF"/>
                </a:solidFill>
                <a:latin typeface="KCSKBO+MS-UIGothic"/>
                <a:cs typeface="KCSKBO+MS-UIGothic"/>
              </a:rPr>
              <a:t>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明确企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展目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，以及在行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中的定位。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所面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的机遇与挑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，以及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自身的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与劣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CSKBO+MS-UIGothic"/>
                <a:cs typeface="KCSKBO+MS-UIGothic"/>
              </a:rPr>
              <a:t>制定企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1600">
                <a:solidFill>
                  <a:srgbClr val="FFFFFF"/>
                </a:solidFill>
                <a:latin typeface="KCSKBO+MS-UIGothic"/>
                <a:cs typeface="KCSKBO+MS-UIGothic"/>
              </a:rPr>
              <a:t>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FFFFFF"/>
                </a:solidFill>
                <a:latin typeface="KCSKBO+MS-UIGothic"/>
                <a:cs typeface="KCSKBO+MS-UIGothic"/>
              </a:rPr>
              <a:t>施企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1600">
                <a:solidFill>
                  <a:srgbClr val="FFFFFF"/>
                </a:solidFill>
                <a:latin typeface="KCSKBO+MS-UIGothic"/>
                <a:cs typeface="KCSKBO+MS-UIGothic"/>
              </a:rPr>
              <a:t>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2786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基于</a:t>
            </a:r>
            <a:r>
              <a:rPr sz="1500">
                <a:solidFill>
                  <a:srgbClr val="FFFFFF"/>
                </a:solidFill>
                <a:latin typeface="VHPWPQ+UIJVGU+MicrosoftYaHei"/>
                <a:cs typeface="VHPWPQ+UIJVGU+MicrosoftYaHei"/>
              </a:rPr>
              <a:t>SWOT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分析，制定符合企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业实际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情况的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略，包括市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定位、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品策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策略等。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具体的行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动计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划，确保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源的有效配置和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构的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KCSKBO+MS-UIGothic"/>
                <a:cs typeface="KCSKBO+MS-UIGothic"/>
              </a:rPr>
              <a:t>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业战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估与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AF79DE"/>
                </a:solidFill>
                <a:latin typeface="KCSKBO+MS-UIGothic"/>
                <a:cs typeface="KCSKBO+MS-UIGothic"/>
              </a:rPr>
              <a:t>整方法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3189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KCSKBO+MS-UIGothic"/>
                <a:cs typeface="KCSKBO+MS-UIGothic"/>
              </a:rPr>
              <a:t>估企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业战</a:t>
            </a:r>
            <a:r>
              <a:rPr sz="2000" spc="25">
                <a:solidFill>
                  <a:srgbClr val="FFFDFD"/>
                </a:solidFill>
                <a:latin typeface="KCSKBO+MS-UIGothic"/>
                <a:cs typeface="KCSKBO+MS-UIGothic"/>
              </a:rPr>
              <a:t>略的合理性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FDFD"/>
                </a:solidFill>
                <a:latin typeface="KCSKBO+MS-UIGothic"/>
                <a:cs typeface="KCSKBO+MS-UIGothic"/>
              </a:rPr>
              <a:t>整企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业战</a:t>
            </a:r>
            <a:r>
              <a:rPr sz="2000">
                <a:solidFill>
                  <a:srgbClr val="FFFDFD"/>
                </a:solidFill>
                <a:latin typeface="KCSKBO+MS-UIGothic"/>
                <a:cs typeface="KCSKBO+MS-UIGothic"/>
              </a:rPr>
              <a:t>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过财务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、市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占有率、客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意度等指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估企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略的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施效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果和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风险识别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略，确保其与市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和内部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相适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识别战</a:t>
            </a:r>
            <a:r>
              <a:rPr sz="2000" spc="23">
                <a:solidFill>
                  <a:srgbClr val="FFFDFD"/>
                </a:solidFill>
                <a:latin typeface="KCSKBO+MS-UIGothic"/>
                <a:cs typeface="KCSKBO+MS-UIGothic"/>
              </a:rPr>
              <a:t>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潜在的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场变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化、政策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KCSKBO+MS-UIGothic"/>
                <a:cs typeface="KCSKBO+MS-UIGothic"/>
              </a:rPr>
              <a:t>整等。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https://d.book118.com/778011046073006042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KCSKBO+MS-UIGothic</vt:lpstr>
      <vt:lpstr>SimSun</vt:lpstr>
      <vt:lpstr>NFJLTS+IQQVJC+MicrosoftYaHei-Bold</vt:lpstr>
      <vt:lpstr>LIDFUN+IKLEKL+ArialMT</vt:lpstr>
      <vt:lpstr>Times New Roman</vt:lpstr>
      <vt:lpstr>VHPWPQ+UIJVGU+MicrosoftYaHei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2024-09-21T17:59:37.634</cp:lastPrinted>
  <dcterms:created xsi:type="dcterms:W3CDTF">2024-09-21T09:59:37Z</dcterms:created>
  <dcterms:modified xsi:type="dcterms:W3CDTF">2024-09-21T09:59:38Z</dcterms:modified>
</cp:coreProperties>
</file>