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2" r:id="rId22"/>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tags" Target="tags/tag65.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688975" y="1143000"/>
            <a:ext cx="548005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688975" y="1143000"/>
            <a:ext cx="548005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688975" y="1143000"/>
            <a:ext cx="548005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688975" y="1143000"/>
            <a:ext cx="548005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688975" y="1143000"/>
            <a:ext cx="548005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688975" y="1143000"/>
            <a:ext cx="548005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4E5803-944E-4CCB-A36B-5BBC78F81D16}" type="slidenum">
              <a:rPr lang="zh-CN" altLang="en-US" smtClean="0"/>
              <a:t>18</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6.xml" /><Relationship Id="rId2" Type="http://schemas.openxmlformats.org/officeDocument/2006/relationships/tags" Target="../tags/tag7.xml" /><Relationship Id="rId3" Type="http://schemas.openxmlformats.org/officeDocument/2006/relationships/tags" Target="../tags/tag8.xml" /><Relationship Id="rId4" Type="http://schemas.openxmlformats.org/officeDocument/2006/relationships/tags" Target="../tags/tag9.xml" /><Relationship Id="rId5" Type="http://schemas.openxmlformats.org/officeDocument/2006/relationships/tags" Target="../tags/tag10.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6.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22.xml"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tags" Target="../tags/tag26.xml" /><Relationship Id="rId6" Type="http://schemas.openxmlformats.org/officeDocument/2006/relationships/tags" Target="../tags/tag27.xml" /><Relationship Id="rId7" Type="http://schemas.openxmlformats.org/officeDocument/2006/relationships/tags" Target="../tags/tag28.xml" /><Relationship Id="rId8" Type="http://schemas.openxmlformats.org/officeDocument/2006/relationships/tags" Target="../tags/tag29.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30.xml" /><Relationship Id="rId2" Type="http://schemas.openxmlformats.org/officeDocument/2006/relationships/tags" Target="../tags/tag31.xml" /><Relationship Id="rId3" Type="http://schemas.openxmlformats.org/officeDocument/2006/relationships/tags" Target="../tags/tag32.xml" /><Relationship Id="rId4" Type="http://schemas.openxmlformats.org/officeDocument/2006/relationships/tags" Target="../tags/tag33.xml" /><Relationship Id="rId5"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37.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tags" Target="../tags/tag41.xml" /><Relationship Id="rId6" Type="http://schemas.openxmlformats.org/officeDocument/2006/relationships/tags" Target="../tags/tag42.xml" /><Relationship Id="rId7"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43.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D18A468-C001-4F46-A160-C040933B1C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CCCE34-7368-48B7-82D0-1E218B9E65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AF9682E-6A96-4A67-967E-5DDBA30F48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AF60F63-7093-43E1-BE80-CAEFD8122D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8D663D9-27DD-46B5-930D-0C01454AAFD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12A52B4-9BC5-4E77-998E-03DF3D02F67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DADFDDD-193E-4B57-BA74-CAF5A034227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436B6F-1D9D-448A-B2B9-7AA003E611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0BFAACF-5903-4A60-8118-827AB3CD39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3D316C2-EE04-4331-8B41-76836CDBBE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477CA5-017C-4E68-9F08-289DA93743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1" name=""/>
        <p:cNvGrpSpPr/>
        <p:nvPr/>
      </p:nvGrpSpPr>
      <p:grpSpPr>
        <a:xfrm>
          <a:off x="0" y="0"/>
          <a: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1" name=""/>
        <p:cNvGrpSpPr/>
        <p:nvPr/>
      </p:nvGrpSpPr>
      <p:grpSpPr>
        <a:xfrm>
          <a:off x="0" y="0"/>
          <a: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endParaRPr lang="zh-CN" altLang="en-US"/>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两栏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图片与标题">
    <p:spTree>
      <p:nvGrpSpPr>
        <p:cNvPr id="1" name=""/>
        <p:cNvGrpSpPr/>
        <p:nvPr/>
      </p:nvGrpSpPr>
      <p:grpSpPr>
        <a:xfrm>
          <a:off x="0" y="0"/>
          <a:ext cx="0" cy="0"/>
        </a:xfrm>
      </p:grpSpPr>
      <p:sp>
        <p:nvSpPr>
          <p:cNvPr id="3" name="图片占位符 2"/>
          <p:cNvSpPr>
            <a:spLocks noGrp="1"/>
          </p:cNvSpPr>
          <p:nvPr>
            <p:ph type="pic" idx="1"/>
            <p:custDataLst>
              <p:tags r:id="rId1"/>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4"/>
            </p:custDataLst>
          </p:nvPr>
        </p:nvSpPr>
        <p:spPr/>
        <p:txBody>
          <a:bodyPr/>
          <a:lstStyle/>
          <a:p>
            <a:endParaRPr lang="zh-CN" altLang="en-US"/>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内容">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自定义版式">
    <p:spTree>
      <p:nvGrpSpPr>
        <p:cNvPr id="1" name=""/>
        <p:cNvGrpSpPr/>
        <p:nvPr/>
      </p:nvGrpSpPr>
      <p:grpSpPr>
        <a:xfrm>
          <a:off x="0" y="0"/>
          <a:ext cx="0" cy="0"/>
        </a:xfrm>
      </p:grpSpPr>
      <p:sp>
        <p:nvSpPr>
          <p:cNvPr id="2" name="矩形 1"/>
          <p:cNvSpPr/>
          <p:nvPr userDrawn="1"/>
        </p:nvSpPr>
        <p:spPr>
          <a:xfrm>
            <a:off x="0" y="0"/>
            <a:ext cx="12192000" cy="6858073"/>
          </a:xfrm>
          <a:prstGeom prst="rect">
            <a:avLst/>
          </a:prstGeom>
          <a:solidFill>
            <a:srgbClr val="A1C4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solidFill>
                <a:srgbClr val="FFFFFF"/>
              </a:solidFill>
            </a:endParaRPr>
          </a:p>
        </p:txBody>
      </p:sp>
      <p:grpSp>
        <p:nvGrpSpPr>
          <p:cNvPr id="58" name="组合 57"/>
          <p:cNvGrpSpPr/>
          <p:nvPr userDrawn="1"/>
        </p:nvGrpSpPr>
        <p:grpSpPr>
          <a:xfrm>
            <a:off x="10106661" y="127001"/>
            <a:ext cx="1938867" cy="284483"/>
            <a:chOff x="16838" y="31"/>
            <a:chExt cx="2290" cy="336"/>
          </a:xfrm>
        </p:grpSpPr>
        <p:pic>
          <p:nvPicPr>
            <p:cNvPr id="59" name="图片 58"/>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98" y="71"/>
              <a:ext cx="930" cy="296"/>
            </a:xfrm>
            <a:prstGeom prst="rect">
              <a:avLst/>
            </a:prstGeom>
          </p:spPr>
        </p:pic>
        <p:grpSp>
          <p:nvGrpSpPr>
            <p:cNvPr id="60" name="组合 59"/>
            <p:cNvGrpSpPr/>
            <p:nvPr userDrawn="1"/>
          </p:nvGrpSpPr>
          <p:grpSpPr>
            <a:xfrm>
              <a:off x="16838" y="31"/>
              <a:ext cx="1101" cy="330"/>
              <a:chOff x="11194442" y="138245"/>
              <a:chExt cx="727657" cy="228093"/>
            </a:xfrm>
          </p:grpSpPr>
          <p:grpSp>
            <p:nvGrpSpPr>
              <p:cNvPr id="61" name="组合 60"/>
              <p:cNvGrpSpPr/>
              <p:nvPr userDrawn="1"/>
            </p:nvGrpSpPr>
            <p:grpSpPr>
              <a:xfrm>
                <a:off x="11194442" y="138245"/>
                <a:ext cx="115312" cy="220650"/>
                <a:chOff x="1720218" y="2436790"/>
                <a:chExt cx="1328564" cy="2542220"/>
              </a:xfrm>
            </p:grpSpPr>
            <p:sp>
              <p:nvSpPr>
                <p:cNvPr id="62" name="任意多边形 61"/>
                <p:cNvSpPr/>
                <p:nvPr/>
              </p:nvSpPr>
              <p:spPr>
                <a:xfrm flipH="1">
                  <a:off x="1720218" y="3135503"/>
                  <a:ext cx="1328564" cy="1843507"/>
                </a:xfrm>
                <a:custGeom>
                  <a:gdLst>
                    <a:gd name="connsiteX0" fmla="*/ 1540683 w 2201932"/>
                    <a:gd name="connsiteY0" fmla="*/ 0 h 3055372"/>
                    <a:gd name="connsiteX1" fmla="*/ 1462917 w 2201932"/>
                    <a:gd name="connsiteY1" fmla="*/ 0 h 3055372"/>
                    <a:gd name="connsiteX2" fmla="*/ 739017 w 2201932"/>
                    <a:gd name="connsiteY2" fmla="*/ 0 h 3055372"/>
                    <a:gd name="connsiteX3" fmla="*/ 661251 w 2201932"/>
                    <a:gd name="connsiteY3" fmla="*/ 0 h 3055372"/>
                    <a:gd name="connsiteX4" fmla="*/ 673672 w 2201932"/>
                    <a:gd name="connsiteY4" fmla="*/ 18403 h 3055372"/>
                    <a:gd name="connsiteX5" fmla="*/ 608505 w 2201932"/>
                    <a:gd name="connsiteY5" fmla="*/ 735857 h 3055372"/>
                    <a:gd name="connsiteX6" fmla="*/ 394099 w 2201932"/>
                    <a:gd name="connsiteY6" fmla="*/ 1099057 h 3055372"/>
                    <a:gd name="connsiteX7" fmla="*/ 323727 w 2201932"/>
                    <a:gd name="connsiteY7" fmla="*/ 1173138 h 3055372"/>
                    <a:gd name="connsiteX8" fmla="*/ 323727 w 2201932"/>
                    <a:gd name="connsiteY8" fmla="*/ 1174865 h 3055372"/>
                    <a:gd name="connsiteX9" fmla="*/ 322465 w 2201932"/>
                    <a:gd name="connsiteY9" fmla="*/ 1175906 h 3055372"/>
                    <a:gd name="connsiteX10" fmla="*/ 0 w 2201932"/>
                    <a:gd name="connsiteY10" fmla="*/ 1954406 h 3055372"/>
                    <a:gd name="connsiteX11" fmla="*/ 1100966 w 2201932"/>
                    <a:gd name="connsiteY11" fmla="*/ 3055372 h 3055372"/>
                    <a:gd name="connsiteX12" fmla="*/ 2201932 w 2201932"/>
                    <a:gd name="connsiteY12" fmla="*/ 1954406 h 3055372"/>
                    <a:gd name="connsiteX13" fmla="*/ 1879467 w 2201932"/>
                    <a:gd name="connsiteY13" fmla="*/ 1175906 h 3055372"/>
                    <a:gd name="connsiteX14" fmla="*/ 1878207 w 2201932"/>
                    <a:gd name="connsiteY14" fmla="*/ 1174866 h 3055372"/>
                    <a:gd name="connsiteX15" fmla="*/ 1878207 w 2201932"/>
                    <a:gd name="connsiteY15" fmla="*/ 1173138 h 3055372"/>
                    <a:gd name="connsiteX16" fmla="*/ 1807835 w 2201932"/>
                    <a:gd name="connsiteY16" fmla="*/ 1099057 h 3055372"/>
                    <a:gd name="connsiteX17" fmla="*/ 1593429 w 2201932"/>
                    <a:gd name="connsiteY17" fmla="*/ 735857 h 3055372"/>
                    <a:gd name="connsiteX18" fmla="*/ 1528262 w 2201932"/>
                    <a:gd name="connsiteY18" fmla="*/ 18403 h 30553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01932" h="3055372">
                      <a:moveTo>
                        <a:pt x="1540683" y="0"/>
                      </a:moveTo>
                      <a:lnTo>
                        <a:pt x="1462917" y="0"/>
                      </a:lnTo>
                      <a:lnTo>
                        <a:pt x="739017" y="0"/>
                      </a:lnTo>
                      <a:lnTo>
                        <a:pt x="661251" y="0"/>
                      </a:lnTo>
                      <a:lnTo>
                        <a:pt x="673672" y="18403"/>
                      </a:lnTo>
                      <a:cubicBezTo>
                        <a:pt x="746360" y="171028"/>
                        <a:pt x="726480" y="449921"/>
                        <a:pt x="608505" y="735857"/>
                      </a:cubicBezTo>
                      <a:cubicBezTo>
                        <a:pt x="549517" y="878825"/>
                        <a:pt x="474382" y="1003252"/>
                        <a:pt x="394099" y="1099057"/>
                      </a:cubicBezTo>
                      <a:lnTo>
                        <a:pt x="323727" y="1173138"/>
                      </a:lnTo>
                      <a:lnTo>
                        <a:pt x="323727" y="1174865"/>
                      </a:lnTo>
                      <a:lnTo>
                        <a:pt x="322465" y="1175906"/>
                      </a:lnTo>
                      <a:cubicBezTo>
                        <a:pt x="123230" y="1375141"/>
                        <a:pt x="0" y="1650383"/>
                        <a:pt x="0" y="1954406"/>
                      </a:cubicBezTo>
                      <a:cubicBezTo>
                        <a:pt x="0" y="2562453"/>
                        <a:pt x="492919" y="3055372"/>
                        <a:pt x="1100966" y="3055372"/>
                      </a:cubicBezTo>
                      <a:cubicBezTo>
                        <a:pt x="1709013" y="3055372"/>
                        <a:pt x="2201932" y="2562453"/>
                        <a:pt x="2201932" y="1954406"/>
                      </a:cubicBezTo>
                      <a:cubicBezTo>
                        <a:pt x="2201932" y="1650383"/>
                        <a:pt x="2078702" y="1375141"/>
                        <a:pt x="1879467" y="1175906"/>
                      </a:cubicBezTo>
                      <a:lnTo>
                        <a:pt x="1878207" y="1174866"/>
                      </a:lnTo>
                      <a:lnTo>
                        <a:pt x="1878207" y="1173138"/>
                      </a:lnTo>
                      <a:lnTo>
                        <a:pt x="1807835" y="1099057"/>
                      </a:lnTo>
                      <a:cubicBezTo>
                        <a:pt x="1727552" y="1003252"/>
                        <a:pt x="1652417" y="878825"/>
                        <a:pt x="1593429" y="735857"/>
                      </a:cubicBezTo>
                      <a:cubicBezTo>
                        <a:pt x="1475454" y="449921"/>
                        <a:pt x="1455574" y="171028"/>
                        <a:pt x="1528262" y="18403"/>
                      </a:cubicBezTo>
                      <a:close/>
                    </a:path>
                  </a:pathLst>
                </a:cu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9" tIns="60959" rIns="121919" bIns="60959"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solidFill>
                      <a:srgbClr val="FFFFFF"/>
                    </a:solidFill>
                  </a:endParaRPr>
                </a:p>
              </p:txBody>
            </p:sp>
            <p:sp>
              <p:nvSpPr>
                <p:cNvPr id="63" name="任意多边形 62"/>
                <p:cNvSpPr/>
                <p:nvPr/>
              </p:nvSpPr>
              <p:spPr>
                <a:xfrm>
                  <a:off x="1998487" y="2436790"/>
                  <a:ext cx="770124" cy="1303556"/>
                </a:xfrm>
                <a:custGeom>
                  <a:gdLst>
                    <a:gd name="connsiteX0" fmla="*/ 352571 w 883454"/>
                    <a:gd name="connsiteY0" fmla="*/ 0 h 2106319"/>
                    <a:gd name="connsiteX1" fmla="*/ 530882 w 883454"/>
                    <a:gd name="connsiteY1" fmla="*/ 0 h 2106319"/>
                    <a:gd name="connsiteX2" fmla="*/ 530882 w 883454"/>
                    <a:gd name="connsiteY2" fmla="*/ 685907 h 2106319"/>
                    <a:gd name="connsiteX3" fmla="*/ 605180 w 883454"/>
                    <a:gd name="connsiteY3" fmla="*/ 685907 h 2106319"/>
                    <a:gd name="connsiteX4" fmla="*/ 764580 w 883454"/>
                    <a:gd name="connsiteY4" fmla="*/ 845307 h 2106319"/>
                    <a:gd name="connsiteX5" fmla="*/ 764580 w 883454"/>
                    <a:gd name="connsiteY5" fmla="*/ 861100 h 2106319"/>
                    <a:gd name="connsiteX6" fmla="*/ 771250 w 883454"/>
                    <a:gd name="connsiteY6" fmla="*/ 862448 h 2106319"/>
                    <a:gd name="connsiteX7" fmla="*/ 883454 w 883454"/>
                    <a:gd name="connsiteY7" fmla="*/ 1031724 h 2106319"/>
                    <a:gd name="connsiteX8" fmla="*/ 883454 w 883454"/>
                    <a:gd name="connsiteY8" fmla="*/ 1040503 h 2106319"/>
                    <a:gd name="connsiteX9" fmla="*/ 883454 w 883454"/>
                    <a:gd name="connsiteY9" fmla="*/ 1134392 h 2106319"/>
                    <a:gd name="connsiteX10" fmla="*/ 883454 w 883454"/>
                    <a:gd name="connsiteY10" fmla="*/ 2106319 h 2106319"/>
                    <a:gd name="connsiteX11" fmla="*/ 0 w 883454"/>
                    <a:gd name="connsiteY11" fmla="*/ 2106319 h 2106319"/>
                    <a:gd name="connsiteX12" fmla="*/ 0 w 883454"/>
                    <a:gd name="connsiteY12" fmla="*/ 1134392 h 2106319"/>
                    <a:gd name="connsiteX13" fmla="*/ 0 w 883454"/>
                    <a:gd name="connsiteY13" fmla="*/ 1040503 h 2106319"/>
                    <a:gd name="connsiteX14" fmla="*/ 0 w 883454"/>
                    <a:gd name="connsiteY14" fmla="*/ 1031724 h 2106319"/>
                    <a:gd name="connsiteX15" fmla="*/ 112204 w 883454"/>
                    <a:gd name="connsiteY15" fmla="*/ 862448 h 2106319"/>
                    <a:gd name="connsiteX16" fmla="*/ 118875 w 883454"/>
                    <a:gd name="connsiteY16" fmla="*/ 861100 h 2106319"/>
                    <a:gd name="connsiteX17" fmla="*/ 118875 w 883454"/>
                    <a:gd name="connsiteY17" fmla="*/ 845307 h 2106319"/>
                    <a:gd name="connsiteX18" fmla="*/ 278275 w 883454"/>
                    <a:gd name="connsiteY18" fmla="*/ 685907 h 2106319"/>
                    <a:gd name="connsiteX19" fmla="*/ 352571 w 883454"/>
                    <a:gd name="connsiteY19" fmla="*/ 685907 h 210631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83454" h="2106319">
                      <a:moveTo>
                        <a:pt x="352571" y="0"/>
                      </a:moveTo>
                      <a:lnTo>
                        <a:pt x="530882" y="0"/>
                      </a:lnTo>
                      <a:lnTo>
                        <a:pt x="530882" y="685907"/>
                      </a:lnTo>
                      <a:lnTo>
                        <a:pt x="605180" y="685907"/>
                      </a:lnTo>
                      <a:cubicBezTo>
                        <a:pt x="693214" y="685907"/>
                        <a:pt x="764580" y="757272"/>
                        <a:pt x="764580" y="845307"/>
                      </a:cubicBezTo>
                      <a:lnTo>
                        <a:pt x="764580" y="861100"/>
                      </a:lnTo>
                      <a:lnTo>
                        <a:pt x="771250" y="862448"/>
                      </a:lnTo>
                      <a:cubicBezTo>
                        <a:pt x="837189" y="890337"/>
                        <a:pt x="883454" y="955628"/>
                        <a:pt x="883454" y="1031724"/>
                      </a:cubicBezTo>
                      <a:lnTo>
                        <a:pt x="883454" y="1040503"/>
                      </a:lnTo>
                      <a:lnTo>
                        <a:pt x="883454" y="1134392"/>
                      </a:lnTo>
                      <a:lnTo>
                        <a:pt x="883454" y="2106319"/>
                      </a:lnTo>
                      <a:lnTo>
                        <a:pt x="0" y="2106319"/>
                      </a:lnTo>
                      <a:lnTo>
                        <a:pt x="0" y="1134392"/>
                      </a:lnTo>
                      <a:lnTo>
                        <a:pt x="0" y="1040503"/>
                      </a:lnTo>
                      <a:lnTo>
                        <a:pt x="0" y="1031724"/>
                      </a:lnTo>
                      <a:cubicBezTo>
                        <a:pt x="0" y="955628"/>
                        <a:pt x="46266" y="890337"/>
                        <a:pt x="112204" y="862448"/>
                      </a:cubicBezTo>
                      <a:lnTo>
                        <a:pt x="118875" y="861100"/>
                      </a:lnTo>
                      <a:lnTo>
                        <a:pt x="118875" y="845307"/>
                      </a:lnTo>
                      <a:cubicBezTo>
                        <a:pt x="118875" y="757272"/>
                        <a:pt x="190240" y="685907"/>
                        <a:pt x="278275" y="685907"/>
                      </a:cubicBezTo>
                      <a:lnTo>
                        <a:pt x="352571" y="685907"/>
                      </a:lnTo>
                      <a:close/>
                    </a:path>
                  </a:pathLst>
                </a:custGeom>
                <a:solidFill>
                  <a:schemeClr val="tx1">
                    <a:lumMod val="95000"/>
                    <a:lumOff val="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9" tIns="60959" rIns="121919" bIns="60959"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solidFill>
                      <a:srgbClr val="FFFFFF"/>
                    </a:solidFill>
                  </a:endParaRPr>
                </a:p>
              </p:txBody>
            </p:sp>
          </p:grpSp>
          <p:sp>
            <p:nvSpPr>
              <p:cNvPr id="64" name="任意多边形 63"/>
              <p:cNvSpPr/>
              <p:nvPr userDrawn="1"/>
            </p:nvSpPr>
            <p:spPr>
              <a:xfrm>
                <a:off x="11364520" y="185856"/>
                <a:ext cx="557579" cy="180482"/>
              </a:xfrm>
              <a:custGeom>
                <a:rect l="l" t="t" r="r" b="b"/>
                <a:pathLst>
                  <a:path w="5564915" h="1801295">
                    <a:moveTo>
                      <a:pt x="410468" y="1114127"/>
                    </a:moveTo>
                    <a:cubicBezTo>
                      <a:pt x="406803" y="1117792"/>
                      <a:pt x="380538" y="1134590"/>
                      <a:pt x="331673" y="1164520"/>
                    </a:cubicBezTo>
                    <a:cubicBezTo>
                      <a:pt x="282807" y="1194449"/>
                      <a:pt x="233331" y="1221631"/>
                      <a:pt x="183244" y="1246063"/>
                    </a:cubicBezTo>
                    <a:lnTo>
                      <a:pt x="417798" y="1202085"/>
                    </a:lnTo>
                    <a:lnTo>
                      <a:pt x="417798" y="1158106"/>
                    </a:lnTo>
                    <a:lnTo>
                      <a:pt x="513085" y="1158106"/>
                    </a:lnTo>
                    <a:lnTo>
                      <a:pt x="549734" y="1114127"/>
                    </a:lnTo>
                    <a:close/>
                    <a:moveTo>
                      <a:pt x="3166467" y="1040829"/>
                    </a:moveTo>
                    <a:cubicBezTo>
                      <a:pt x="3164024" y="1049381"/>
                      <a:pt x="3142034" y="1098552"/>
                      <a:pt x="3100499" y="1188341"/>
                    </a:cubicBezTo>
                    <a:cubicBezTo>
                      <a:pt x="3058963" y="1278131"/>
                      <a:pt x="3010098" y="1363340"/>
                      <a:pt x="2953903" y="1443968"/>
                    </a:cubicBezTo>
                    <a:cubicBezTo>
                      <a:pt x="2964898" y="1451297"/>
                      <a:pt x="3005517" y="1448243"/>
                      <a:pt x="3075761" y="1434805"/>
                    </a:cubicBezTo>
                    <a:cubicBezTo>
                      <a:pt x="3146005" y="1421367"/>
                      <a:pt x="3176240" y="1360897"/>
                      <a:pt x="3166467" y="1253393"/>
                    </a:cubicBezTo>
                    <a:close/>
                    <a:moveTo>
                      <a:pt x="776957" y="798947"/>
                    </a:moveTo>
                    <a:cubicBezTo>
                      <a:pt x="776957" y="800168"/>
                      <a:pt x="747638" y="827044"/>
                      <a:pt x="689000" y="879574"/>
                    </a:cubicBezTo>
                    <a:cubicBezTo>
                      <a:pt x="685335" y="884461"/>
                      <a:pt x="678005" y="889347"/>
                      <a:pt x="667010" y="894234"/>
                    </a:cubicBezTo>
                    <a:lnTo>
                      <a:pt x="901311" y="894234"/>
                    </a:lnTo>
                    <a:lnTo>
                      <a:pt x="835595" y="798947"/>
                    </a:lnTo>
                    <a:close/>
                    <a:moveTo>
                      <a:pt x="1304702" y="608372"/>
                    </a:moveTo>
                    <a:cubicBezTo>
                      <a:pt x="1304702" y="614480"/>
                      <a:pt x="1309283" y="647159"/>
                      <a:pt x="1318445" y="706408"/>
                    </a:cubicBezTo>
                    <a:cubicBezTo>
                      <a:pt x="1327607" y="765657"/>
                      <a:pt x="1340129" y="816049"/>
                      <a:pt x="1356010" y="857585"/>
                    </a:cubicBezTo>
                    <a:cubicBezTo>
                      <a:pt x="1356010" y="861250"/>
                      <a:pt x="1359675" y="849034"/>
                      <a:pt x="1367005" y="820936"/>
                    </a:cubicBezTo>
                    <a:cubicBezTo>
                      <a:pt x="1374335" y="792838"/>
                      <a:pt x="1385329" y="734200"/>
                      <a:pt x="1399989" y="645021"/>
                    </a:cubicBezTo>
                    <a:cubicBezTo>
                      <a:pt x="1398767" y="640135"/>
                      <a:pt x="1401211" y="627918"/>
                      <a:pt x="1407319" y="608372"/>
                    </a:cubicBezTo>
                    <a:close/>
                    <a:moveTo>
                      <a:pt x="5050222" y="527745"/>
                    </a:moveTo>
                    <a:lnTo>
                      <a:pt x="5050222" y="769627"/>
                    </a:lnTo>
                    <a:cubicBezTo>
                      <a:pt x="5056329" y="770849"/>
                      <a:pt x="5080151" y="765352"/>
                      <a:pt x="5121686" y="753135"/>
                    </a:cubicBezTo>
                    <a:cubicBezTo>
                      <a:pt x="5163222" y="740919"/>
                      <a:pt x="5185822" y="721984"/>
                      <a:pt x="5189487" y="696330"/>
                    </a:cubicBezTo>
                    <a:cubicBezTo>
                      <a:pt x="5191930" y="696330"/>
                      <a:pt x="5186738" y="682281"/>
                      <a:pt x="5173912" y="654183"/>
                    </a:cubicBezTo>
                    <a:cubicBezTo>
                      <a:pt x="5161084" y="626086"/>
                      <a:pt x="5119854" y="583940"/>
                      <a:pt x="5050222" y="527745"/>
                    </a:cubicBezTo>
                    <a:close/>
                    <a:moveTo>
                      <a:pt x="601042" y="447117"/>
                    </a:moveTo>
                    <a:lnTo>
                      <a:pt x="601042" y="505755"/>
                    </a:lnTo>
                    <a:lnTo>
                      <a:pt x="637691" y="505755"/>
                    </a:lnTo>
                    <a:lnTo>
                      <a:pt x="681670" y="447117"/>
                    </a:lnTo>
                    <a:close/>
                    <a:moveTo>
                      <a:pt x="5050222" y="278532"/>
                    </a:moveTo>
                    <a:lnTo>
                      <a:pt x="5050222" y="432457"/>
                    </a:lnTo>
                    <a:lnTo>
                      <a:pt x="5182158" y="278532"/>
                    </a:lnTo>
                    <a:close/>
                    <a:moveTo>
                      <a:pt x="4133999" y="21989"/>
                    </a:moveTo>
                    <a:lnTo>
                      <a:pt x="4493158" y="21989"/>
                    </a:lnTo>
                    <a:lnTo>
                      <a:pt x="4493158" y="102617"/>
                    </a:lnTo>
                    <a:lnTo>
                      <a:pt x="4683733" y="102617"/>
                    </a:lnTo>
                    <a:lnTo>
                      <a:pt x="4683733" y="322511"/>
                    </a:lnTo>
                    <a:lnTo>
                      <a:pt x="4478499" y="322511"/>
                    </a:lnTo>
                    <a:cubicBezTo>
                      <a:pt x="4479720" y="326175"/>
                      <a:pt x="4477277" y="340835"/>
                      <a:pt x="4471169" y="366489"/>
                    </a:cubicBezTo>
                    <a:lnTo>
                      <a:pt x="4661743" y="366489"/>
                    </a:lnTo>
                    <a:lnTo>
                      <a:pt x="4661743" y="593713"/>
                    </a:lnTo>
                    <a:lnTo>
                      <a:pt x="4463839" y="593713"/>
                    </a:lnTo>
                    <a:cubicBezTo>
                      <a:pt x="4461396" y="592491"/>
                      <a:pt x="4458952" y="602264"/>
                      <a:pt x="4456509" y="623032"/>
                    </a:cubicBezTo>
                    <a:cubicBezTo>
                      <a:pt x="4454066" y="627918"/>
                      <a:pt x="4451623" y="632805"/>
                      <a:pt x="4449179" y="637691"/>
                    </a:cubicBezTo>
                    <a:lnTo>
                      <a:pt x="4683733" y="637691"/>
                    </a:lnTo>
                    <a:lnTo>
                      <a:pt x="4683733" y="872244"/>
                    </a:lnTo>
                    <a:lnTo>
                      <a:pt x="4412531" y="872244"/>
                    </a:lnTo>
                    <a:cubicBezTo>
                      <a:pt x="4411309" y="875909"/>
                      <a:pt x="4396955" y="899731"/>
                      <a:pt x="4369468" y="943710"/>
                    </a:cubicBezTo>
                    <a:cubicBezTo>
                      <a:pt x="4341981" y="987689"/>
                      <a:pt x="4302584" y="1034721"/>
                      <a:pt x="4251275" y="1084808"/>
                    </a:cubicBezTo>
                    <a:lnTo>
                      <a:pt x="4507818" y="1084808"/>
                    </a:lnTo>
                    <a:lnTo>
                      <a:pt x="4507818" y="930883"/>
                    </a:lnTo>
                    <a:lnTo>
                      <a:pt x="4727711" y="930883"/>
                    </a:lnTo>
                    <a:lnTo>
                      <a:pt x="4727711" y="36649"/>
                    </a:lnTo>
                    <a:lnTo>
                      <a:pt x="5519328" y="36649"/>
                    </a:lnTo>
                    <a:lnTo>
                      <a:pt x="5519328" y="307851"/>
                    </a:lnTo>
                    <a:lnTo>
                      <a:pt x="5402051" y="454447"/>
                    </a:lnTo>
                    <a:cubicBezTo>
                      <a:pt x="5409381" y="458112"/>
                      <a:pt x="5437784" y="489263"/>
                      <a:pt x="5487260" y="547901"/>
                    </a:cubicBezTo>
                    <a:cubicBezTo>
                      <a:pt x="5536736" y="606540"/>
                      <a:pt x="5562084" y="675562"/>
                      <a:pt x="5563306" y="754968"/>
                    </a:cubicBezTo>
                    <a:cubicBezTo>
                      <a:pt x="5570636" y="764741"/>
                      <a:pt x="5552922" y="807193"/>
                      <a:pt x="5510166" y="882323"/>
                    </a:cubicBezTo>
                    <a:cubicBezTo>
                      <a:pt x="5467408" y="957453"/>
                      <a:pt x="5353186" y="1010289"/>
                      <a:pt x="5167498" y="1040829"/>
                    </a:cubicBezTo>
                    <a:lnTo>
                      <a:pt x="5050222" y="798947"/>
                    </a:lnTo>
                    <a:lnTo>
                      <a:pt x="5050222" y="1048159"/>
                    </a:lnTo>
                    <a:lnTo>
                      <a:pt x="4844988" y="1048159"/>
                    </a:lnTo>
                    <a:lnTo>
                      <a:pt x="4844988" y="1084808"/>
                    </a:lnTo>
                    <a:lnTo>
                      <a:pt x="5409381" y="1084808"/>
                    </a:lnTo>
                    <a:lnTo>
                      <a:pt x="5409381" y="1531925"/>
                    </a:lnTo>
                    <a:cubicBezTo>
                      <a:pt x="5410603" y="1534368"/>
                      <a:pt x="5410297" y="1546585"/>
                      <a:pt x="5408464" y="1568574"/>
                    </a:cubicBezTo>
                    <a:cubicBezTo>
                      <a:pt x="5406632" y="1590563"/>
                      <a:pt x="5394111" y="1616218"/>
                      <a:pt x="5370900" y="1645537"/>
                    </a:cubicBezTo>
                    <a:cubicBezTo>
                      <a:pt x="5347688" y="1674856"/>
                      <a:pt x="5305542" y="1699899"/>
                      <a:pt x="5244460" y="1720667"/>
                    </a:cubicBezTo>
                    <a:cubicBezTo>
                      <a:pt x="5183380" y="1741435"/>
                      <a:pt x="5094200" y="1751208"/>
                      <a:pt x="4976924" y="1749986"/>
                    </a:cubicBezTo>
                    <a:lnTo>
                      <a:pt x="4881637" y="1465957"/>
                    </a:lnTo>
                    <a:cubicBezTo>
                      <a:pt x="4890188" y="1468400"/>
                      <a:pt x="4923172" y="1468095"/>
                      <a:pt x="4980589" y="1465041"/>
                    </a:cubicBezTo>
                    <a:cubicBezTo>
                      <a:pt x="5038005" y="1461987"/>
                      <a:pt x="5066103" y="1442746"/>
                      <a:pt x="5064881" y="1407319"/>
                    </a:cubicBezTo>
                    <a:lnTo>
                      <a:pt x="4844988" y="1407319"/>
                    </a:lnTo>
                    <a:lnTo>
                      <a:pt x="4844988" y="1786635"/>
                    </a:lnTo>
                    <a:lnTo>
                      <a:pt x="4507818" y="1786635"/>
                    </a:lnTo>
                    <a:lnTo>
                      <a:pt x="4507818" y="1407319"/>
                    </a:lnTo>
                    <a:lnTo>
                      <a:pt x="4302584" y="1407319"/>
                    </a:lnTo>
                    <a:lnTo>
                      <a:pt x="4302584" y="1727997"/>
                    </a:lnTo>
                    <a:lnTo>
                      <a:pt x="3972743" y="1727997"/>
                    </a:lnTo>
                    <a:lnTo>
                      <a:pt x="3972743" y="1165436"/>
                    </a:lnTo>
                    <a:lnTo>
                      <a:pt x="3848137" y="989521"/>
                    </a:lnTo>
                    <a:cubicBezTo>
                      <a:pt x="3860353" y="990743"/>
                      <a:pt x="3909218" y="951650"/>
                      <a:pt x="3994733" y="872244"/>
                    </a:cubicBezTo>
                    <a:lnTo>
                      <a:pt x="3840807" y="872244"/>
                    </a:lnTo>
                    <a:lnTo>
                      <a:pt x="3840807" y="637691"/>
                    </a:lnTo>
                    <a:lnTo>
                      <a:pt x="4090020" y="637691"/>
                    </a:lnTo>
                    <a:lnTo>
                      <a:pt x="4090020" y="635859"/>
                    </a:lnTo>
                    <a:cubicBezTo>
                      <a:pt x="4090020" y="633416"/>
                      <a:pt x="4090020" y="629140"/>
                      <a:pt x="4090020" y="623032"/>
                    </a:cubicBezTo>
                    <a:cubicBezTo>
                      <a:pt x="4092463" y="620589"/>
                      <a:pt x="4094907" y="610815"/>
                      <a:pt x="4097350" y="593713"/>
                    </a:cubicBezTo>
                    <a:lnTo>
                      <a:pt x="3877456" y="593713"/>
                    </a:lnTo>
                    <a:lnTo>
                      <a:pt x="3877456" y="366489"/>
                    </a:lnTo>
                    <a:lnTo>
                      <a:pt x="4126669" y="366489"/>
                    </a:lnTo>
                    <a:cubicBezTo>
                      <a:pt x="4126669" y="362824"/>
                      <a:pt x="4126669" y="348165"/>
                      <a:pt x="4126669" y="322511"/>
                    </a:cubicBezTo>
                    <a:lnTo>
                      <a:pt x="3833477" y="322511"/>
                    </a:lnTo>
                    <a:lnTo>
                      <a:pt x="3833477" y="102617"/>
                    </a:lnTo>
                    <a:lnTo>
                      <a:pt x="4133999" y="102617"/>
                    </a:lnTo>
                    <a:close/>
                    <a:moveTo>
                      <a:pt x="300521" y="7330"/>
                    </a:moveTo>
                    <a:lnTo>
                      <a:pt x="623032" y="7330"/>
                    </a:lnTo>
                    <a:lnTo>
                      <a:pt x="623032" y="161255"/>
                    </a:lnTo>
                    <a:lnTo>
                      <a:pt x="820936" y="161255"/>
                    </a:lnTo>
                    <a:lnTo>
                      <a:pt x="842925" y="117277"/>
                    </a:lnTo>
                    <a:lnTo>
                      <a:pt x="1092138" y="212564"/>
                    </a:lnTo>
                    <a:cubicBezTo>
                      <a:pt x="1090916" y="216229"/>
                      <a:pt x="1077784" y="247991"/>
                      <a:pt x="1052740" y="307851"/>
                    </a:cubicBezTo>
                    <a:cubicBezTo>
                      <a:pt x="1027697" y="367711"/>
                      <a:pt x="996851" y="433679"/>
                      <a:pt x="960202" y="505755"/>
                    </a:cubicBezTo>
                    <a:lnTo>
                      <a:pt x="996851" y="505755"/>
                    </a:lnTo>
                    <a:cubicBezTo>
                      <a:pt x="1000515" y="502090"/>
                      <a:pt x="1024337" y="452309"/>
                      <a:pt x="1068316" y="356411"/>
                    </a:cubicBezTo>
                    <a:cubicBezTo>
                      <a:pt x="1112295" y="260513"/>
                      <a:pt x="1149555" y="144153"/>
                      <a:pt x="1180095" y="7330"/>
                    </a:cubicBezTo>
                    <a:lnTo>
                      <a:pt x="1502606" y="43979"/>
                    </a:lnTo>
                    <a:cubicBezTo>
                      <a:pt x="1501384" y="46422"/>
                      <a:pt x="1494971" y="69022"/>
                      <a:pt x="1483365" y="111779"/>
                    </a:cubicBezTo>
                    <a:cubicBezTo>
                      <a:pt x="1471760" y="154536"/>
                      <a:pt x="1458627" y="202791"/>
                      <a:pt x="1443967" y="256542"/>
                    </a:cubicBezTo>
                    <a:lnTo>
                      <a:pt x="1825116" y="256542"/>
                    </a:lnTo>
                    <a:lnTo>
                      <a:pt x="1825116" y="608372"/>
                    </a:lnTo>
                    <a:lnTo>
                      <a:pt x="1744489" y="608372"/>
                    </a:lnTo>
                    <a:cubicBezTo>
                      <a:pt x="1744489" y="616924"/>
                      <a:pt x="1733189" y="687778"/>
                      <a:pt x="1710588" y="820936"/>
                    </a:cubicBezTo>
                    <a:cubicBezTo>
                      <a:pt x="1687988" y="954094"/>
                      <a:pt x="1647980" y="1098246"/>
                      <a:pt x="1590563" y="1253393"/>
                    </a:cubicBezTo>
                    <a:cubicBezTo>
                      <a:pt x="1591785" y="1259501"/>
                      <a:pt x="1618050" y="1286072"/>
                      <a:pt x="1669359" y="1333105"/>
                    </a:cubicBezTo>
                    <a:cubicBezTo>
                      <a:pt x="1720667" y="1380137"/>
                      <a:pt x="1782359" y="1417092"/>
                      <a:pt x="1854436" y="1443968"/>
                    </a:cubicBezTo>
                    <a:lnTo>
                      <a:pt x="1641872" y="1786635"/>
                    </a:lnTo>
                    <a:cubicBezTo>
                      <a:pt x="1646758" y="1797630"/>
                      <a:pt x="1556358" y="1722499"/>
                      <a:pt x="1370670" y="1561244"/>
                    </a:cubicBezTo>
                    <a:cubicBezTo>
                      <a:pt x="1365783" y="1564909"/>
                      <a:pt x="1328524" y="1593617"/>
                      <a:pt x="1258891" y="1647369"/>
                    </a:cubicBezTo>
                    <a:cubicBezTo>
                      <a:pt x="1189258" y="1701121"/>
                      <a:pt x="1114127" y="1752429"/>
                      <a:pt x="1033500" y="1801295"/>
                    </a:cubicBezTo>
                    <a:lnTo>
                      <a:pt x="813606" y="1531925"/>
                    </a:lnTo>
                    <a:cubicBezTo>
                      <a:pt x="819714" y="1531925"/>
                      <a:pt x="861250" y="1508103"/>
                      <a:pt x="938212" y="1460460"/>
                    </a:cubicBezTo>
                    <a:cubicBezTo>
                      <a:pt x="1015175" y="1412816"/>
                      <a:pt x="1088473" y="1346237"/>
                      <a:pt x="1158106" y="1260723"/>
                    </a:cubicBezTo>
                    <a:cubicBezTo>
                      <a:pt x="1153219" y="1266831"/>
                      <a:pt x="1111684" y="1159328"/>
                      <a:pt x="1033500" y="938212"/>
                    </a:cubicBezTo>
                    <a:lnTo>
                      <a:pt x="982191" y="1011510"/>
                    </a:lnTo>
                    <a:lnTo>
                      <a:pt x="901563" y="894600"/>
                    </a:lnTo>
                    <a:lnTo>
                      <a:pt x="901563" y="1055489"/>
                    </a:lnTo>
                    <a:lnTo>
                      <a:pt x="820936" y="1165436"/>
                    </a:lnTo>
                    <a:lnTo>
                      <a:pt x="1011510" y="1128787"/>
                    </a:lnTo>
                    <a:lnTo>
                      <a:pt x="1011510" y="1378000"/>
                    </a:lnTo>
                    <a:lnTo>
                      <a:pt x="740308" y="1421978"/>
                    </a:lnTo>
                    <a:lnTo>
                      <a:pt x="740308" y="1610720"/>
                    </a:lnTo>
                    <a:cubicBezTo>
                      <a:pt x="741530" y="1614385"/>
                      <a:pt x="737559" y="1633626"/>
                      <a:pt x="728397" y="1668442"/>
                    </a:cubicBezTo>
                    <a:cubicBezTo>
                      <a:pt x="719235" y="1703259"/>
                      <a:pt x="693886" y="1730440"/>
                      <a:pt x="652351" y="1749986"/>
                    </a:cubicBezTo>
                    <a:cubicBezTo>
                      <a:pt x="654794" y="1751208"/>
                      <a:pt x="628834" y="1757011"/>
                      <a:pt x="574472" y="1767394"/>
                    </a:cubicBezTo>
                    <a:cubicBezTo>
                      <a:pt x="520109" y="1777778"/>
                      <a:pt x="421462" y="1784192"/>
                      <a:pt x="278532" y="1786635"/>
                    </a:cubicBezTo>
                    <a:lnTo>
                      <a:pt x="190574" y="1546585"/>
                    </a:lnTo>
                    <a:cubicBezTo>
                      <a:pt x="196683" y="1547806"/>
                      <a:pt x="224780" y="1549028"/>
                      <a:pt x="274867" y="1550250"/>
                    </a:cubicBezTo>
                    <a:cubicBezTo>
                      <a:pt x="324954" y="1551471"/>
                      <a:pt x="360381" y="1550250"/>
                      <a:pt x="381149" y="1546585"/>
                    </a:cubicBezTo>
                    <a:cubicBezTo>
                      <a:pt x="393365" y="1551471"/>
                      <a:pt x="405581" y="1534368"/>
                      <a:pt x="417798" y="1495276"/>
                    </a:cubicBezTo>
                    <a:lnTo>
                      <a:pt x="417798" y="1465957"/>
                    </a:lnTo>
                    <a:lnTo>
                      <a:pt x="73298" y="1517266"/>
                    </a:lnTo>
                    <a:lnTo>
                      <a:pt x="43978" y="1268053"/>
                    </a:lnTo>
                    <a:lnTo>
                      <a:pt x="131936" y="1253393"/>
                    </a:lnTo>
                    <a:lnTo>
                      <a:pt x="0" y="974861"/>
                    </a:lnTo>
                    <a:cubicBezTo>
                      <a:pt x="4886" y="973640"/>
                      <a:pt x="41230" y="955621"/>
                      <a:pt x="109031" y="920804"/>
                    </a:cubicBezTo>
                    <a:cubicBezTo>
                      <a:pt x="176831" y="885988"/>
                      <a:pt x="243105" y="845369"/>
                      <a:pt x="307851" y="798947"/>
                    </a:cubicBezTo>
                    <a:lnTo>
                      <a:pt x="58638" y="798947"/>
                    </a:lnTo>
                    <a:lnTo>
                      <a:pt x="58638" y="505755"/>
                    </a:lnTo>
                    <a:lnTo>
                      <a:pt x="300521" y="505755"/>
                    </a:lnTo>
                    <a:lnTo>
                      <a:pt x="300521" y="454447"/>
                    </a:lnTo>
                    <a:lnTo>
                      <a:pt x="95287" y="454447"/>
                    </a:lnTo>
                    <a:lnTo>
                      <a:pt x="95287" y="153925"/>
                    </a:lnTo>
                    <a:lnTo>
                      <a:pt x="300521" y="153925"/>
                    </a:lnTo>
                    <a:close/>
                    <a:moveTo>
                      <a:pt x="2191606" y="0"/>
                    </a:moveTo>
                    <a:lnTo>
                      <a:pt x="2536105" y="0"/>
                    </a:lnTo>
                    <a:lnTo>
                      <a:pt x="2536105" y="271202"/>
                    </a:lnTo>
                    <a:lnTo>
                      <a:pt x="2734010" y="271202"/>
                    </a:lnTo>
                    <a:lnTo>
                      <a:pt x="2734010" y="630362"/>
                    </a:lnTo>
                    <a:lnTo>
                      <a:pt x="2558095" y="630362"/>
                    </a:lnTo>
                    <a:cubicBezTo>
                      <a:pt x="2555651" y="630362"/>
                      <a:pt x="2567868" y="645021"/>
                      <a:pt x="2594744" y="674340"/>
                    </a:cubicBezTo>
                    <a:cubicBezTo>
                      <a:pt x="2600852" y="680448"/>
                      <a:pt x="2631393" y="707935"/>
                      <a:pt x="2686366" y="756800"/>
                    </a:cubicBezTo>
                    <a:cubicBezTo>
                      <a:pt x="2741339" y="805666"/>
                      <a:pt x="2781653" y="841704"/>
                      <a:pt x="2807307" y="864915"/>
                    </a:cubicBezTo>
                    <a:lnTo>
                      <a:pt x="2638722" y="1187425"/>
                    </a:lnTo>
                    <a:cubicBezTo>
                      <a:pt x="2642387" y="1188647"/>
                      <a:pt x="2620398" y="1171544"/>
                      <a:pt x="2572754" y="1136117"/>
                    </a:cubicBezTo>
                    <a:cubicBezTo>
                      <a:pt x="2567868" y="1132452"/>
                      <a:pt x="2555651" y="1117792"/>
                      <a:pt x="2536105" y="1092138"/>
                    </a:cubicBezTo>
                    <a:lnTo>
                      <a:pt x="2536105" y="1341351"/>
                    </a:lnTo>
                    <a:cubicBezTo>
                      <a:pt x="2547100" y="1338907"/>
                      <a:pt x="2606655" y="1273856"/>
                      <a:pt x="2714769" y="1146195"/>
                    </a:cubicBezTo>
                    <a:cubicBezTo>
                      <a:pt x="2822883" y="1018535"/>
                      <a:pt x="2912368" y="846590"/>
                      <a:pt x="2983222" y="630362"/>
                    </a:cubicBezTo>
                    <a:lnTo>
                      <a:pt x="2770659" y="630362"/>
                    </a:lnTo>
                    <a:lnTo>
                      <a:pt x="2770659" y="278532"/>
                    </a:lnTo>
                    <a:lnTo>
                      <a:pt x="3166467" y="278532"/>
                    </a:lnTo>
                    <a:lnTo>
                      <a:pt x="3166467" y="0"/>
                    </a:lnTo>
                    <a:lnTo>
                      <a:pt x="3503637" y="0"/>
                    </a:lnTo>
                    <a:lnTo>
                      <a:pt x="3503637" y="271202"/>
                    </a:lnTo>
                    <a:lnTo>
                      <a:pt x="3686882" y="271202"/>
                    </a:lnTo>
                    <a:lnTo>
                      <a:pt x="3686882" y="630362"/>
                    </a:lnTo>
                    <a:lnTo>
                      <a:pt x="3503637" y="630362"/>
                    </a:lnTo>
                    <a:lnTo>
                      <a:pt x="3503637" y="1414649"/>
                    </a:lnTo>
                    <a:cubicBezTo>
                      <a:pt x="3504859" y="1426865"/>
                      <a:pt x="3502415" y="1476952"/>
                      <a:pt x="3496307" y="1564909"/>
                    </a:cubicBezTo>
                    <a:cubicBezTo>
                      <a:pt x="3490199" y="1652867"/>
                      <a:pt x="3468210" y="1712116"/>
                      <a:pt x="3430339" y="1742656"/>
                    </a:cubicBezTo>
                    <a:cubicBezTo>
                      <a:pt x="3436447" y="1745100"/>
                      <a:pt x="3413847" y="1754262"/>
                      <a:pt x="3362539" y="1770143"/>
                    </a:cubicBezTo>
                    <a:cubicBezTo>
                      <a:pt x="3311230" y="1786024"/>
                      <a:pt x="3192121" y="1793965"/>
                      <a:pt x="3005212" y="1793965"/>
                    </a:cubicBezTo>
                    <a:lnTo>
                      <a:pt x="2887935" y="1517266"/>
                    </a:lnTo>
                    <a:cubicBezTo>
                      <a:pt x="2884270" y="1522152"/>
                      <a:pt x="2864113" y="1543836"/>
                      <a:pt x="2827464" y="1582317"/>
                    </a:cubicBezTo>
                    <a:cubicBezTo>
                      <a:pt x="2790815" y="1620799"/>
                      <a:pt x="2759664" y="1649812"/>
                      <a:pt x="2734010" y="1669359"/>
                    </a:cubicBezTo>
                    <a:lnTo>
                      <a:pt x="2536105" y="1429308"/>
                    </a:lnTo>
                    <a:lnTo>
                      <a:pt x="2536105" y="1801295"/>
                    </a:lnTo>
                    <a:lnTo>
                      <a:pt x="2191606" y="1801295"/>
                    </a:lnTo>
                    <a:lnTo>
                      <a:pt x="2191606" y="1238734"/>
                    </a:lnTo>
                    <a:cubicBezTo>
                      <a:pt x="2189162" y="1244842"/>
                      <a:pt x="2172365" y="1271718"/>
                      <a:pt x="2141213" y="1319361"/>
                    </a:cubicBezTo>
                    <a:cubicBezTo>
                      <a:pt x="2110062" y="1367005"/>
                      <a:pt x="2075551" y="1406097"/>
                      <a:pt x="2037680" y="1436638"/>
                    </a:cubicBezTo>
                    <a:lnTo>
                      <a:pt x="1898414" y="1062819"/>
                    </a:lnTo>
                    <a:cubicBezTo>
                      <a:pt x="1903301" y="1059154"/>
                      <a:pt x="1936590" y="1015786"/>
                      <a:pt x="1998283" y="932715"/>
                    </a:cubicBezTo>
                    <a:cubicBezTo>
                      <a:pt x="2059975" y="849644"/>
                      <a:pt x="2119529" y="748860"/>
                      <a:pt x="2176946" y="630362"/>
                    </a:cubicBezTo>
                    <a:lnTo>
                      <a:pt x="1942393" y="630362"/>
                    </a:lnTo>
                    <a:lnTo>
                      <a:pt x="1942393" y="271202"/>
                    </a:lnTo>
                    <a:lnTo>
                      <a:pt x="2191606" y="271202"/>
                    </a:lnTo>
                    <a:close/>
                  </a:path>
                </a:pathLst>
              </a:custGeom>
              <a:solidFill>
                <a:srgbClr val="44A9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9" tIns="60959" rIns="121919" bIns="60959"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solidFill>
                    <a:srgbClr val="FFFFFF"/>
                  </a:solidFill>
                </a:endParaRPr>
              </a:p>
            </p:txBody>
          </p:sp>
        </p:grpSp>
        <p:cxnSp>
          <p:nvCxnSpPr>
            <p:cNvPr id="65" name="直接连接符 64"/>
            <p:cNvCxnSpPr/>
            <p:nvPr userDrawn="1"/>
          </p:nvCxnSpPr>
          <p:spPr>
            <a:xfrm flipH="1">
              <a:off x="18061" y="99"/>
              <a:ext cx="0" cy="2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ags" Target="../tags/tag57.xml" /><Relationship Id="rId14" Type="http://schemas.openxmlformats.org/officeDocument/2006/relationships/tags" Target="../tags/tag58.xml" /><Relationship Id="rId15" Type="http://schemas.openxmlformats.org/officeDocument/2006/relationships/tags" Target="../tags/tag59.xml" /><Relationship Id="rId16" Type="http://schemas.openxmlformats.org/officeDocument/2006/relationships/tags" Target="../tags/tag60.xml" /><Relationship Id="rId17" Type="http://schemas.openxmlformats.org/officeDocument/2006/relationships/tags" Target="../tags/tag61.xml" /><Relationship Id="rId18" Type="http://schemas.openxmlformats.org/officeDocument/2006/relationships/image" Target="../media/image2.jpeg" /><Relationship Id="rId19" Type="http://schemas.openxmlformats.org/officeDocument/2006/relationships/tags" Target="../tags/tag62.xml" /><Relationship Id="rId2" Type="http://schemas.openxmlformats.org/officeDocument/2006/relationships/slideLayout" Target="../slideLayouts/slideLayout13.xml" /><Relationship Id="rId20"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18"/>
          <a:stretch>
            <a:fillRect/>
          </a:stretch>
        </a:blipFill>
        <a:effectLst/>
      </p:bgPr>
    </p:bg>
    <p:spTree>
      <p:nvGrpSpPr>
        <p:cNvPr id="1" name=""/>
        <p:cNvGrpSpPr/>
        <p:nvPr/>
      </p:nvGrpSpPr>
      <p:grpSpPr>
        <a:xfrm>
          <a:off x="0" y="0"/>
          <a: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Tree>
    <p:custDataLst>
      <p:tags r:id="rId19"/>
    </p:custData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63.xml" /><Relationship Id="rId3" Type="http://schemas.openxmlformats.org/officeDocument/2006/relationships/tags" Target="../tags/tag6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xml" /><Relationship Id="rId3" Type="http://schemas.openxmlformats.org/officeDocument/2006/relationships/image" Target="file:///C:\Users\&#24352;&#38745;&#23195;\AppData\Local\Temp\wps\INetCache\be82637fb372c8d0d089846d57493eb4" TargetMode="External" /><Relationship Id="rId4"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2.xml"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3.xml" /><Relationship Id="rId3" Type="http://schemas.openxmlformats.org/officeDocument/2006/relationships/image" Target="../media/image5.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4.xml" /><Relationship Id="rId3" Type="http://schemas.openxmlformats.org/officeDocument/2006/relationships/image" Target="../media/image5.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5.xml" /><Relationship Id="rId3" Type="http://schemas.openxmlformats.org/officeDocument/2006/relationships/image" Target="../media/image6.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6.xml" /><Relationship Id="rId3" Type="http://schemas.openxmlformats.org/officeDocument/2006/relationships/image" Target="file:///C:\Users\&#24352;&#38745;&#23195;\AppData\Local\Temp\wps\INetCache\8541648dc03383561aa44bc7f055e6e7" TargetMode="External" /><Relationship Id="rId4"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7.xml" /><Relationship Id="rId3" Type="http://schemas.openxmlformats.org/officeDocument/2006/relationships/image" Target="../media/image5.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8.xml" /><Relationship Id="rId3" Type="http://schemas.openxmlformats.org/officeDocument/2006/relationships/image" Target="file:///C:\Users\&#24352;&#38745;&#23195;\AppData\Local\Temp\wps\INetCache\aca5b588162dd2f41e5910cc13a12b77" TargetMode="External" /><Relationship Id="rId4" Type="http://schemas.openxmlformats.org/officeDocument/2006/relationships/image" Target="../media/image8.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9.xml" /><Relationship Id="rId3" Type="http://schemas.openxmlformats.org/officeDocument/2006/relationships/image" Target="../media/image5.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0.xml" /><Relationship Id="rId3" Type="http://schemas.openxmlformats.org/officeDocument/2006/relationships/image" Target="file:///C:\Users\&#24352;&#38745;&#23195;\AppData\Local\Temp\wps\INetCache\e5ae878d069eb4bd746b9dd31f270301" TargetMode="External" /><Relationship Id="rId4" Type="http://schemas.openxmlformats.org/officeDocument/2006/relationships/image" Target="../media/image9.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1.xml" /><Relationship Id="rId3" Type="http://schemas.openxmlformats.org/officeDocument/2006/relationships/image" Target="../media/image5.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2.xml" /><Relationship Id="rId3" Type="http://schemas.openxmlformats.org/officeDocument/2006/relationships/image" Target="file:///C:\Users\&#24352;&#38745;&#23195;\AppData\Local\Temp\wps\INetCache\937eaf8f525f6df2b7b6512f3a9c20b2" TargetMode="External" /><Relationship Id="rId4" Type="http://schemas.openxmlformats.org/officeDocument/2006/relationships/image" Target="../media/image10.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3.xml" /><Relationship Id="rId3" Type="http://schemas.openxmlformats.org/officeDocument/2006/relationships/image" Target="../media/image1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4.xml" /><Relationship Id="rId3" Type="http://schemas.openxmlformats.org/officeDocument/2006/relationships/image" Target="../media/image1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5.xml" /><Relationship Id="rId3" Type="http://schemas.openxmlformats.org/officeDocument/2006/relationships/image" Target="../media/image1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6.xml" /><Relationship Id="rId3" Type="http://schemas.openxmlformats.org/officeDocument/2006/relationships/image" Target="../media/image1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7.xml" /><Relationship Id="rId3" Type="http://schemas.openxmlformats.org/officeDocument/2006/relationships/image" Target="../media/image1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8025035071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标题 1"/>
          <p:cNvSpPr>
            <a:spLocks noGrp="1"/>
          </p:cNvSpPr>
          <p:nvPr>
            <p:ph type="ctrTitle"/>
            <p:custDataLst>
              <p:tags r:id="rId2"/>
            </p:custDataLst>
          </p:nvPr>
        </p:nvSpPr>
        <p:spPr/>
        <p:txBody>
          <a:bodyPr/>
          <a:lstStyle/>
          <a:p>
            <a:r>
              <a:rPr lang="zh-CN" altLang="zh-CN"/>
              <a:t>《名著导读：红星照耀中国》</a:t>
            </a:r>
            <a:endParaRPr lang="zh-CN" altLang="zh-CN"/>
          </a:p>
        </p:txBody>
      </p:sp>
    </p:spTree>
    <p:custDataLst>
      <p:tags r:id="rId3"/>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347022" y="951678"/>
            <a:ext cx="7937414"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eaLnBrk="1" fontAlgn="auto">
              <a:lnSpc>
                <a:spcPct val="14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埃德加·斯诺(1905</a:t>
            </a:r>
            <a:r>
              <a:rPr kumimoji="1" lang="en-US" sz="3730">
                <a:latin typeface="楷体" panose="02010609060101010101" pitchFamily="49" charset="-122"/>
                <a:ea typeface="楷体" panose="02010609060101010101" pitchFamily="49" charset="-122"/>
                <a:cs typeface="楷体" panose="02010609060101010101" pitchFamily="49" charset="-122"/>
                <a:sym typeface="+mn-ea"/>
              </a:rPr>
              <a:t>—</a:t>
            </a:r>
            <a:r>
              <a:rPr kumimoji="1" sz="3730">
                <a:latin typeface="楷体" panose="02010609060101010101" pitchFamily="49" charset="-122"/>
                <a:ea typeface="楷体" panose="02010609060101010101" pitchFamily="49" charset="-122"/>
                <a:cs typeface="楷体" panose="02010609060101010101" pitchFamily="49" charset="-122"/>
                <a:sym typeface="+mn-ea"/>
              </a:rPr>
              <a:t>1972)，美国著名记者、作家。</a:t>
            </a:r>
            <a:r>
              <a:rPr kumimoji="1" lang="zh-CN" sz="3730">
                <a:latin typeface="楷体" panose="02010609060101010101" pitchFamily="49" charset="-122"/>
                <a:ea typeface="楷体" panose="02010609060101010101" pitchFamily="49" charset="-122"/>
                <a:cs typeface="楷体" panose="02010609060101010101" pitchFamily="49" charset="-122"/>
                <a:sym typeface="+mn-ea"/>
              </a:rPr>
              <a:t>他</a:t>
            </a:r>
            <a:r>
              <a:rPr kumimoji="1" sz="3730">
                <a:latin typeface="楷体" panose="02010609060101010101" pitchFamily="49" charset="-122"/>
                <a:ea typeface="楷体" panose="02010609060101010101" pitchFamily="49" charset="-122"/>
                <a:cs typeface="楷体" panose="02010609060101010101" pitchFamily="49" charset="-122"/>
                <a:sym typeface="+mn-ea"/>
              </a:rPr>
              <a:t>1928年来到中国，1936年6月访问陕北革命根据地，写了大量通讯报道，</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成为第一个进入革命根据地进行采访的西方记者</a:t>
            </a:r>
            <a:r>
              <a:rPr kumimoji="1" sz="373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a:t>
            </a:r>
            <a:r>
              <a:rPr kumimoji="1" sz="3730">
                <a:latin typeface="楷体" panose="02010609060101010101" pitchFamily="49" charset="-122"/>
                <a:ea typeface="楷体" panose="02010609060101010101" pitchFamily="49" charset="-122"/>
                <a:cs typeface="楷体" panose="02010609060101010101" pitchFamily="49" charset="-122"/>
                <a:sym typeface="+mn-ea"/>
              </a:rPr>
              <a:t>主要作品有《红星照耀中国》(《西行漫记》)《远东前线》等。</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5" name="五边形 68"/>
          <p:cNvSpPr/>
          <p:nvPr/>
        </p:nvSpPr>
        <p:spPr>
          <a:xfrm>
            <a:off x="440075" y="409433"/>
            <a:ext cx="1991332" cy="542245"/>
          </a:xfrm>
          <a:prstGeom prst="homePlate">
            <a:avLst>
              <a:gd name="adj" fmla="val 4249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3195" b="1" smtClean="0">
                <a:solidFill>
                  <a:schemeClr val="tx1"/>
                </a:solidFill>
                <a:latin typeface="楷体" panose="02010609060101010101" pitchFamily="49" charset="-122"/>
                <a:ea typeface="楷体" panose="02010609060101010101" pitchFamily="49" charset="-122"/>
              </a:rPr>
              <a:t>走近作者</a:t>
            </a:r>
            <a:endParaRPr lang="zh-CN" altLang="en-US" sz="3195" b="1">
              <a:solidFill>
                <a:schemeClr val="tx1"/>
              </a:solidFill>
              <a:latin typeface="楷体" panose="02010609060101010101" pitchFamily="49" charset="-122"/>
              <a:ea typeface="楷体" panose="02010609060101010101" pitchFamily="49" charset="-122"/>
            </a:endParaRPr>
          </a:p>
        </p:txBody>
      </p:sp>
      <p:pic>
        <p:nvPicPr>
          <p:cNvPr id="108" name="图片 107"/>
          <p:cNvPicPr/>
          <p:nvPr/>
        </p:nvPicPr>
        <p:blipFill>
          <a:blip r:embed="rId4" r:link="rId3"/>
          <a:srcRect l="17934" r="10173"/>
          <a:stretch>
            <a:fillRect/>
          </a:stretch>
        </p:blipFill>
        <p:spPr>
          <a:xfrm>
            <a:off x="8284435" y="951678"/>
            <a:ext cx="3612991" cy="3886228"/>
          </a:xfrm>
          <a:prstGeom prst="roundRect">
            <a:avLst/>
          </a:prstGeom>
          <a:noFill/>
          <a:ln w="9525">
            <a:noFill/>
          </a:ln>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440075" y="864546"/>
            <a:ext cx="8563406"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eaLnBrk="1" fontAlgn="auto">
              <a:lnSpc>
                <a:spcPct val="14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《红星照耀中国》是一部文笔优美</a:t>
            </a:r>
            <a:r>
              <a:rPr kumimoji="1" lang="zh-CN" sz="3730">
                <a:latin typeface="楷体" panose="02010609060101010101" pitchFamily="49" charset="-122"/>
                <a:ea typeface="楷体" panose="02010609060101010101" pitchFamily="49" charset="-122"/>
                <a:cs typeface="楷体" panose="02010609060101010101" pitchFamily="49" charset="-122"/>
                <a:sym typeface="+mn-ea"/>
              </a:rPr>
              <a:t>、</a:t>
            </a:r>
            <a:r>
              <a:rPr kumimoji="1" sz="3730">
                <a:latin typeface="楷体" panose="02010609060101010101" pitchFamily="49" charset="-122"/>
                <a:ea typeface="楷体" panose="02010609060101010101" pitchFamily="49" charset="-122"/>
                <a:cs typeface="楷体" panose="02010609060101010101" pitchFamily="49" charset="-122"/>
                <a:sym typeface="+mn-ea"/>
              </a:rPr>
              <a:t>纪实性很强的报道性作品。作品真实记录了作者1936年6月至10月间在陕北革命根据地进行实地采访时的所见所闻，</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客观地向全世界报道了中国共产党和红军的真实情况，使西方人第一次了解到了中国共产党人的真实生活</a:t>
            </a:r>
            <a:r>
              <a:rPr kumimoji="1" sz="3730">
                <a:latin typeface="楷体" panose="02010609060101010101" pitchFamily="49" charset="-122"/>
                <a:ea typeface="楷体" panose="02010609060101010101" pitchFamily="49" charset="-122"/>
                <a:cs typeface="楷体" panose="02010609060101010101" pitchFamily="49" charset="-122"/>
                <a:sym typeface="+mn-ea"/>
              </a:rPr>
              <a:t>。</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5" name="五边形 68"/>
          <p:cNvSpPr/>
          <p:nvPr/>
        </p:nvSpPr>
        <p:spPr>
          <a:xfrm>
            <a:off x="440075" y="409433"/>
            <a:ext cx="1991332" cy="542245"/>
          </a:xfrm>
          <a:prstGeom prst="homePlate">
            <a:avLst>
              <a:gd name="adj" fmla="val 4249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3195" b="1">
                <a:solidFill>
                  <a:schemeClr val="tx1"/>
                </a:solidFill>
                <a:latin typeface="楷体" panose="02010609060101010101" pitchFamily="49" charset="-122"/>
                <a:ea typeface="楷体" panose="02010609060101010101" pitchFamily="49" charset="-122"/>
              </a:rPr>
              <a:t>内容摘要</a:t>
            </a:r>
            <a:endParaRPr lang="zh-CN" altLang="en-US" sz="3195" b="1">
              <a:solidFill>
                <a:schemeClr val="tx1"/>
              </a:solidFill>
              <a:latin typeface="楷体" panose="02010609060101010101" pitchFamily="49" charset="-122"/>
              <a:ea typeface="楷体" panose="02010609060101010101" pitchFamily="49" charset="-122"/>
            </a:endParaRPr>
          </a:p>
        </p:txBody>
      </p:sp>
      <p:pic>
        <p:nvPicPr>
          <p:cNvPr id="6" name="图片 5" descr="aef268858c28dad5057e6abceb3b278e_20190911085897199719"/>
          <p:cNvPicPr>
            <a:picLocks noChangeAspect="1"/>
          </p:cNvPicPr>
          <p:nvPr/>
        </p:nvPicPr>
        <p:blipFill>
          <a:blip r:embed="rId3"/>
          <a:stretch>
            <a:fillRect/>
          </a:stretch>
        </p:blipFill>
        <p:spPr>
          <a:xfrm>
            <a:off x="9126987" y="951678"/>
            <a:ext cx="2492972" cy="3580845"/>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369862" y="461035"/>
            <a:ext cx="11331308" cy="439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fontAlgn="auto">
              <a:lnSpc>
                <a:spcPct val="15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全书共12篇，主要内容包括：</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a:p>
            <a:pPr algn="just" fontAlgn="auto">
              <a:lnSpc>
                <a:spcPct val="15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(1)关于红军长征的介绍；</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a:p>
            <a:pPr algn="just" fontAlgn="auto">
              <a:lnSpc>
                <a:spcPct val="15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(2)对中国共产党和红军主要领导人的采访;</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a:p>
            <a:pPr algn="just" fontAlgn="auto">
              <a:lnSpc>
                <a:spcPct val="15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(3)介绍中国共产党的抗日主张和红军的军事策略;</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a:p>
            <a:pPr algn="just" fontAlgn="auto">
              <a:lnSpc>
                <a:spcPct val="15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(4)作者的采访经历和感受等。</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3" name="图片 2" descr="4"/>
          <p:cNvPicPr>
            <a:picLocks noChangeAspect="1"/>
          </p:cNvPicPr>
          <p:nvPr/>
        </p:nvPicPr>
        <p:blipFill>
          <a:blip r:embed="rId3"/>
          <a:stretch>
            <a:fillRect/>
          </a:stretch>
        </p:blipFill>
        <p:spPr>
          <a:xfrm>
            <a:off x="9481434" y="4354877"/>
            <a:ext cx="2219735" cy="2219735"/>
          </a:xfrm>
          <a:prstGeom prst="rect">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403699" y="405203"/>
            <a:ext cx="11406596" cy="353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fontAlgn="auto">
              <a:lnSpc>
                <a:spcPct val="15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在《红星照耀中国》中，斯诺深入分析和探究了“红色中国”产生、发展的原因，对中国共产党和中国革命做了客观的评价，刻画了共产党领袖人物伟大而平凡的精神风貌。</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3" name="图片 2" descr="4"/>
          <p:cNvPicPr>
            <a:picLocks noChangeAspect="1"/>
          </p:cNvPicPr>
          <p:nvPr/>
        </p:nvPicPr>
        <p:blipFill>
          <a:blip r:embed="rId3"/>
          <a:stretch>
            <a:fillRect/>
          </a:stretch>
        </p:blipFill>
        <p:spPr>
          <a:xfrm>
            <a:off x="8951879" y="3806710"/>
            <a:ext cx="2858416" cy="2858416"/>
          </a:xfrm>
          <a:prstGeom prst="rect">
            <a:avLst/>
          </a:prstGeom>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440075" y="951678"/>
            <a:ext cx="11082602" cy="5311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fontAlgn="auto">
              <a:lnSpc>
                <a:spcPct val="13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《红星照耀中国》</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描绘了中国共产党人和红军战士坚韧不拔、英勇卓绝的伟大斗争，以及他们的领袖人物的伟大而平凡的精神风貌</a:t>
            </a:r>
            <a:r>
              <a:rPr kumimoji="1" lang="zh-CN"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探求了中国革命发生的背景、发展的原因</a:t>
            </a:r>
            <a:r>
              <a:rPr kumimoji="1" sz="3730">
                <a:latin typeface="楷体" panose="02010609060101010101" pitchFamily="49" charset="-122"/>
                <a:ea typeface="楷体" panose="02010609060101010101" pitchFamily="49" charset="-122"/>
                <a:cs typeface="楷体" panose="02010609060101010101" pitchFamily="49" charset="-122"/>
                <a:sym typeface="+mn-ea"/>
              </a:rPr>
              <a:t>。斯诺用毋庸置疑的事实向世界宣告：中国共产党及其领导的革命事业犹如一颗闪亮的红星不仅照耀着中国西北，而且必将照耀全中国，照耀全世界。</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五边形 68"/>
          <p:cNvSpPr/>
          <p:nvPr/>
        </p:nvSpPr>
        <p:spPr>
          <a:xfrm>
            <a:off x="440075" y="409433"/>
            <a:ext cx="1991332" cy="542245"/>
          </a:xfrm>
          <a:prstGeom prst="homePlate">
            <a:avLst>
              <a:gd name="adj" fmla="val 4249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3195" b="1">
                <a:solidFill>
                  <a:schemeClr val="tx1"/>
                </a:solidFill>
                <a:latin typeface="楷体" panose="02010609060101010101" pitchFamily="49" charset="-122"/>
                <a:ea typeface="楷体" panose="02010609060101010101" pitchFamily="49" charset="-122"/>
              </a:rPr>
              <a:t>作品主题</a:t>
            </a:r>
            <a:endParaRPr lang="zh-CN" altLang="en-US" sz="3195" b="1">
              <a:solidFill>
                <a:schemeClr val="tx1"/>
              </a:solidFill>
              <a:latin typeface="楷体" panose="02010609060101010101" pitchFamily="49" charset="-122"/>
              <a:ea typeface="楷体" panose="02010609060101010101" pitchFamily="49" charset="-122"/>
            </a:endParaRPr>
          </a:p>
        </p:txBody>
      </p:sp>
      <p:pic>
        <p:nvPicPr>
          <p:cNvPr id="7" name="图片 6" descr="1"/>
          <p:cNvPicPr>
            <a:picLocks noChangeAspect="1"/>
          </p:cNvPicPr>
          <p:nvPr/>
        </p:nvPicPr>
        <p:blipFill>
          <a:blip r:embed="rId3"/>
          <a:stretch>
            <a:fillRect/>
          </a:stretch>
        </p:blipFill>
        <p:spPr>
          <a:xfrm>
            <a:off x="10526165" y="5177126"/>
            <a:ext cx="1772235" cy="1772235"/>
          </a:xfrm>
          <a:prstGeom prst="rect">
            <a:avLst/>
          </a:prstGeom>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440075" y="789258"/>
            <a:ext cx="8228416"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eaLnBrk="1" fontAlgn="auto">
              <a:lnSpc>
                <a:spcPct val="140000"/>
              </a:lnSpc>
            </a:pPr>
            <a:r>
              <a:rPr kumimoji="1" sz="3730">
                <a:solidFill>
                  <a:srgbClr val="C00000"/>
                </a:solidFill>
                <a:latin typeface="黑体" panose="02010609060101010101" charset="-122"/>
                <a:ea typeface="黑体" panose="02010609060101010101" charset="-122"/>
                <a:cs typeface="黑体" panose="02010609060101010101" charset="-122"/>
                <a:sym typeface="+mn-ea"/>
              </a:rPr>
              <a:t>1.毛泽东</a:t>
            </a:r>
            <a:endParaRPr kumimoji="1" sz="3730">
              <a:solidFill>
                <a:srgbClr val="FF0000"/>
              </a:solidFill>
              <a:latin typeface="黑体" panose="02010609060101010101" charset="-122"/>
              <a:ea typeface="黑体" panose="02010609060101010101" charset="-122"/>
              <a:cs typeface="黑体" panose="02010609060101010101" charset="-122"/>
              <a:sym typeface="+mn-ea"/>
            </a:endParaRPr>
          </a:p>
          <a:p>
            <a:pPr algn="just" eaLnBrk="1" fontAlgn="auto">
              <a:lnSpc>
                <a:spcPct val="14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毛泽东是</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精明且博学的知识分子</a:t>
            </a:r>
            <a:r>
              <a:rPr kumimoji="1" sz="3730">
                <a:latin typeface="楷体" panose="02010609060101010101" pitchFamily="49" charset="-122"/>
                <a:ea typeface="楷体" panose="02010609060101010101" pitchFamily="49" charset="-122"/>
                <a:cs typeface="楷体" panose="02010609060101010101" pitchFamily="49" charset="-122"/>
                <a:sym typeface="+mn-ea"/>
              </a:rPr>
              <a:t>。他不仅看马克思主义哲学作品，还看康德、黑格尔、卢梭等的著作。</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a:p>
            <a:pPr algn="just" eaLnBrk="1" fontAlgn="auto">
              <a:lnSpc>
                <a:spcPct val="140000"/>
              </a:lnSpc>
            </a:pPr>
            <a:r>
              <a:rPr kumimoji="1" lang="zh-CN" sz="3730">
                <a:latin typeface="楷体" panose="02010609060101010101" pitchFamily="49" charset="-122"/>
                <a:ea typeface="楷体" panose="02010609060101010101" pitchFamily="49" charset="-122"/>
                <a:cs typeface="楷体" panose="02010609060101010101" pitchFamily="49" charset="-122"/>
                <a:sym typeface="+mn-ea"/>
              </a:rPr>
              <a:t>毛泽东</a:t>
            </a:r>
            <a:r>
              <a:rPr kumimoji="1" sz="3730">
                <a:latin typeface="楷体" panose="02010609060101010101" pitchFamily="49" charset="-122"/>
                <a:ea typeface="楷体" panose="02010609060101010101" pitchFamily="49" charset="-122"/>
                <a:cs typeface="楷体" panose="02010609060101010101" pitchFamily="49" charset="-122"/>
                <a:sym typeface="+mn-ea"/>
              </a:rPr>
              <a:t>是天才的</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军事家和战略家</a:t>
            </a:r>
            <a:r>
              <a:rPr kumimoji="1" sz="3730">
                <a:latin typeface="楷体" panose="02010609060101010101" pitchFamily="49" charset="-122"/>
                <a:ea typeface="楷体" panose="02010609060101010101" pitchFamily="49" charset="-122"/>
                <a:cs typeface="楷体" panose="02010609060101010101" pitchFamily="49" charset="-122"/>
                <a:sym typeface="+mn-ea"/>
              </a:rPr>
              <a:t>。他对世界形势非常熟悉，对世界历史、欧洲社会和政治也有深刻的了解。</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五边形 68"/>
          <p:cNvSpPr/>
          <p:nvPr/>
        </p:nvSpPr>
        <p:spPr>
          <a:xfrm>
            <a:off x="440075" y="409433"/>
            <a:ext cx="1991332" cy="542245"/>
          </a:xfrm>
          <a:prstGeom prst="homePlate">
            <a:avLst>
              <a:gd name="adj" fmla="val 4249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3195" b="1">
                <a:solidFill>
                  <a:schemeClr val="tx1"/>
                </a:solidFill>
                <a:latin typeface="楷体" panose="02010609060101010101" pitchFamily="49" charset="-122"/>
                <a:ea typeface="楷体" panose="02010609060101010101" pitchFamily="49" charset="-122"/>
              </a:rPr>
              <a:t>主要人物</a:t>
            </a:r>
            <a:endParaRPr lang="zh-CN" altLang="en-US" sz="3195" b="1">
              <a:solidFill>
                <a:schemeClr val="tx1"/>
              </a:solidFill>
              <a:latin typeface="楷体" panose="02010609060101010101" pitchFamily="49" charset="-122"/>
              <a:ea typeface="楷体" panose="02010609060101010101" pitchFamily="49" charset="-122"/>
            </a:endParaRPr>
          </a:p>
        </p:txBody>
      </p:sp>
      <p:pic>
        <p:nvPicPr>
          <p:cNvPr id="111" name="图片 110"/>
          <p:cNvPicPr/>
          <p:nvPr/>
        </p:nvPicPr>
        <p:blipFill>
          <a:blip r:embed="rId4" r:link="rId3"/>
          <a:stretch>
            <a:fillRect/>
          </a:stretch>
        </p:blipFill>
        <p:spPr>
          <a:xfrm>
            <a:off x="8568670" y="1136937"/>
            <a:ext cx="3214555" cy="4340496"/>
          </a:xfrm>
          <a:prstGeom prst="round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dur="500" fill="hold"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10" presetClass="entr" presetSubtype="0" dur="50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10" presetClass="entr" presetSubtype="0" dur="50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424002" y="577774"/>
            <a:ext cx="11305084"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eaLnBrk="1" fontAlgn="auto">
              <a:lnSpc>
                <a:spcPct val="14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毛泽东是一个</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生活简朴、廉洁奉公、吃苦耐劳</a:t>
            </a:r>
            <a:r>
              <a:rPr kumimoji="1" sz="3730">
                <a:latin typeface="楷体" panose="02010609060101010101" pitchFamily="49" charset="-122"/>
                <a:ea typeface="楷体" panose="02010609060101010101" pitchFamily="49" charset="-122"/>
                <a:cs typeface="楷体" panose="02010609060101010101" pitchFamily="49" charset="-122"/>
                <a:sym typeface="+mn-ea"/>
              </a:rPr>
              <a:t>的领导者。在陕北，他的房屋四壁简陋，空无所有，只挂了一些地图，奢侈品也只是一顶蚊帐。他的生活和一般战士没有什么两样。此外，他每天工作十三四个小时</a:t>
            </a:r>
            <a:r>
              <a:rPr kumimoji="1" lang="zh-CN" altLang="en-US" sz="3730">
                <a:latin typeface="楷体" panose="02010609060101010101" pitchFamily="49" charset="-122"/>
                <a:ea typeface="楷体" panose="02010609060101010101" pitchFamily="49" charset="-122"/>
                <a:cs typeface="楷体" panose="02010609060101010101" pitchFamily="49" charset="-122"/>
                <a:sym typeface="+mn-ea"/>
              </a:rPr>
              <a:t>，</a:t>
            </a:r>
            <a:r>
              <a:rPr kumimoji="1" sz="3730" err="1">
                <a:latin typeface="楷体" panose="02010609060101010101" pitchFamily="49" charset="-122"/>
                <a:ea typeface="楷体" panose="02010609060101010101" pitchFamily="49" charset="-122"/>
                <a:cs typeface="楷体" panose="02010609060101010101" pitchFamily="49" charset="-122"/>
                <a:sym typeface="+mn-ea"/>
              </a:rPr>
              <a:t>常常到深夜两三点钟才休息。</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3" name="图片 2" descr="4"/>
          <p:cNvPicPr>
            <a:picLocks noChangeAspect="1"/>
          </p:cNvPicPr>
          <p:nvPr/>
        </p:nvPicPr>
        <p:blipFill>
          <a:blip r:embed="rId3"/>
          <a:stretch>
            <a:fillRect/>
          </a:stretch>
        </p:blipFill>
        <p:spPr>
          <a:xfrm>
            <a:off x="9092304" y="4170463"/>
            <a:ext cx="2525118" cy="2525118"/>
          </a:xfrm>
          <a:prstGeom prst="rect">
            <a:avLst/>
          </a:prstGeom>
        </p:spPr>
      </p:pic>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434153" y="243629"/>
            <a:ext cx="8363765" cy="646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eaLnBrk="1" fontAlgn="auto">
              <a:lnSpc>
                <a:spcPct val="130000"/>
              </a:lnSpc>
            </a:pPr>
            <a:r>
              <a:rPr kumimoji="1" sz="3730">
                <a:solidFill>
                  <a:srgbClr val="C00000"/>
                </a:solidFill>
                <a:latin typeface="黑体" panose="02010609060101010101" charset="-122"/>
                <a:ea typeface="黑体" panose="02010609060101010101" charset="-122"/>
                <a:cs typeface="黑体" panose="02010609060101010101" charset="-122"/>
                <a:sym typeface="+mn-ea"/>
              </a:rPr>
              <a:t>2.周恩来</a:t>
            </a:r>
            <a:endParaRPr kumimoji="1" sz="3730">
              <a:solidFill>
                <a:srgbClr val="C00000"/>
              </a:solidFill>
              <a:latin typeface="黑体" panose="02010609060101010101" charset="-122"/>
              <a:ea typeface="黑体" panose="02010609060101010101" charset="-122"/>
              <a:cs typeface="黑体" panose="02010609060101010101" charset="-122"/>
              <a:sym typeface="+mn-ea"/>
            </a:endParaRPr>
          </a:p>
          <a:p>
            <a:pPr algn="just" eaLnBrk="1" fontAlgn="auto">
              <a:lnSpc>
                <a:spcPct val="14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周恩来是一个</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简朴、周到</a:t>
            </a:r>
            <a:r>
              <a:rPr kumimoji="1" sz="3730">
                <a:latin typeface="楷体" panose="02010609060101010101" pitchFamily="49" charset="-122"/>
                <a:ea typeface="楷体" panose="02010609060101010101" pitchFamily="49" charset="-122"/>
                <a:cs typeface="楷体" panose="02010609060101010101" pitchFamily="49" charset="-122"/>
                <a:sym typeface="+mn-ea"/>
              </a:rPr>
              <a:t>的司令。他的司令部是一个不怕轰炸的小屋，陈设很简单。他</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待人接物周到、极有涵养</a:t>
            </a:r>
            <a:r>
              <a:rPr kumimoji="1" sz="3730">
                <a:latin typeface="楷体" panose="02010609060101010101" pitchFamily="49" charset="-122"/>
                <a:ea typeface="楷体" panose="02010609060101010101" pitchFamily="49" charset="-122"/>
                <a:cs typeface="楷体" panose="02010609060101010101" pitchFamily="49" charset="-122"/>
                <a:sym typeface="+mn-ea"/>
              </a:rPr>
              <a:t>。他为斯诺拟定了为期92天的旅程，并用相当谦虚的语气对斯诺说：“这是我个人的建议，但是你是否愿意遵照，那完全是你自己的事情。</a:t>
            </a:r>
            <a:r>
              <a:rPr kumimoji="1" lang="en-US" sz="3730">
                <a:latin typeface="楷体" panose="02010609060101010101" pitchFamily="49" charset="-122"/>
                <a:ea typeface="楷体" panose="02010609060101010101" pitchFamily="49" charset="-122"/>
                <a:cs typeface="楷体" panose="02010609060101010101" pitchFamily="49" charset="-122"/>
                <a:sym typeface="+mn-ea"/>
              </a:rPr>
              <a:t>”</a:t>
            </a:r>
            <a:endParaRPr kumimoji="1" lang="en-US" sz="373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112" name="图片 111"/>
          <p:cNvPicPr/>
          <p:nvPr/>
        </p:nvPicPr>
        <p:blipFill>
          <a:blip r:embed="rId4" r:link="rId3"/>
          <a:srcRect l="269" r="-269"/>
          <a:stretch>
            <a:fillRect/>
          </a:stretch>
        </p:blipFill>
        <p:spPr>
          <a:xfrm>
            <a:off x="8797918" y="814636"/>
            <a:ext cx="3047906" cy="3915836"/>
          </a:xfrm>
          <a:prstGeom prst="round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dur="500" fill="hold" nodeType="withEffect">
                                  <p:stCondLst>
                                    <p:cond delay="0"/>
                                  </p:stCondLst>
                                  <p:childTnLst>
                                    <p:set>
                                      <p:cBhvr>
                                        <p:cTn id="9" dur="1" fill="hold">
                                          <p:stCondLst>
                                            <p:cond delay="0"/>
                                          </p:stCondLst>
                                        </p:cTn>
                                        <p:tgtEl>
                                          <p:spTgt spid="112"/>
                                        </p:tgtEl>
                                        <p:attrNameLst>
                                          <p:attrName>style.visibility</p:attrName>
                                        </p:attrNameLst>
                                      </p:cBhvr>
                                      <p:to>
                                        <p:strVal val="visible"/>
                                      </p:to>
                                    </p:set>
                                    <p:animEffect transition="in" filter="fade">
                                      <p:cBhvr>
                                        <p:cTn id="10" dur="500"/>
                                        <p:tgtEl>
                                          <p:spTgt spid="112"/>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10" presetClass="entr" presetSubtype="0" dur="50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517055" y="414508"/>
            <a:ext cx="11263633" cy="5311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eaLnBrk="1" fontAlgn="auto">
              <a:lnSpc>
                <a:spcPct val="13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他还是一个</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忠于知识和信仰、不屈不挠、不可战胜</a:t>
            </a:r>
            <a:r>
              <a:rPr kumimoji="1" sz="3730">
                <a:latin typeface="楷体" panose="02010609060101010101" pitchFamily="49" charset="-122"/>
                <a:ea typeface="楷体" panose="02010609060101010101" pitchFamily="49" charset="-122"/>
                <a:cs typeface="楷体" panose="02010609060101010101" pitchFamily="49" charset="-122"/>
                <a:sym typeface="+mn-ea"/>
              </a:rPr>
              <a:t>的“造反者”。他出身于大官僚家庭，受过“开明的”教育，后因组织学生运动而锒铛入狱。在蒋介石破坏了国共合作的协定，转向反革命后，他参加组织领导了八一南昌起义。此后，他辗转</a:t>
            </a:r>
            <a:r>
              <a:rPr kumimoji="1" lang="zh-CN" sz="3730">
                <a:latin typeface="楷体" panose="02010609060101010101" pitchFamily="49" charset="-122"/>
                <a:ea typeface="楷体" panose="02010609060101010101" pitchFamily="49" charset="-122"/>
                <a:cs typeface="楷体" panose="02010609060101010101" pitchFamily="49" charset="-122"/>
                <a:sym typeface="+mn-ea"/>
              </a:rPr>
              <a:t>多地</a:t>
            </a:r>
            <a:r>
              <a:rPr kumimoji="1" sz="3730">
                <a:latin typeface="楷体" panose="02010609060101010101" pitchFamily="49" charset="-122"/>
                <a:ea typeface="楷体" panose="02010609060101010101" pitchFamily="49" charset="-122"/>
                <a:cs typeface="楷体" panose="02010609060101010101" pitchFamily="49" charset="-122"/>
                <a:sym typeface="+mn-ea"/>
              </a:rPr>
              <a:t>，九死一生，到达西北的红色根据地，在不知名的村庄里继续忠于革命。</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3" name="图片 2" descr="4"/>
          <p:cNvPicPr>
            <a:picLocks noChangeAspect="1"/>
          </p:cNvPicPr>
          <p:nvPr/>
        </p:nvPicPr>
        <p:blipFill>
          <a:blip r:embed="rId3"/>
          <a:stretch>
            <a:fillRect/>
          </a:stretch>
        </p:blipFill>
        <p:spPr>
          <a:xfrm>
            <a:off x="9668386" y="4746545"/>
            <a:ext cx="1949036" cy="1949036"/>
          </a:xfrm>
          <a:prstGeom prst="rect">
            <a:avLst/>
          </a:prstGeom>
        </p:spPr>
      </p:pic>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451072" y="338374"/>
            <a:ext cx="7829980" cy="5542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eaLnBrk="1" fontAlgn="auto">
              <a:lnSpc>
                <a:spcPct val="150000"/>
              </a:lnSpc>
            </a:pPr>
            <a:r>
              <a:rPr kumimoji="1" sz="3730">
                <a:solidFill>
                  <a:srgbClr val="C00000"/>
                </a:solidFill>
                <a:latin typeface="黑体" panose="02010609060101010101" charset="-122"/>
                <a:ea typeface="黑体" panose="02010609060101010101" charset="-122"/>
                <a:cs typeface="黑体" panose="02010609060101010101" charset="-122"/>
                <a:sym typeface="+mn-ea"/>
              </a:rPr>
              <a:t>3.彭德怀</a:t>
            </a:r>
            <a:endParaRPr kumimoji="1" sz="3730">
              <a:solidFill>
                <a:srgbClr val="C00000"/>
              </a:solidFill>
              <a:latin typeface="黑体" panose="02010609060101010101" charset="-122"/>
              <a:ea typeface="黑体" panose="02010609060101010101" charset="-122"/>
              <a:cs typeface="黑体" panose="02010609060101010101" charset="-122"/>
              <a:sym typeface="+mn-ea"/>
            </a:endParaRPr>
          </a:p>
          <a:p>
            <a:pPr algn="just" eaLnBrk="1" fontAlgn="auto">
              <a:lnSpc>
                <a:spcPct val="160000"/>
              </a:lnSpc>
            </a:pPr>
            <a:r>
              <a:rPr kumimoji="1" sz="3730" err="1">
                <a:latin typeface="楷体" panose="02010609060101010101" pitchFamily="49" charset="-122"/>
                <a:ea typeface="楷体" panose="02010609060101010101" pitchFamily="49" charset="-122"/>
                <a:cs typeface="楷体" panose="02010609060101010101" pitchFamily="49" charset="-122"/>
                <a:sym typeface="+mn-ea"/>
              </a:rPr>
              <a:t>彭德怀是个</a:t>
            </a:r>
            <a:r>
              <a:rPr kumimoji="1" sz="3730" err="1">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极具指挥才能的革命家</a:t>
            </a:r>
            <a:r>
              <a:rPr kumimoji="1" sz="3730" err="1">
                <a:latin typeface="楷体" panose="02010609060101010101" pitchFamily="49" charset="-122"/>
                <a:ea typeface="楷体" panose="02010609060101010101" pitchFamily="49" charset="-122"/>
                <a:cs typeface="楷体" panose="02010609060101010101" pitchFamily="49" charset="-122"/>
                <a:sym typeface="+mn-ea"/>
              </a:rPr>
              <a:t>。他在介绍中国采用游击战的主要原因和游击战术的主要原则时，头头是道</a:t>
            </a:r>
            <a:r>
              <a:rPr kumimoji="1" lang="zh-CN" altLang="en-US" sz="3730">
                <a:latin typeface="楷体" panose="02010609060101010101" pitchFamily="49" charset="-122"/>
                <a:ea typeface="楷体" panose="02010609060101010101" pitchFamily="49" charset="-122"/>
                <a:cs typeface="楷体" panose="02010609060101010101" pitchFamily="49" charset="-122"/>
                <a:sym typeface="+mn-ea"/>
              </a:rPr>
              <a:t>，</a:t>
            </a:r>
            <a:r>
              <a:rPr kumimoji="1" sz="3730" err="1">
                <a:latin typeface="楷体" panose="02010609060101010101" pitchFamily="49" charset="-122"/>
                <a:ea typeface="楷体" panose="02010609060101010101" pitchFamily="49" charset="-122"/>
                <a:cs typeface="楷体" panose="02010609060101010101" pitchFamily="49" charset="-122"/>
                <a:sym typeface="+mn-ea"/>
              </a:rPr>
              <a:t>打起仗来也毫不含糊，多次以少胜多。</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113" name="图片 112"/>
          <p:cNvPicPr/>
          <p:nvPr/>
        </p:nvPicPr>
        <p:blipFill>
          <a:blip r:embed="rId4" r:link="rId3"/>
          <a:stretch>
            <a:fillRect/>
          </a:stretch>
        </p:blipFill>
        <p:spPr>
          <a:xfrm>
            <a:off x="8424861" y="1037117"/>
            <a:ext cx="3478487" cy="3913298"/>
          </a:xfrm>
          <a:prstGeom prst="round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dur="500" fill="hold" nodeType="withEffect">
                                  <p:stCondLst>
                                    <p:cond delay="0"/>
                                  </p:stCondLst>
                                  <p:childTnLst>
                                    <p:set>
                                      <p:cBhvr>
                                        <p:cTn id="9" dur="1" fill="hold">
                                          <p:stCondLst>
                                            <p:cond delay="0"/>
                                          </p:stCondLst>
                                        </p:cTn>
                                        <p:tgtEl>
                                          <p:spTgt spid="113"/>
                                        </p:tgtEl>
                                        <p:attrNameLst>
                                          <p:attrName>style.visibility</p:attrName>
                                        </p:attrNameLst>
                                      </p:cBhvr>
                                      <p:to>
                                        <p:strVal val="visible"/>
                                      </p:to>
                                    </p:set>
                                    <p:animEffect transition="in" filter="fade">
                                      <p:cBhvr>
                                        <p:cTn id="10" dur="500"/>
                                        <p:tgtEl>
                                          <p:spTgt spid="113"/>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10" presetClass="entr" presetSubtype="0" dur="50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389318" y="268162"/>
            <a:ext cx="11361761"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fontAlgn="auto">
              <a:lnSpc>
                <a:spcPct val="150000"/>
              </a:lnSpc>
            </a:pP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他坚强不屈。</a:t>
            </a:r>
            <a:r>
              <a:rPr kumimoji="1" sz="3730">
                <a:latin typeface="楷体" panose="02010609060101010101" pitchFamily="49" charset="-122"/>
                <a:ea typeface="楷体" panose="02010609060101010101" pitchFamily="49" charset="-122"/>
                <a:cs typeface="楷体" panose="02010609060101010101" pitchFamily="49" charset="-122"/>
                <a:sym typeface="+mn-ea"/>
              </a:rPr>
              <a:t>在被捕期间，尽管受尽各种刑罚，他也没有屈服招供。</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a:p>
            <a:pPr algn="just" fontAlgn="auto">
              <a:lnSpc>
                <a:spcPct val="150000"/>
              </a:lnSpc>
            </a:pP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他正义感极强。</a:t>
            </a:r>
            <a:r>
              <a:rPr kumimoji="1" sz="3730">
                <a:latin typeface="楷体" panose="02010609060101010101" pitchFamily="49" charset="-122"/>
                <a:ea typeface="楷体" panose="02010609060101010101" pitchFamily="49" charset="-122"/>
                <a:cs typeface="楷体" panose="02010609060101010101" pitchFamily="49" charset="-122"/>
                <a:sym typeface="+mn-ea"/>
              </a:rPr>
              <a:t>在看到大地主拒绝饥民要求</a:t>
            </a:r>
            <a:r>
              <a:rPr kumimoji="1" lang="zh-CN" sz="3730">
                <a:latin typeface="楷体" panose="02010609060101010101" pitchFamily="49" charset="-122"/>
                <a:ea typeface="楷体" panose="02010609060101010101" pitchFamily="49" charset="-122"/>
                <a:cs typeface="楷体" panose="02010609060101010101" pitchFamily="49" charset="-122"/>
                <a:sym typeface="+mn-ea"/>
              </a:rPr>
              <a:t>平</a:t>
            </a:r>
            <a:r>
              <a:rPr kumimoji="1" sz="3730">
                <a:latin typeface="楷体" panose="02010609060101010101" pitchFamily="49" charset="-122"/>
                <a:ea typeface="楷体" panose="02010609060101010101" pitchFamily="49" charset="-122"/>
                <a:cs typeface="楷体" panose="02010609060101010101" pitchFamily="49" charset="-122"/>
                <a:sym typeface="+mn-ea"/>
              </a:rPr>
              <a:t>价卖米的情形时，他挺身而出，带领农民攻打大地主的家，把大地主的存粮都运走了。</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a:p>
            <a:pPr algn="just" fontAlgn="auto">
              <a:lnSpc>
                <a:spcPct val="15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他还是个</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吃苦耐劳、精力过人</a:t>
            </a:r>
            <a:r>
              <a:rPr kumimoji="1" sz="3730">
                <a:latin typeface="楷体" panose="02010609060101010101" pitchFamily="49" charset="-122"/>
                <a:ea typeface="楷体" panose="02010609060101010101" pitchFamily="49" charset="-122"/>
                <a:cs typeface="楷体" panose="02010609060101010101" pitchFamily="49" charset="-122"/>
                <a:sym typeface="+mn-ea"/>
              </a:rPr>
              <a:t>的人，迟睡早起，每天晚上平均只睡四五个小时。</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3" name="图片 2" descr="4"/>
          <p:cNvPicPr>
            <a:picLocks noChangeAspect="1"/>
          </p:cNvPicPr>
          <p:nvPr/>
        </p:nvPicPr>
        <p:blipFill>
          <a:blip r:embed="rId3"/>
          <a:stretch>
            <a:fillRect/>
          </a:stretch>
        </p:blipFill>
        <p:spPr>
          <a:xfrm>
            <a:off x="10197096" y="5275254"/>
            <a:ext cx="1420326" cy="142032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dur="50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par>
                                <p:cTn id="13" presetID="10" presetClass="entr" presetSubtype="0" dur="5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374092" y="329069"/>
            <a:ext cx="8206421" cy="6289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eaLnBrk="1" fontAlgn="auto">
              <a:lnSpc>
                <a:spcPct val="120000"/>
              </a:lnSpc>
            </a:pPr>
            <a:r>
              <a:rPr kumimoji="1" sz="3730">
                <a:solidFill>
                  <a:srgbClr val="C00000"/>
                </a:solidFill>
                <a:latin typeface="黑体" panose="02010609060101010101" charset="-122"/>
                <a:ea typeface="黑体" panose="02010609060101010101" charset="-122"/>
                <a:cs typeface="黑体" panose="02010609060101010101" charset="-122"/>
                <a:sym typeface="+mn-ea"/>
              </a:rPr>
              <a:t>4.朱德</a:t>
            </a:r>
            <a:endParaRPr kumimoji="1" sz="3730">
              <a:solidFill>
                <a:srgbClr val="C00000"/>
              </a:solidFill>
              <a:latin typeface="黑体" panose="02010609060101010101" charset="-122"/>
              <a:ea typeface="黑体" panose="02010609060101010101" charset="-122"/>
              <a:cs typeface="黑体" panose="02010609060101010101" charset="-122"/>
              <a:sym typeface="+mn-ea"/>
            </a:endParaRPr>
          </a:p>
          <a:p>
            <a:pPr algn="just" eaLnBrk="1" fontAlgn="auto">
              <a:lnSpc>
                <a:spcPct val="120000"/>
              </a:lnSpc>
            </a:pPr>
            <a:r>
              <a:rPr kumimoji="1" sz="3730" err="1">
                <a:latin typeface="楷体" panose="02010609060101010101" pitchFamily="49" charset="-122"/>
                <a:ea typeface="楷体" panose="02010609060101010101" pitchFamily="49" charset="-122"/>
                <a:cs typeface="楷体" panose="02010609060101010101" pitchFamily="49" charset="-122"/>
                <a:sym typeface="+mn-ea"/>
              </a:rPr>
              <a:t>朱德是一个</a:t>
            </a:r>
            <a:r>
              <a:rPr kumimoji="1" sz="3730" err="1">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天性温和、爱护部下、平易近人</a:t>
            </a:r>
            <a:r>
              <a:rPr kumimoji="1" sz="3730" err="1">
                <a:latin typeface="楷体" panose="02010609060101010101" pitchFamily="49" charset="-122"/>
                <a:ea typeface="楷体" panose="02010609060101010101" pitchFamily="49" charset="-122"/>
                <a:cs typeface="楷体" panose="02010609060101010101" pitchFamily="49" charset="-122"/>
                <a:sym typeface="+mn-ea"/>
              </a:rPr>
              <a:t>的统帅。在军队里，他喜欢在营地里转，同弟兄们坐在一起讲故事</a:t>
            </a:r>
            <a:r>
              <a:rPr kumimoji="1" lang="zh-CN" altLang="en-US" sz="3730">
                <a:latin typeface="楷体" panose="02010609060101010101" pitchFamily="49" charset="-122"/>
                <a:ea typeface="楷体" panose="02010609060101010101" pitchFamily="49" charset="-122"/>
                <a:cs typeface="楷体" panose="02010609060101010101" pitchFamily="49" charset="-122"/>
                <a:sym typeface="+mn-ea"/>
              </a:rPr>
              <a:t>，</a:t>
            </a:r>
            <a:r>
              <a:rPr kumimoji="1" sz="3730" err="1">
                <a:latin typeface="楷体" panose="02010609060101010101" pitchFamily="49" charset="-122"/>
                <a:ea typeface="楷体" panose="02010609060101010101" pitchFamily="49" charset="-122"/>
                <a:cs typeface="楷体" panose="02010609060101010101" pitchFamily="49" charset="-122"/>
                <a:sym typeface="+mn-ea"/>
              </a:rPr>
              <a:t>同他们一起打球。</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a:p>
            <a:pPr algn="just" eaLnBrk="1" fontAlgn="auto">
              <a:lnSpc>
                <a:spcPct val="120000"/>
              </a:lnSpc>
            </a:pP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他聪明睿智、经验丰富。</a:t>
            </a:r>
            <a:r>
              <a:rPr kumimoji="1" sz="3730">
                <a:latin typeface="楷体" panose="02010609060101010101" pitchFamily="49" charset="-122"/>
                <a:ea typeface="楷体" panose="02010609060101010101" pitchFamily="49" charset="-122"/>
                <a:cs typeface="楷体" panose="02010609060101010101" pitchFamily="49" charset="-122"/>
                <a:sym typeface="+mn-ea"/>
              </a:rPr>
              <a:t>在战争中，他</a:t>
            </a:r>
            <a:r>
              <a:rPr kumimoji="1" lang="zh-CN" sz="3730">
                <a:latin typeface="楷体" panose="02010609060101010101" pitchFamily="49" charset="-122"/>
                <a:ea typeface="楷体" panose="02010609060101010101" pitchFamily="49" charset="-122"/>
                <a:cs typeface="楷体" panose="02010609060101010101" pitchFamily="49" charset="-122"/>
                <a:sym typeface="+mn-ea"/>
              </a:rPr>
              <a:t>根据自己的</a:t>
            </a:r>
            <a:r>
              <a:rPr kumimoji="1" sz="3730" err="1">
                <a:latin typeface="楷体" panose="02010609060101010101" pitchFamily="49" charset="-122"/>
                <a:ea typeface="楷体" panose="02010609060101010101" pitchFamily="49" charset="-122"/>
                <a:cs typeface="楷体" panose="02010609060101010101" pitchFamily="49" charset="-122"/>
                <a:sym typeface="+mn-ea"/>
              </a:rPr>
              <a:t>经验与学校学到的知识</a:t>
            </a:r>
            <a:r>
              <a:rPr kumimoji="1" lang="zh-CN" altLang="en-US" sz="3730">
                <a:latin typeface="楷体" panose="02010609060101010101" pitchFamily="49" charset="-122"/>
                <a:ea typeface="楷体" panose="02010609060101010101" pitchFamily="49" charset="-122"/>
                <a:cs typeface="楷体" panose="02010609060101010101" pitchFamily="49" charset="-122"/>
                <a:sym typeface="+mn-ea"/>
              </a:rPr>
              <a:t>，</a:t>
            </a:r>
            <a:r>
              <a:rPr kumimoji="1" sz="3730" err="1">
                <a:latin typeface="楷体" panose="02010609060101010101" pitchFamily="49" charset="-122"/>
                <a:ea typeface="楷体" panose="02010609060101010101" pitchFamily="49" charset="-122"/>
                <a:cs typeface="楷体" panose="02010609060101010101" pitchFamily="49" charset="-122"/>
                <a:sym typeface="+mn-ea"/>
              </a:rPr>
              <a:t>形成了特殊的游击战术，为后来红色革命的胜利做出了巨大贡献。</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114" name="图片 113"/>
          <p:cNvPicPr/>
          <p:nvPr/>
        </p:nvPicPr>
        <p:blipFill>
          <a:blip r:embed="rId4" r:link="rId3"/>
          <a:stretch>
            <a:fillRect/>
          </a:stretch>
        </p:blipFill>
        <p:spPr>
          <a:xfrm>
            <a:off x="8580513" y="528710"/>
            <a:ext cx="3357518" cy="4373487"/>
          </a:xfrm>
          <a:prstGeom prst="round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dur="500" fill="hold" nodeType="withEffect">
                                  <p:stCondLst>
                                    <p:cond delay="0"/>
                                  </p:stCondLst>
                                  <p:childTnLst>
                                    <p:set>
                                      <p:cBhvr>
                                        <p:cTn id="9" dur="1" fill="hold">
                                          <p:stCondLst>
                                            <p:cond delay="0"/>
                                          </p:stCondLst>
                                        </p:cTn>
                                        <p:tgtEl>
                                          <p:spTgt spid="114"/>
                                        </p:tgtEl>
                                        <p:attrNameLst>
                                          <p:attrName>style.visibility</p:attrName>
                                        </p:attrNameLst>
                                      </p:cBhvr>
                                      <p:to>
                                        <p:strVal val="visible"/>
                                      </p:to>
                                    </p:set>
                                    <p:animEffect transition="in" filter="fade">
                                      <p:cBhvr>
                                        <p:cTn id="10" dur="500"/>
                                        <p:tgtEl>
                                          <p:spTgt spid="114"/>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10" presetClass="entr" presetSubtype="0" dur="50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10" presetClass="entr" presetSubtype="0" dur="50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444304" y="408587"/>
            <a:ext cx="11324540"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eaLnBrk="1" fontAlgn="auto">
              <a:lnSpc>
                <a:spcPct val="150000"/>
              </a:lnSpc>
            </a:pP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他拥有执着的追求和坚定的信念。</a:t>
            </a:r>
            <a:r>
              <a:rPr kumimoji="1" sz="3730">
                <a:latin typeface="楷体" panose="02010609060101010101" pitchFamily="49" charset="-122"/>
                <a:ea typeface="楷体" panose="02010609060101010101" pitchFamily="49" charset="-122"/>
                <a:cs typeface="楷体" panose="02010609060101010101" pitchFamily="49" charset="-122"/>
                <a:sym typeface="+mn-ea"/>
              </a:rPr>
              <a:t>为了寻找共产党，他拒绝了军阀给他的师长职位，长途跋涉，到上海、北京、柏林寻找共产党，终于在1922年成为中国共产党的一员。</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a:p>
            <a:pPr algn="just" eaLnBrk="1" fontAlgn="auto">
              <a:lnSpc>
                <a:spcPct val="150000"/>
              </a:lnSpc>
            </a:pP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他拥有伟大的人格魅力。</a:t>
            </a:r>
            <a:r>
              <a:rPr kumimoji="1" sz="3730">
                <a:latin typeface="楷体" panose="02010609060101010101" pitchFamily="49" charset="-122"/>
                <a:ea typeface="楷体" panose="02010609060101010101" pitchFamily="49" charset="-122"/>
                <a:cs typeface="楷体" panose="02010609060101010101" pitchFamily="49" charset="-122"/>
                <a:sym typeface="+mn-ea"/>
              </a:rPr>
              <a:t>在长征期间，他的部下在经受了重重围困后仍能保持团结，他的个人魅力是一个很大的因素。</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6496" y="5087710"/>
            <a:ext cx="1352756" cy="135275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dur="50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440075" y="1048960"/>
            <a:ext cx="11319464" cy="513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eaLnBrk="1" fontAlgn="auto">
              <a:lnSpc>
                <a:spcPct val="130000"/>
              </a:lnSpc>
            </a:pP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1.鲜活真实的内容</a:t>
            </a:r>
            <a:endPar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endParaRPr>
          </a:p>
          <a:p>
            <a:pPr algn="just" eaLnBrk="1" fontAlgn="auto">
              <a:lnSpc>
                <a:spcPct val="15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(1)</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人物的真实性。</a:t>
            </a:r>
            <a:r>
              <a:rPr kumimoji="1" sz="3730">
                <a:latin typeface="楷体" panose="02010609060101010101" pitchFamily="49" charset="-122"/>
                <a:ea typeface="楷体" panose="02010609060101010101" pitchFamily="49" charset="-122"/>
                <a:cs typeface="楷体" panose="02010609060101010101" pitchFamily="49" charset="-122"/>
                <a:sym typeface="+mn-ea"/>
              </a:rPr>
              <a:t>作者采访了毛泽东、周恩来、彭德怀、贺龙等共产党领袖和红军将领，描述了他们的言谈举止，追溯他们的家庭环境和青少年时代，试图从这些人的出身和成长经历中，找寻他们成为共产党人的原因。</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五边形 68"/>
          <p:cNvSpPr/>
          <p:nvPr/>
        </p:nvSpPr>
        <p:spPr>
          <a:xfrm>
            <a:off x="440075" y="409433"/>
            <a:ext cx="1991332" cy="542245"/>
          </a:xfrm>
          <a:prstGeom prst="homePlate">
            <a:avLst>
              <a:gd name="adj" fmla="val 4249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3195" b="1">
                <a:solidFill>
                  <a:schemeClr val="tx1"/>
                </a:solidFill>
                <a:latin typeface="楷体" panose="02010609060101010101" pitchFamily="49" charset="-122"/>
                <a:ea typeface="楷体" panose="02010609060101010101" pitchFamily="49" charset="-122"/>
              </a:rPr>
              <a:t>艺术特色</a:t>
            </a:r>
            <a:endParaRPr lang="zh-CN" altLang="en-US" sz="3195" b="1">
              <a:solidFill>
                <a:schemeClr val="tx1"/>
              </a:solidFill>
              <a:latin typeface="楷体" panose="02010609060101010101" pitchFamily="49" charset="-122"/>
              <a:ea typeface="楷体" panose="02010609060101010101" pitchFamily="49" charset="-122"/>
            </a:endParaRPr>
          </a:p>
        </p:txBody>
      </p:sp>
      <p:pic>
        <p:nvPicPr>
          <p:cNvPr id="3" name="图片 2" descr="9"/>
          <p:cNvPicPr>
            <a:picLocks noChangeAspect="1"/>
          </p:cNvPicPr>
          <p:nvPr/>
        </p:nvPicPr>
        <p:blipFill>
          <a:blip r:embed="rId3"/>
          <a:stretch>
            <a:fillRect/>
          </a:stretch>
        </p:blipFill>
        <p:spPr>
          <a:xfrm flipH="1">
            <a:off x="9735215" y="4730472"/>
            <a:ext cx="2258648" cy="225864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dur="50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dur="5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563580" y="553242"/>
            <a:ext cx="11258557" cy="439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eaLnBrk="1">
              <a:lnSpc>
                <a:spcPct val="150000"/>
              </a:lnSpc>
            </a:pPr>
            <a:r>
              <a:rPr kumimoji="1" lang="en-US" altLang="zh-CN" sz="3730">
                <a:latin typeface="楷体" panose="02010609060101010101" pitchFamily="49" charset="-122"/>
                <a:ea typeface="楷体" panose="02010609060101010101" pitchFamily="49" charset="-122"/>
                <a:cs typeface="楷体" panose="02010609060101010101" pitchFamily="49" charset="-122"/>
                <a:sym typeface="+mn-ea"/>
              </a:rPr>
              <a:t>(2)</a:t>
            </a:r>
            <a:r>
              <a:rPr kumimoji="1" lang="zh-CN" altLang="en-US"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叙述内容的真实性。</a:t>
            </a:r>
            <a:r>
              <a:rPr kumimoji="1" lang="zh-CN" altLang="en-US" sz="3730">
                <a:latin typeface="楷体" panose="02010609060101010101" pitchFamily="49" charset="-122"/>
                <a:ea typeface="楷体" panose="02010609060101010101" pitchFamily="49" charset="-122"/>
                <a:cs typeface="楷体" panose="02010609060101010101" pitchFamily="49" charset="-122"/>
                <a:sym typeface="+mn-ea"/>
              </a:rPr>
              <a:t>书中记录了作者考察所得的第一手资料。全书是按照作者探寻“红色中国”的时间顺序编排的，作者用他耳闻目睹的共产党人及红军、苏区的真实情况，力求解开“红色中国”这个谜。</a:t>
            </a:r>
            <a:endParaRPr kumimoji="1" lang="zh-CN" altLang="en-US" sz="373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2" name="图片 1" descr="9"/>
          <p:cNvPicPr>
            <a:picLocks noChangeAspect="1"/>
          </p:cNvPicPr>
          <p:nvPr/>
        </p:nvPicPr>
        <p:blipFill>
          <a:blip r:embed="rId3"/>
          <a:stretch>
            <a:fillRect/>
          </a:stretch>
        </p:blipFill>
        <p:spPr>
          <a:xfrm flipH="1">
            <a:off x="9078769" y="4205146"/>
            <a:ext cx="2743369" cy="2743369"/>
          </a:xfrm>
          <a:prstGeom prst="rect">
            <a:avLst/>
          </a:prstGeom>
        </p:spPr>
      </p:pic>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361402" y="565085"/>
            <a:ext cx="11530102" cy="30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fontAlgn="auto">
              <a:lnSpc>
                <a:spcPct val="17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(3)</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背景环境的真实性。</a:t>
            </a:r>
            <a:r>
              <a:rPr kumimoji="1" sz="3730">
                <a:latin typeface="楷体" panose="02010609060101010101" pitchFamily="49" charset="-122"/>
                <a:ea typeface="楷体" panose="02010609060101010101" pitchFamily="49" charset="-122"/>
                <a:cs typeface="楷体" panose="02010609060101010101" pitchFamily="49" charset="-122"/>
                <a:sym typeface="+mn-ea"/>
              </a:rPr>
              <a:t>对背景环境的介绍和描写，奠定了整本书真实感的基础。书中记述的当时中国的社会环境，真实可信。</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2" name="图片 1" descr="9"/>
          <p:cNvPicPr>
            <a:picLocks noChangeAspect="1"/>
          </p:cNvPicPr>
          <p:nvPr/>
        </p:nvPicPr>
        <p:blipFill>
          <a:blip r:embed="rId3"/>
          <a:stretch>
            <a:fillRect/>
          </a:stretch>
        </p:blipFill>
        <p:spPr>
          <a:xfrm flipH="1">
            <a:off x="9230191" y="4143393"/>
            <a:ext cx="2510737" cy="2510737"/>
          </a:xfrm>
          <a:prstGeom prst="rect">
            <a:avLst/>
          </a:prstGeom>
        </p:spPr>
      </p:pic>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TextBox 14"/>
          <p:cNvSpPr txBox="1">
            <a:spLocks noChangeArrowheads="1"/>
          </p:cNvSpPr>
          <p:nvPr/>
        </p:nvSpPr>
        <p:spPr bwMode="auto">
          <a:xfrm>
            <a:off x="402853" y="354447"/>
            <a:ext cx="11386293" cy="52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0" latinLnBrk="0" hangingPunct="0">
              <a:defRPr sz="1800" kern="1200">
                <a:solidFill>
                  <a:schemeClr val="tx1"/>
                </a:solidFill>
                <a:latin typeface="Calibri"/>
                <a:ea typeface="宋体" panose="02010600030101010101" pitchFamily="2" charset="-122"/>
                <a:cs typeface="+mn-cs"/>
              </a:defRPr>
            </a:lvl1pPr>
            <a:lvl2pPr marL="742950" indent="-285750" algn="l" defTabSz="914400" rtl="0" eaLnBrk="0" latinLnBrk="0" hangingPunct="0">
              <a:defRPr sz="1800" kern="1200">
                <a:solidFill>
                  <a:schemeClr val="tx1"/>
                </a:solidFill>
                <a:latin typeface="Calibri"/>
                <a:ea typeface="宋体" panose="02010600030101010101" pitchFamily="2" charset="-122"/>
                <a:cs typeface="+mn-cs"/>
              </a:defRPr>
            </a:lvl2pPr>
            <a:lvl3pPr marL="1143000" indent="-228600" algn="l" defTabSz="914400" rtl="0" eaLnBrk="0" latinLnBrk="0" hangingPunct="0">
              <a:defRPr sz="1800" kern="1200">
                <a:solidFill>
                  <a:schemeClr val="tx1"/>
                </a:solidFill>
                <a:latin typeface="Calibri"/>
                <a:ea typeface="宋体" panose="02010600030101010101" pitchFamily="2" charset="-122"/>
                <a:cs typeface="+mn-cs"/>
              </a:defRPr>
            </a:lvl3pPr>
            <a:lvl4pPr marL="1600200" indent="-228600" algn="l" defTabSz="914400" rtl="0" eaLnBrk="0" latinLnBrk="0" hangingPunct="0">
              <a:defRPr sz="1800" kern="1200">
                <a:solidFill>
                  <a:schemeClr val="tx1"/>
                </a:solidFill>
                <a:latin typeface="Calibri"/>
                <a:ea typeface="宋体" panose="02010600030101010101" pitchFamily="2" charset="-122"/>
                <a:cs typeface="+mn-cs"/>
              </a:defRPr>
            </a:lvl4pPr>
            <a:lvl5pPr marL="2057400" indent="-228600" algn="l" defTabSz="914400" rtl="0" eaLnBrk="0" latinLnBrk="0" hangingPunct="0">
              <a:defRPr sz="1800" kern="1200">
                <a:solidFill>
                  <a:schemeClr val="tx1"/>
                </a:solidFill>
                <a:latin typeface="Calibri"/>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algn="just" fontAlgn="auto">
              <a:lnSpc>
                <a:spcPct val="150000"/>
              </a:lnSpc>
            </a:pP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2.高超的表现技巧</a:t>
            </a:r>
            <a:endParaRPr kumimoji="1" sz="373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a:p>
            <a:pPr algn="just" fontAlgn="auto">
              <a:lnSpc>
                <a:spcPct val="15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(1)运用</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典型语言和动作</a:t>
            </a:r>
            <a:r>
              <a:rPr kumimoji="1" sz="3730">
                <a:latin typeface="楷体" panose="02010609060101010101" pitchFamily="49" charset="-122"/>
                <a:ea typeface="楷体" panose="02010609060101010101" pitchFamily="49" charset="-122"/>
                <a:cs typeface="楷体" panose="02010609060101010101" pitchFamily="49" charset="-122"/>
                <a:sym typeface="+mn-ea"/>
              </a:rPr>
              <a:t>表现人物性格。如写周恩来迎接作者的细节描写，绘声绘色</a:t>
            </a:r>
            <a:r>
              <a:rPr kumimoji="1" lang="zh-CN" sz="3730">
                <a:latin typeface="楷体" panose="02010609060101010101" pitchFamily="49" charset="-122"/>
                <a:ea typeface="楷体" panose="02010609060101010101" pitchFamily="49" charset="-122"/>
                <a:cs typeface="楷体" panose="02010609060101010101" pitchFamily="49" charset="-122"/>
                <a:sym typeface="+mn-ea"/>
              </a:rPr>
              <a:t>，非常生动</a:t>
            </a:r>
            <a:r>
              <a:rPr kumimoji="1" sz="3730">
                <a:latin typeface="楷体" panose="02010609060101010101" pitchFamily="49" charset="-122"/>
                <a:ea typeface="楷体" panose="02010609060101010101" pitchFamily="49" charset="-122"/>
                <a:cs typeface="楷体" panose="02010609060101010101" pitchFamily="49" charset="-122"/>
                <a:sym typeface="+mn-ea"/>
              </a:rPr>
              <a:t>。</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a:p>
            <a:pPr algn="just" fontAlgn="auto">
              <a:lnSpc>
                <a:spcPct val="150000"/>
              </a:lnSpc>
            </a:pPr>
            <a:r>
              <a:rPr kumimoji="1" sz="3730">
                <a:latin typeface="楷体" panose="02010609060101010101" pitchFamily="49" charset="-122"/>
                <a:ea typeface="楷体" panose="02010609060101010101" pitchFamily="49" charset="-122"/>
                <a:cs typeface="楷体" panose="02010609060101010101" pitchFamily="49" charset="-122"/>
                <a:sym typeface="+mn-ea"/>
              </a:rPr>
              <a:t>(2)</a:t>
            </a:r>
            <a:r>
              <a:rPr kumimoji="1" sz="373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风趣幽默的戏剧性场景</a:t>
            </a:r>
            <a:r>
              <a:rPr kumimoji="1" sz="3730">
                <a:latin typeface="楷体" panose="02010609060101010101" pitchFamily="49" charset="-122"/>
                <a:ea typeface="楷体" panose="02010609060101010101" pitchFamily="49" charset="-122"/>
                <a:cs typeface="楷体" panose="02010609060101010101" pitchFamily="49" charset="-122"/>
                <a:sym typeface="+mn-ea"/>
              </a:rPr>
              <a:t>。书中许多对话和场景富有戏剧性，让人忍俊不禁。例如书中描写李克农的一个小通讯员的内容。</a:t>
            </a:r>
            <a:endParaRPr kumimoji="1" sz="373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2" name="图片 1" descr="9"/>
          <p:cNvPicPr>
            <a:picLocks noChangeAspect="1"/>
          </p:cNvPicPr>
          <p:nvPr/>
        </p:nvPicPr>
        <p:blipFill>
          <a:blip r:embed="rId3"/>
          <a:stretch>
            <a:fillRect/>
          </a:stretch>
        </p:blipFill>
        <p:spPr>
          <a:xfrm flipH="1">
            <a:off x="9126987" y="4286356"/>
            <a:ext cx="2662159" cy="266215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dur="50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dur="50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par>
                                <p:cTn id="18" presetID="10" presetClass="entr" presetSubtype="0" dur="50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https://d.book118.com/778025035071006032</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7.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58.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2.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Lst>
</file>

<file path=ppt/tags/tag63.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custom20205176_1*a*1"/>
  <p:tag name="KSO_WM_UNIT_INDEX" val="1"/>
  <p:tag name="KSO_WM_UNIT_ISCONTENTSTITLE" val="0"/>
  <p:tag name="KSO_WM_UNIT_ISNUMDGMTITLE" val="0"/>
  <p:tag name="KSO_WM_UNIT_LAYERLEVEL" val="1"/>
  <p:tag name="KSO_WM_UNIT_NOCLEAR" val="0"/>
  <p:tag name="KSO_WM_UNIT_SHOW_EDIT_AREA_INDICATION" val="1"/>
  <p:tag name="KSO_WM_UNIT_TYPE" val="a"/>
  <p:tag name="KSO_WM_UNIT_VALUE" val="28"/>
</p:tagLst>
</file>

<file path=ppt/tags/tag64.xml><?xml version="1.0" encoding="utf-8"?>
<p:tagLst xmlns:p="http://schemas.openxmlformats.org/presentationml/2006/main">
  <p:tag name="KSO_WM_BEAUTIFY_FLAG" val="#wm#"/>
  <p:tag name="KSO_WM_SLIDE_ID" val="custom20205176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Lst>
</file>

<file path=ppt/tags/tag6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40</Paragraphs>
  <Slides>19</Slides>
  <Notes>17</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19</vt:i4>
      </vt:variant>
    </vt:vector>
  </HeadingPairs>
  <TitlesOfParts>
    <vt:vector baseType="lpstr" size="28">
      <vt:lpstr>Arial</vt:lpstr>
      <vt:lpstr>Calibri</vt:lpstr>
      <vt:lpstr>微软雅黑</vt:lpstr>
      <vt:lpstr>Wingdings</vt:lpstr>
      <vt:lpstr>宋体</vt:lpstr>
      <vt:lpstr>楷体</vt:lpstr>
      <vt:lpstr>Calibri Light</vt:lpstr>
      <vt:lpstr>黑体</vt:lpstr>
      <vt:lpstr>Office Theme</vt:lpstr>
      <vt:lpstr>《名著导读：红星照耀中国》</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2024-09-10T01:48:00.075</cp:lastPrinted>
  <dcterms:created xsi:type="dcterms:W3CDTF">2024-09-09T17:48:00Z</dcterms:created>
  <dcterms:modified xsi:type="dcterms:W3CDTF">2024-09-09T17:48:02Z</dcterms:modified>
</cp:coreProperties>
</file>