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7C18A-4FAF-4304-AFAA-9DF25DC4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4856C-09F7-40C7-AFB1-81F5B8D96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694DE-DABA-4A83-82F7-1BB6E540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9AACE-0FBD-42E1-9E23-A1491D099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C9AD0-D4EA-4150-87DC-48E098E8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CDE7ED-6CAA-4C1B-A234-4FE3045C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FBFFEC-6621-4787-91B0-F2450E4C7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80EEA-7CC9-4055-9127-6053E6D25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3DE01-267A-4860-AEA6-BBBC109DA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CB940-1790-4592-84A3-F4C256D4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99356-0F50-406C-979B-90D9C7052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44386" name="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grpSp>
          <p:nvGrpSpPr>
            <p:cNvPr id="144387" name=""/>
            <p:cNvGrpSpPr/>
            <p:nvPr/>
          </p:nvGrpSpPr>
          <p:grpSpPr>
            <a:xfrm>
              <a:off x="0" y="0"/>
              <a:ext cx="5760" cy="4320"/>
              <a:chExt cx="5760" cy="4320"/>
            </a:xfrm>
          </p:grpSpPr>
          <p:sp>
            <p:nvSpPr>
              <p:cNvPr id="144388" name=""/>
              <p:cNvSpPr/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grpSp>
            <p:nvGrpSpPr>
              <p:cNvPr id="144389" name=""/>
              <p:cNvGrpSpPr/>
              <p:nvPr/>
            </p:nvGrpSpPr>
            <p:grpSpPr>
              <a:xfrm>
                <a:off x="0" y="0"/>
                <a:ext cx="5760" cy="4320"/>
                <a:chExt cx="5760" cy="4320"/>
              </a:xfrm>
            </p:grpSpPr>
            <p:cxnSp>
              <p:nvCxnSpPr>
                <p:cNvPr id="144390" name=""/>
                <p:cNvCxnSpPr/>
                <p:nvPr/>
              </p:nvCxn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1" name=""/>
                <p:cNvCxnSpPr/>
                <p:nvPr/>
              </p:nvCxn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2" name=""/>
                <p:cNvCxnSpPr/>
                <p:nvPr/>
              </p:nvCxn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3" name=""/>
                <p:cNvCxnSpPr/>
                <p:nvPr/>
              </p:nvCxn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4" name=""/>
                <p:cNvCxnSpPr/>
                <p:nvPr/>
              </p:nvCxn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5" name=""/>
                <p:cNvCxnSpPr/>
                <p:nvPr/>
              </p:nvCxn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6" name=""/>
                <p:cNvCxnSpPr/>
                <p:nvPr/>
              </p:nvCxn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7" name=""/>
                <p:cNvCxnSpPr/>
                <p:nvPr/>
              </p:nvCxn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8" name=""/>
                <p:cNvCxnSpPr/>
                <p:nvPr/>
              </p:nvCxn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399" name=""/>
                <p:cNvCxnSpPr/>
                <p:nvPr/>
              </p:nvCxn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0" name=""/>
                <p:cNvCxnSpPr/>
                <p:nvPr/>
              </p:nvCxn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1" name=""/>
                <p:cNvCxnSpPr/>
                <p:nvPr/>
              </p:nvCxn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2" name=""/>
                <p:cNvCxnSpPr/>
                <p:nvPr/>
              </p:nvCxn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3" name=""/>
                <p:cNvCxnSpPr/>
                <p:nvPr/>
              </p:nvCxn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4" name=""/>
                <p:cNvCxnSpPr/>
                <p:nvPr/>
              </p:nvCxn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5" name=""/>
                <p:cNvCxnSpPr/>
                <p:nvPr/>
              </p:nvCxn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6" name=""/>
                <p:cNvCxnSpPr/>
                <p:nvPr/>
              </p:nvCxn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7" name=""/>
                <p:cNvCxnSpPr/>
                <p:nvPr/>
              </p:nvCxn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8" name=""/>
                <p:cNvCxnSpPr/>
                <p:nvPr/>
              </p:nvCxn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09" name=""/>
                <p:cNvCxnSpPr/>
                <p:nvPr/>
              </p:nvCxn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0" name=""/>
                <p:cNvCxnSpPr/>
                <p:nvPr/>
              </p:nvCxn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1" name=""/>
                <p:cNvCxnSpPr/>
                <p:nvPr/>
              </p:nvCxn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2" name=""/>
                <p:cNvCxnSpPr/>
                <p:nvPr/>
              </p:nvCxnSpPr>
              <p:spPr bwMode="white">
                <a:xfrm flipH="1">
                  <a:off x="19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3" name=""/>
                <p:cNvCxnSpPr/>
                <p:nvPr/>
              </p:nvCxnSpPr>
              <p:spPr bwMode="white">
                <a:xfrm flipH="1">
                  <a:off x="38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4" name=""/>
                <p:cNvCxnSpPr/>
                <p:nvPr/>
              </p:nvCxnSpPr>
              <p:spPr bwMode="white">
                <a:xfrm flipH="1">
                  <a:off x="57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5" name=""/>
                <p:cNvCxnSpPr/>
                <p:nvPr/>
              </p:nvCxnSpPr>
              <p:spPr bwMode="white">
                <a:xfrm flipH="1">
                  <a:off x="76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6" name=""/>
                <p:cNvCxnSpPr/>
                <p:nvPr/>
              </p:nvCxnSpPr>
              <p:spPr bwMode="white">
                <a:xfrm flipH="1">
                  <a:off x="96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7" name=""/>
                <p:cNvCxnSpPr/>
                <p:nvPr/>
              </p:nvCxnSpPr>
              <p:spPr bwMode="white">
                <a:xfrm flipH="1">
                  <a:off x="115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8" name=""/>
                <p:cNvCxnSpPr/>
                <p:nvPr/>
              </p:nvCxnSpPr>
              <p:spPr bwMode="white">
                <a:xfrm flipH="1">
                  <a:off x="134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19" name=""/>
                <p:cNvCxnSpPr/>
                <p:nvPr/>
              </p:nvCxnSpPr>
              <p:spPr bwMode="white">
                <a:xfrm flipH="1">
                  <a:off x="153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0" name=""/>
                <p:cNvCxnSpPr/>
                <p:nvPr/>
              </p:nvCxnSpPr>
              <p:spPr bwMode="white">
                <a:xfrm flipH="1">
                  <a:off x="172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1" name=""/>
                <p:cNvCxnSpPr/>
                <p:nvPr/>
              </p:nvCxnSpPr>
              <p:spPr bwMode="white">
                <a:xfrm flipH="1">
                  <a:off x="192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2" name=""/>
                <p:cNvCxnSpPr/>
                <p:nvPr/>
              </p:nvCxnSpPr>
              <p:spPr bwMode="white">
                <a:xfrm flipH="1">
                  <a:off x="211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3" name=""/>
                <p:cNvCxnSpPr/>
                <p:nvPr/>
              </p:nvCxnSpPr>
              <p:spPr bwMode="white">
                <a:xfrm flipH="1">
                  <a:off x="230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4" name=""/>
                <p:cNvCxnSpPr/>
                <p:nvPr/>
              </p:nvCxnSpPr>
              <p:spPr bwMode="white">
                <a:xfrm flipH="1">
                  <a:off x="249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5" name=""/>
                <p:cNvCxnSpPr/>
                <p:nvPr/>
              </p:nvCxnSpPr>
              <p:spPr bwMode="white">
                <a:xfrm flipH="1">
                  <a:off x="268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6" name=""/>
                <p:cNvCxnSpPr/>
                <p:nvPr/>
              </p:nvCxnSpPr>
              <p:spPr bwMode="white">
                <a:xfrm flipH="1">
                  <a:off x="288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7" name=""/>
                <p:cNvCxnSpPr/>
                <p:nvPr/>
              </p:nvCxnSpPr>
              <p:spPr bwMode="white">
                <a:xfrm flipH="1">
                  <a:off x="307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8" name=""/>
                <p:cNvCxnSpPr/>
                <p:nvPr/>
              </p:nvCxnSpPr>
              <p:spPr bwMode="white">
                <a:xfrm flipH="1">
                  <a:off x="326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29" name=""/>
                <p:cNvCxnSpPr/>
                <p:nvPr/>
              </p:nvCxnSpPr>
              <p:spPr bwMode="white">
                <a:xfrm flipH="1">
                  <a:off x="345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0" name=""/>
                <p:cNvCxnSpPr/>
                <p:nvPr/>
              </p:nvCxnSpPr>
              <p:spPr bwMode="white">
                <a:xfrm flipH="1">
                  <a:off x="364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1" name=""/>
                <p:cNvCxnSpPr/>
                <p:nvPr/>
              </p:nvCxnSpPr>
              <p:spPr bwMode="white">
                <a:xfrm flipH="1">
                  <a:off x="384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2" name=""/>
                <p:cNvCxnSpPr/>
                <p:nvPr/>
              </p:nvCxnSpPr>
              <p:spPr bwMode="white">
                <a:xfrm flipH="1">
                  <a:off x="403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3" name=""/>
                <p:cNvCxnSpPr/>
                <p:nvPr/>
              </p:nvCxnSpPr>
              <p:spPr bwMode="white">
                <a:xfrm flipH="1">
                  <a:off x="422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4" name=""/>
                <p:cNvCxnSpPr/>
                <p:nvPr/>
              </p:nvCxnSpPr>
              <p:spPr bwMode="white">
                <a:xfrm flipH="1">
                  <a:off x="441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5" name=""/>
                <p:cNvCxnSpPr/>
                <p:nvPr/>
              </p:nvCxnSpPr>
              <p:spPr bwMode="white">
                <a:xfrm flipH="1">
                  <a:off x="460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6" name=""/>
                <p:cNvCxnSpPr/>
                <p:nvPr/>
              </p:nvCxnSpPr>
              <p:spPr bwMode="white">
                <a:xfrm flipH="1">
                  <a:off x="480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7" name=""/>
                <p:cNvCxnSpPr/>
                <p:nvPr/>
              </p:nvCxnSpPr>
              <p:spPr bwMode="white">
                <a:xfrm flipH="1">
                  <a:off x="499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8" name=""/>
                <p:cNvCxnSpPr/>
                <p:nvPr/>
              </p:nvCxnSpPr>
              <p:spPr bwMode="white">
                <a:xfrm flipH="1">
                  <a:off x="518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39" name=""/>
                <p:cNvCxnSpPr/>
                <p:nvPr/>
              </p:nvCxnSpPr>
              <p:spPr bwMode="white">
                <a:xfrm flipH="1">
                  <a:off x="537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4440" name=""/>
                <p:cNvCxnSpPr/>
                <p:nvPr/>
              </p:nvCxnSpPr>
              <p:spPr bwMode="white">
                <a:xfrm flipH="1">
                  <a:off x="556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</p:grpSp>
          <p:cxnSp>
            <p:nvCxnSpPr>
              <p:cNvPr id="144441" name=""/>
              <p:cNvCxnSpPr/>
              <p:nvPr/>
            </p:nvCxnSpPr>
            <p:spPr bwMode="ltGray">
              <a:xfrm flipH="1">
                <a:off x="5568" y="0"/>
                <a:ext cx="0" cy="1488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</p:grpSp>
        <p:grpSp>
          <p:nvGrpSpPr>
            <p:cNvPr id="144442" name=""/>
            <p:cNvGrpSpPr/>
            <p:nvPr/>
          </p:nvGrpSpPr>
          <p:grpSpPr>
            <a:xfrm>
              <a:off x="3" y="559"/>
              <a:ext cx="4192" cy="1796"/>
              <a:chOff x="3" y="559"/>
              <a:chExt cx="4192" cy="1796"/>
            </a:xfrm>
          </p:grpSpPr>
          <p:cxnSp>
            <p:nvCxnSpPr>
              <p:cNvPr id="144443" name=""/>
              <p:cNvCxnSpPr/>
              <p:nvPr/>
            </p:nvCxnSpPr>
            <p:spPr bwMode="ltGray">
              <a:xfrm flipH="1">
                <a:off x="506" y="559"/>
                <a:ext cx="0" cy="1796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144444" name=""/>
              <p:cNvCxnSpPr/>
              <p:nvPr/>
            </p:nvCxn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144445" name=""/>
              <p:cNvCxnSpPr/>
              <p:nvPr/>
            </p:nvCxn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144446" name=""/>
              <p:cNvSpPr/>
              <p:nvPr/>
            </p:nvSpPr>
            <p:spPr bwMode="ltGray">
              <a:xfrm rot="16200000" flipH="1">
                <a:off x="426" y="861"/>
                <a:ext cx="156" cy="157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  <p:grpSp>
          <p:nvGrpSpPr>
            <p:cNvPr id="144447" name=""/>
            <p:cNvGrpSpPr/>
            <p:nvPr/>
          </p:nvGrpSpPr>
          <p:grpSpPr>
            <a:xfrm>
              <a:off x="1480" y="1952"/>
              <a:ext cx="3808" cy="1812"/>
              <a:chOff x="1480" y="1952"/>
              <a:chExt cx="3808" cy="1812"/>
            </a:xfrm>
          </p:grpSpPr>
          <p:cxnSp>
            <p:nvCxnSpPr>
              <p:cNvPr id="144448" name=""/>
              <p:cNvCxnSpPr/>
              <p:nvPr/>
            </p:nvCxn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144449" name=""/>
              <p:cNvCxnSpPr/>
              <p:nvPr/>
            </p:nvCxn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144450" name=""/>
              <p:cNvSpPr/>
              <p:nvPr/>
            </p:nvSpPr>
            <p:spPr bwMode="ltGray">
              <a:xfrm rot="5400000">
                <a:off x="5096" y="3347"/>
                <a:ext cx="156" cy="157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144451" name=""/>
          <p:cNvSpPr/>
          <p:nvPr>
            <p:ph type="ctrTitle"/>
          </p:nvPr>
        </p:nvSpPr>
        <p:spPr>
          <a:xfrm>
            <a:off x="990600" y="1752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44452" name="" descr="Rectangle: Click to edit Master text styles&#13;&#10;Second level&#13;&#10;Third level&#13;&#10;Fourth level&#13;&#10;Fifth level"/>
          <p:cNvSpPr/>
          <p:nvPr>
            <p:ph type="subTitle" idx="1"/>
          </p:nvPr>
        </p:nvSpPr>
        <p:spPr>
          <a:xfrm>
            <a:off x="990600" y="3309938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None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None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None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None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None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144453" name=""/>
          <p:cNvSpPr/>
          <p:nvPr>
            <p:ph type="dt" sz="quarter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18003D28-10D9-4B67-B839-8C7741322B76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44454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0E860162-00C6-4B2E-87BE-E14C046706BA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44455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66B27250-FA95-49B4-8781-3D0DCC3C6F36}" type="slidenum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2B0792DD-FA59-40D0-9032-464240B91657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34E37C3-4B82-47E1-B768-77D85837DE04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A24B5FC0-409D-4D71-BF36-EA0F2CF25F1C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EDF1E97-A5B1-4A98-B9EE-E6F7F9DD18FA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F8B1CE94-5CCE-4769-AB81-589D7F69F7DA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F2AD2037-7CAB-4C36-BE68-94D677EBFFA3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7017F8B4-BDED-43F2-9531-CFE72C0955AE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13CBDAB-54E6-4A99-87F9-0BA52F11B075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8DA64B03-C281-48EA-A0CA-539DBBE11942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04324A3-0E97-4186-B155-242B23185131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E6DB6D75-7F61-4A3E-9646-2835F59D2176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27432D3-9FFC-4E59-8A8E-5BFEFAD8102C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D454F940-CF5B-427E-8731-ACC366FB1DD8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A2A191F-958D-418C-ACD8-7A5367D00F0C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wmf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43362" name=""/>
          <p:cNvGrpSpPr/>
          <p:nvPr/>
        </p:nvGrpSpPr>
        <p:grpSpPr>
          <a:xfrm>
            <a:off x="0" y="-228600"/>
            <a:ext cx="9144000" cy="6858000"/>
            <a:chExt cx="5760" cy="4320"/>
          </a:xfrm>
        </p:grpSpPr>
        <p:grpSp>
          <p:nvGrpSpPr>
            <p:cNvPr id="143363" name=""/>
            <p:cNvGrpSpPr/>
            <p:nvPr/>
          </p:nvGrpSpPr>
          <p:grpSpPr>
            <a:xfrm>
              <a:off x="0" y="0"/>
              <a:ext cx="5760" cy="4320"/>
              <a:chExt cx="5760" cy="4320"/>
            </a:xfrm>
          </p:grpSpPr>
          <p:grpSp>
            <p:nvGrpSpPr>
              <p:cNvPr id="143364" name=""/>
              <p:cNvGrpSpPr/>
              <p:nvPr/>
            </p:nvGrpSpPr>
            <p:grpSpPr>
              <a:xfrm>
                <a:off x="0" y="192"/>
                <a:ext cx="5760" cy="4032"/>
                <a:chOff x="0" y="192"/>
                <a:chExt cx="5760" cy="4032"/>
              </a:xfrm>
            </p:grpSpPr>
            <p:cxnSp>
              <p:nvCxnSpPr>
                <p:cNvPr id="143365" name=""/>
                <p:cNvCxnSpPr/>
                <p:nvPr/>
              </p:nvCxn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66" name=""/>
                <p:cNvCxnSpPr/>
                <p:nvPr/>
              </p:nvCxn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67" name=""/>
                <p:cNvCxnSpPr/>
                <p:nvPr/>
              </p:nvCxn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68" name=""/>
                <p:cNvCxnSpPr/>
                <p:nvPr/>
              </p:nvCxn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69" name=""/>
                <p:cNvCxnSpPr/>
                <p:nvPr/>
              </p:nvCxn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0" name=""/>
                <p:cNvCxnSpPr/>
                <p:nvPr/>
              </p:nvCxn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1" name=""/>
                <p:cNvCxnSpPr/>
                <p:nvPr/>
              </p:nvCxn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2" name=""/>
                <p:cNvCxnSpPr/>
                <p:nvPr/>
              </p:nvCxn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3" name=""/>
                <p:cNvCxnSpPr/>
                <p:nvPr/>
              </p:nvCxn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4" name=""/>
                <p:cNvCxnSpPr/>
                <p:nvPr/>
              </p:nvCxn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5" name=""/>
                <p:cNvCxnSpPr/>
                <p:nvPr/>
              </p:nvCxn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6" name=""/>
                <p:cNvCxnSpPr/>
                <p:nvPr/>
              </p:nvCxn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7" name=""/>
                <p:cNvCxnSpPr/>
                <p:nvPr/>
              </p:nvCxn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8" name=""/>
                <p:cNvCxnSpPr/>
                <p:nvPr/>
              </p:nvCxn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79" name=""/>
                <p:cNvCxnSpPr/>
                <p:nvPr/>
              </p:nvCxn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0" name=""/>
                <p:cNvCxnSpPr/>
                <p:nvPr/>
              </p:nvCxn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1" name=""/>
                <p:cNvCxnSpPr/>
                <p:nvPr/>
              </p:nvCxn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2" name=""/>
                <p:cNvCxnSpPr/>
                <p:nvPr/>
              </p:nvCxn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3" name=""/>
                <p:cNvCxnSpPr/>
                <p:nvPr/>
              </p:nvCxn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4" name=""/>
                <p:cNvCxnSpPr/>
                <p:nvPr/>
              </p:nvCxn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5" name=""/>
                <p:cNvCxnSpPr/>
                <p:nvPr/>
              </p:nvCxn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6" name=""/>
                <p:cNvCxnSpPr/>
                <p:nvPr/>
              </p:nvCxn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</p:grpSp>
          <p:grpSp>
            <p:nvGrpSpPr>
              <p:cNvPr id="143387" name=""/>
              <p:cNvGrpSpPr/>
              <p:nvPr/>
            </p:nvGrpSpPr>
            <p:grpSpPr>
              <a:xfrm>
                <a:off x="192" y="0"/>
                <a:ext cx="5376" cy="4320"/>
                <a:chOff x="192" y="0"/>
                <a:chExt cx="5376" cy="4320"/>
              </a:xfrm>
            </p:grpSpPr>
            <p:cxnSp>
              <p:nvCxnSpPr>
                <p:cNvPr id="143388" name=""/>
                <p:cNvCxnSpPr/>
                <p:nvPr/>
              </p:nvCxnSpPr>
              <p:spPr bwMode="white">
                <a:xfrm flipH="1">
                  <a:off x="19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89" name=""/>
                <p:cNvCxnSpPr/>
                <p:nvPr/>
              </p:nvCxnSpPr>
              <p:spPr bwMode="white">
                <a:xfrm flipH="1">
                  <a:off x="38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0" name=""/>
                <p:cNvCxnSpPr/>
                <p:nvPr/>
              </p:nvCxnSpPr>
              <p:spPr bwMode="white">
                <a:xfrm flipH="1">
                  <a:off x="57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1" name=""/>
                <p:cNvCxnSpPr/>
                <p:nvPr/>
              </p:nvCxnSpPr>
              <p:spPr bwMode="white">
                <a:xfrm flipH="1">
                  <a:off x="76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2" name=""/>
                <p:cNvCxnSpPr/>
                <p:nvPr/>
              </p:nvCxnSpPr>
              <p:spPr bwMode="white">
                <a:xfrm flipH="1">
                  <a:off x="96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3" name=""/>
                <p:cNvCxnSpPr/>
                <p:nvPr/>
              </p:nvCxnSpPr>
              <p:spPr bwMode="white">
                <a:xfrm flipH="1">
                  <a:off x="115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4" name=""/>
                <p:cNvCxnSpPr/>
                <p:nvPr/>
              </p:nvCxnSpPr>
              <p:spPr bwMode="white">
                <a:xfrm flipH="1">
                  <a:off x="134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5" name=""/>
                <p:cNvCxnSpPr/>
                <p:nvPr/>
              </p:nvCxnSpPr>
              <p:spPr bwMode="white">
                <a:xfrm flipH="1">
                  <a:off x="153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6" name=""/>
                <p:cNvCxnSpPr/>
                <p:nvPr/>
              </p:nvCxnSpPr>
              <p:spPr bwMode="white">
                <a:xfrm flipH="1">
                  <a:off x="172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7" name=""/>
                <p:cNvCxnSpPr/>
                <p:nvPr/>
              </p:nvCxnSpPr>
              <p:spPr bwMode="white">
                <a:xfrm flipH="1">
                  <a:off x="192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8" name=""/>
                <p:cNvCxnSpPr/>
                <p:nvPr/>
              </p:nvCxnSpPr>
              <p:spPr bwMode="white">
                <a:xfrm flipH="1">
                  <a:off x="211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399" name=""/>
                <p:cNvCxnSpPr/>
                <p:nvPr/>
              </p:nvCxnSpPr>
              <p:spPr bwMode="white">
                <a:xfrm flipH="1">
                  <a:off x="230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0" name=""/>
                <p:cNvCxnSpPr/>
                <p:nvPr/>
              </p:nvCxnSpPr>
              <p:spPr bwMode="white">
                <a:xfrm flipH="1">
                  <a:off x="249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1" name=""/>
                <p:cNvCxnSpPr/>
                <p:nvPr/>
              </p:nvCxnSpPr>
              <p:spPr bwMode="white">
                <a:xfrm flipH="1">
                  <a:off x="268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2" name=""/>
                <p:cNvCxnSpPr/>
                <p:nvPr/>
              </p:nvCxnSpPr>
              <p:spPr bwMode="white">
                <a:xfrm flipH="1">
                  <a:off x="288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3" name=""/>
                <p:cNvCxnSpPr/>
                <p:nvPr/>
              </p:nvCxnSpPr>
              <p:spPr bwMode="white">
                <a:xfrm flipH="1">
                  <a:off x="307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4" name=""/>
                <p:cNvCxnSpPr/>
                <p:nvPr/>
              </p:nvCxnSpPr>
              <p:spPr bwMode="white">
                <a:xfrm flipH="1">
                  <a:off x="326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5" name=""/>
                <p:cNvCxnSpPr/>
                <p:nvPr/>
              </p:nvCxnSpPr>
              <p:spPr bwMode="white">
                <a:xfrm flipH="1">
                  <a:off x="345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6" name=""/>
                <p:cNvCxnSpPr/>
                <p:nvPr/>
              </p:nvCxnSpPr>
              <p:spPr bwMode="white">
                <a:xfrm flipH="1">
                  <a:off x="364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7" name=""/>
                <p:cNvCxnSpPr/>
                <p:nvPr/>
              </p:nvCxnSpPr>
              <p:spPr bwMode="white">
                <a:xfrm flipH="1">
                  <a:off x="384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8" name=""/>
                <p:cNvCxnSpPr/>
                <p:nvPr/>
              </p:nvCxnSpPr>
              <p:spPr bwMode="white">
                <a:xfrm flipH="1">
                  <a:off x="403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09" name=""/>
                <p:cNvCxnSpPr/>
                <p:nvPr/>
              </p:nvCxnSpPr>
              <p:spPr bwMode="white">
                <a:xfrm flipH="1">
                  <a:off x="422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10" name=""/>
                <p:cNvCxnSpPr/>
                <p:nvPr/>
              </p:nvCxnSpPr>
              <p:spPr bwMode="white">
                <a:xfrm flipH="1">
                  <a:off x="441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11" name=""/>
                <p:cNvCxnSpPr/>
                <p:nvPr/>
              </p:nvCxnSpPr>
              <p:spPr bwMode="white">
                <a:xfrm flipH="1">
                  <a:off x="460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12" name=""/>
                <p:cNvCxnSpPr/>
                <p:nvPr/>
              </p:nvCxnSpPr>
              <p:spPr bwMode="white">
                <a:xfrm flipH="1">
                  <a:off x="480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13" name=""/>
                <p:cNvCxnSpPr/>
                <p:nvPr/>
              </p:nvCxnSpPr>
              <p:spPr bwMode="white">
                <a:xfrm flipH="1">
                  <a:off x="499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14" name=""/>
                <p:cNvCxnSpPr/>
                <p:nvPr/>
              </p:nvCxnSpPr>
              <p:spPr bwMode="white">
                <a:xfrm flipH="1">
                  <a:off x="518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15" name=""/>
                <p:cNvCxnSpPr/>
                <p:nvPr/>
              </p:nvCxnSpPr>
              <p:spPr bwMode="white">
                <a:xfrm flipH="1">
                  <a:off x="537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43416" name=""/>
                <p:cNvCxnSpPr/>
                <p:nvPr/>
              </p:nvCxnSpPr>
              <p:spPr bwMode="white">
                <a:xfrm flipH="1">
                  <a:off x="556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</p:grpSp>
        </p:grpSp>
        <p:sp>
          <p:nvSpPr>
            <p:cNvPr id="143417" name=""/>
            <p:cNvSpPr/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143418" name=""/>
            <p:cNvCxnSpPr/>
            <p:nvPr/>
          </p:nvCxnSpPr>
          <p:spPr bwMode="ltGray">
            <a:xfrm flipH="1">
              <a:off x="5568" y="0"/>
              <a:ext cx="0" cy="1488"/>
            </a:xfrm>
            <a:prstGeom prst="line">
              <a:avLst/>
            </a:prstGeom>
            <a:noFill/>
            <a:ln>
              <a:solidFill>
                <a:schemeClr val="hlink"/>
              </a:solidFill>
              <a:miter lim="800000"/>
            </a:ln>
          </p:spPr>
        </p:cxnSp>
        <p:grpSp>
          <p:nvGrpSpPr>
            <p:cNvPr id="143419" name=""/>
            <p:cNvGrpSpPr/>
            <p:nvPr/>
          </p:nvGrpSpPr>
          <p:grpSpPr>
            <a:xfrm>
              <a:off x="261" y="892"/>
              <a:ext cx="1124" cy="1464"/>
              <a:chOff x="96" y="916"/>
              <a:chExt cx="2208" cy="2876"/>
            </a:xfrm>
          </p:grpSpPr>
          <p:cxnSp>
            <p:nvCxnSpPr>
              <p:cNvPr id="143420" name=""/>
              <p:cNvCxnSpPr/>
              <p:nvPr/>
            </p:nvCxn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143421" name=""/>
              <p:cNvCxnSpPr/>
              <p:nvPr/>
            </p:nvCxnSpPr>
            <p:spPr bwMode="ltGray">
              <a:xfrm flipH="1">
                <a:off x="336" y="920"/>
                <a:ext cx="0" cy="2872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143422" name=""/>
              <p:cNvSpPr/>
              <p:nvPr/>
            </p:nvSpPr>
            <p:spPr bwMode="ltGray">
              <a:xfrm flipH="1">
                <a:off x="217" y="916"/>
                <a:ext cx="239" cy="239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143423" name=""/>
          <p:cNvSpPr/>
          <p:nvPr>
            <p:ph type="title"/>
          </p:nvPr>
        </p:nvSpPr>
        <p:spPr>
          <a:xfrm>
            <a:off x="609600" y="304800"/>
            <a:ext cx="77724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43424" name="" descr="Rectangle: Click to edit Master text styles&#13;&#10;Second level&#13;&#10;Third level&#13;&#10;Fourth level&#13;&#10;Fifth level"/>
          <p:cNvSpPr/>
          <p:nvPr>
            <p:ph type="body" idx="1"/>
          </p:nvPr>
        </p:nvSpPr>
        <p:spPr>
          <a:xfrm>
            <a:off x="838200" y="1600200"/>
            <a:ext cx="7772400" cy="434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9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43425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8EDBC0C6-5F0D-4C3E-8F60-683F6F4C5D32}" type="datetime1">
              <a:rPr kumimoji="0" lang="en-US" altLang="en-US" sz="1400">
                <a:latin typeface="Tahoma" pitchFamily="34" charset="0"/>
              </a:rPr>
              <a:t>*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43426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D2EB68A3-3C85-4A58-BC8C-3F60F14E576B}" type="footer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43427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2400E67D-4D6B-4E1B-8617-52CDC9748187}" type="slidenum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pic>
        <p:nvPicPr>
          <p:cNvPr id="143430" name=""/>
          <p:cNvPicPr/>
          <p:nvPr/>
        </p:nvPicPr>
        <p:blipFill>
          <a:blip r:embed="rId10"/>
          <a:stretch>
            <a:fillRect/>
          </a:stretch>
        </p:blipFill>
        <p:spPr>
          <a:xfrm>
            <a:off x="7315200" y="533400"/>
            <a:ext cx="1828800" cy="1181100"/>
          </a:xfrm>
          <a:prstGeom prst="rect">
            <a:avLst/>
          </a:prstGeom>
          <a:noFill/>
          <a:ln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hf hdr="0" ftr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3600" b="1" i="0" u="none" baseline="0">
          <a:solidFill>
            <a:schemeClr val="tx2"/>
          </a:solidFill>
          <a:latin typeface="Tahoma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Blip>
          <a:blip r:embed="rId9"/>
        </a:buBlip>
        <a:defRPr kumimoji="1" sz="2800" b="1" i="0" u="none" baseline="0">
          <a:solidFill>
            <a:srgbClr val="1C14B8"/>
          </a:solidFill>
          <a:latin typeface="Tahoma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kumimoji="1" sz="2800" b="1" i="0" u="none" baseline="0">
          <a:solidFill>
            <a:srgbClr val="1C14B8"/>
          </a:solidFill>
          <a:latin typeface="Tahoma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kumimoji="1" sz="2800" b="1" i="0" u="none" baseline="0">
          <a:solidFill>
            <a:srgbClr val="1C14B8"/>
          </a:solidFill>
          <a:latin typeface="Tahoma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kumimoji="1" sz="2800" b="1" i="0" u="none" baseline="0">
          <a:solidFill>
            <a:srgbClr val="1C14B8"/>
          </a:solidFill>
          <a:latin typeface="Tahoma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kumimoji="1" sz="2800" b="1" i="0" u="none" baseline="0">
          <a:solidFill>
            <a:srgbClr val="1C14B8"/>
          </a:solidFill>
          <a:latin typeface="Tahoma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wmf" /><Relationship Id="rId3" Type="http://schemas.openxmlformats.org/officeDocument/2006/relationships/image" Target="../media/image5.wmf" /><Relationship Id="rId4" Type="http://schemas.openxmlformats.org/officeDocument/2006/relationships/image" Target="../media/image6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image" Target="../media/image7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8.wmf" /><Relationship Id="rId3" Type="http://schemas.openxmlformats.org/officeDocument/2006/relationships/image" Target="../media/image9.wmf" /><Relationship Id="rId4" Type="http://schemas.openxmlformats.org/officeDocument/2006/relationships/image" Target="../media/image10.wmf" /><Relationship Id="rId5" Type="http://schemas.openxmlformats.org/officeDocument/2006/relationships/image" Target="../media/image11.wmf" /><Relationship Id="rId6" Type="http://schemas.openxmlformats.org/officeDocument/2006/relationships/image" Target="../media/image12.wmf" /><Relationship Id="rId7" Type="http://schemas.openxmlformats.org/officeDocument/2006/relationships/image" Target="../media/image13.wmf" /><Relationship Id="rId8" Type="http://schemas.openxmlformats.org/officeDocument/2006/relationships/image" Target="../media/image14.wmf" /><Relationship Id="rId9" Type="http://schemas.openxmlformats.org/officeDocument/2006/relationships/image" Target="../media/image15.w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6.w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audio" Target="../media/chimes1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audio" Target="../media/chimes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audio" Target="../media/chimes1.wav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audio" Target="../media/chimes1.wav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1114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5" name=""/>
          <p:cNvSpPr/>
          <p:nvPr>
            <p:ph type="body" idx="4294967295"/>
          </p:nvPr>
        </p:nvSpPr>
        <p:spPr>
          <a:xfrm>
            <a:off x="838200" y="1600200"/>
            <a:ext cx="7772400" cy="434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sz="3600">
                <a:latin typeface="宋体" pitchFamily="2" charset="-122"/>
              </a:rPr>
              <a:t>  </a:t>
            </a:r>
            <a:r>
              <a:rPr sz="36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第14章 完全竞争市场与厂商理论</a:t>
            </a:r>
            <a:endParaRPr sz="3600" b="0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150000"/>
              </a:lnSpc>
              <a:buNone/>
            </a:pPr>
            <a:endParaRPr sz="3200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>
                <a:latin typeface="宋体" pitchFamily="2" charset="-122"/>
              </a:rPr>
              <a:t> 厂商:</a:t>
            </a:r>
            <a:endParaRPr>
              <a:latin typeface="宋体" pitchFamily="2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>
                <a:latin typeface="宋体" pitchFamily="2" charset="-122"/>
              </a:rPr>
              <a:t> ——是指市场经济中为达到一定目标而从事生产活动的经济单位。</a:t>
            </a:r>
            <a:endParaRPr>
              <a:latin typeface="宋体" pitchFamily="2" charset="-122"/>
            </a:endParaRPr>
          </a:p>
        </p:txBody>
      </p:sp>
      <p:sp>
        <p:nvSpPr>
          <p:cNvPr id="512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E951BB95-A36B-4E60-B6E1-DD51F6FB3322}" type="datetime1">
              <a:rPr kumimoji="0" lang="en-US" altLang="en-US" sz="1400">
                <a:latin typeface="Tahoma" pitchFamily="34" charset="0"/>
              </a:rPr>
              <a:t>9/7/2024</a:t>
            </a:fld>
          </a:p>
        </p:txBody>
      </p:sp>
      <p:sp>
        <p:nvSpPr>
          <p:cNvPr id="512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3517514A-9EDC-4665-AD8A-930D7C6FFEA0}" type="slidenum">
              <a:rPr kumimoji="0" sz="1400">
                <a:latin typeface="Tahoma" pitchFamily="34" charset="0"/>
              </a:rPr>
              <a:t>1</a:t>
            </a:fld>
          </a:p>
        </p:txBody>
      </p:sp>
      <p:sp>
        <p:nvSpPr>
          <p:cNvPr id="5128" name="TextBox 512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charRg st="0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500"/>
                                        <p:tgtEl>
                                          <p:spTgt spid="5125">
                                            <p:txEl>
                                              <p:charRg st="0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charRg st="15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2" dur="500"/>
                                        <p:tgtEl>
                                          <p:spTgt spid="5125">
                                            <p:txEl>
                                              <p:charRg st="15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charRg st="20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500"/>
                                        <p:tgtEl>
                                          <p:spTgt spid="5125">
                                            <p:txEl>
                                              <p:charRg st="20" end="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8" name=""/>
          <p:cNvSpPr/>
          <p:nvPr>
            <p:ph type="title" idx="4294967295"/>
          </p:nvPr>
        </p:nvSpPr>
        <p:spPr>
          <a:xfrm>
            <a:off x="609600" y="438150"/>
            <a:ext cx="7772400" cy="55562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 algn="ctr"/>
            <a:br>
              <a:rPr sz="4400">
                <a:latin typeface="宋体" pitchFamily="2" charset="-122"/>
              </a:rPr>
            </a:br>
            <a:r>
              <a:rPr>
                <a:latin typeface="宋体" pitchFamily="2" charset="-122"/>
              </a:rPr>
              <a:t>节 生产和生产函数</a:t>
            </a:r>
            <a:endParaRPr>
              <a:latin typeface="宋体" pitchFamily="2" charset="-122"/>
            </a:endParaRPr>
          </a:p>
        </p:txBody>
      </p:sp>
      <p:sp>
        <p:nvSpPr>
          <p:cNvPr id="31747" name=""/>
          <p:cNvSpPr/>
          <p:nvPr>
            <p:ph type="body" idx="4294967295"/>
          </p:nvPr>
        </p:nvSpPr>
        <p:spPr>
          <a:xfrm>
            <a:off x="990600" y="1524000"/>
            <a:ext cx="7110412" cy="5105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5000"/>
              </a:lnSpc>
              <a:buFont typeface="Wingdings 2" pitchFamily="18" charset="2"/>
              <a:buChar char="ù"/>
            </a:pPr>
            <a:r>
              <a:rPr sz="3200" b="0">
                <a:latin typeface="宋体" pitchFamily="2" charset="-122"/>
              </a:rPr>
              <a:t> </a:t>
            </a:r>
            <a:r>
              <a:rPr sz="280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一、生产的含义</a:t>
            </a:r>
            <a:endParaRPr sz="2800">
              <a:solidFill>
                <a:schemeClr val="tx1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125000"/>
              </a:lnSpc>
              <a:buFont typeface="Wingdings 2" pitchFamily="18" charset="2"/>
              <a:buNone/>
            </a:pPr>
            <a:r>
              <a:rPr sz="2800">
                <a:latin typeface="宋体" pitchFamily="2" charset="-122"/>
              </a:rPr>
              <a:t> —— </a:t>
            </a:r>
            <a:r>
              <a:rPr>
                <a:latin typeface="宋体" pitchFamily="2" charset="-122"/>
              </a:rPr>
              <a:t>从经济学的角度看，生产就是指一切能够创造或增加效用的人类活动。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Font typeface="Wingdings 2" pitchFamily="18" charset="2"/>
              <a:buNone/>
            </a:pP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Font typeface="Wingdings 2" pitchFamily="18" charset="2"/>
              <a:buChar char="ù"/>
            </a:pPr>
            <a:r>
              <a:rPr sz="2800">
                <a:latin typeface="宋体" pitchFamily="2" charset="-122"/>
              </a:rPr>
              <a:t> </a:t>
            </a:r>
            <a:r>
              <a:rPr sz="280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二、生产四要素</a:t>
            </a:r>
            <a:r>
              <a:rPr sz="280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MingLiU" pitchFamily="49" charset="-120"/>
                <a:ea typeface="MingLiU" pitchFamily="49" charset="-120"/>
              </a:rPr>
              <a:t>（production factor）</a:t>
            </a:r>
            <a:endParaRPr sz="2800">
              <a:solidFill>
                <a:schemeClr val="tx1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MingLiU" pitchFamily="49" charset="-120"/>
              <a:ea typeface="MingLiU" pitchFamily="49" charset="-120"/>
            </a:endParaRPr>
          </a:p>
          <a:p>
            <a:pPr lvl="0">
              <a:lnSpc>
                <a:spcPct val="125000"/>
              </a:lnSpc>
              <a:buFont typeface="Wingdings 2" pitchFamily="18" charset="2"/>
              <a:buNone/>
            </a:pPr>
            <a:r>
              <a:rPr sz="2800">
                <a:latin typeface="宋体" pitchFamily="2" charset="-122"/>
              </a:rPr>
              <a:t> —— </a:t>
            </a:r>
            <a:r>
              <a:rPr>
                <a:latin typeface="宋体" pitchFamily="2" charset="-122"/>
              </a:rPr>
              <a:t>为了生产而投入的人力或物力，称为“生产要素”。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Font typeface="Wingdings 2" pitchFamily="18" charset="2"/>
              <a:buNone/>
            </a:pPr>
            <a:r>
              <a:rPr>
                <a:latin typeface="宋体" pitchFamily="2" charset="-122"/>
              </a:rPr>
              <a:t>   1、劳动（L）   2、资本（K）   3、土地（N）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Font typeface="Wingdings 2" pitchFamily="18" charset="2"/>
              <a:buNone/>
            </a:pPr>
            <a:r>
              <a:rPr>
                <a:latin typeface="宋体" pitchFamily="2" charset="-122"/>
              </a:rPr>
              <a:t>   4、企业家才能（E）</a:t>
            </a:r>
            <a:endParaRPr>
              <a:latin typeface="宋体" pitchFamily="2" charset="-122"/>
            </a:endParaRPr>
          </a:p>
        </p:txBody>
      </p:sp>
      <p:sp>
        <p:nvSpPr>
          <p:cNvPr id="3174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C40C34E2-907C-4C79-BA8F-49B055174B17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31750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285773A2-4933-42C0-BF7A-FC13FEC74E97}" type="slidenum">
              <a:rPr kumimoji="0" sz="1400">
                <a:latin typeface="Tahoma" pitchFamily="34" charset="0"/>
              </a:rPr>
              <a:t>2</a:t>
            </a:fld>
            <a:endParaRPr lang="en-US"/>
          </a:p>
        </p:txBody>
      </p:sp>
      <p:sp>
        <p:nvSpPr>
          <p:cNvPr id="31751" name="TextBox 317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charRg st="46" end="7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17" dur="500"/>
                                        <p:tgtEl>
                                          <p:spTgt spid="31747">
                                            <p:txEl>
                                              <p:charRg st="46" end="7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charRg st="75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2" dur="500"/>
                                        <p:tgtEl>
                                          <p:spTgt spid="31747">
                                            <p:txEl>
                                              <p:charRg st="75" end="10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charRg st="103" end="1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7" dur="500"/>
                                        <p:tgtEl>
                                          <p:spTgt spid="31747">
                                            <p:txEl>
                                              <p:charRg st="103" end="1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charRg st="134" end="14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2" dur="500"/>
                                        <p:tgtEl>
                                          <p:spTgt spid="31747">
                                            <p:txEl>
                                              <p:charRg st="134" end="14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"/>
          <p:cNvSpPr/>
          <p:nvPr>
            <p:ph type="body" idx="4294967295"/>
          </p:nvPr>
        </p:nvSpPr>
        <p:spPr>
          <a:xfrm>
            <a:off x="838200" y="1600200"/>
            <a:ext cx="7772400" cy="434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5000"/>
              </a:lnSpc>
            </a:pPr>
            <a:r>
              <a:rPr>
                <a:latin typeface="宋体" pitchFamily="2" charset="-122"/>
              </a:rPr>
              <a:t> —— 各种生产要素的数量及其组合与所能生产出来的</a:t>
            </a: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最大产量</a:t>
            </a:r>
            <a:r>
              <a:rPr>
                <a:latin typeface="宋体" pitchFamily="2" charset="-122"/>
              </a:rPr>
              <a:t>之间的关系。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</a:pPr>
            <a:r>
              <a:rPr>
                <a:latin typeface="宋体" pitchFamily="2" charset="-122"/>
              </a:rPr>
              <a:t> 公式：Q = f（L，K，N，E）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None/>
            </a:pPr>
            <a:r>
              <a:rPr>
                <a:latin typeface="宋体" pitchFamily="2" charset="-122"/>
              </a:rPr>
              <a:t>         Q = f（L，K）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None/>
            </a:pP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Font typeface="Wingdings" pitchFamily="2" charset="2"/>
              <a:buChar char="v"/>
            </a:pPr>
            <a:r>
              <a:rPr>
                <a:latin typeface="宋体" pitchFamily="2" charset="-122"/>
              </a:rPr>
              <a:t> 柯布——道格拉斯生产函数：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Font typeface="Wingdings" pitchFamily="2" charset="2"/>
              <a:buNone/>
            </a:pPr>
            <a:r>
              <a:rPr>
                <a:latin typeface="宋体" pitchFamily="2" charset="-122"/>
              </a:rPr>
              <a:t>                             </a:t>
            </a:r>
            <a:endParaRPr>
              <a:latin typeface="宋体" pitchFamily="2" charset="-122"/>
            </a:endParaRPr>
          </a:p>
        </p:txBody>
      </p:sp>
      <p:sp>
        <p:nvSpPr>
          <p:cNvPr id="8196" name=""/>
          <p:cNvSpPr/>
          <p:nvPr>
            <p:ph sz="quarter" idx="4294967295"/>
          </p:nvPr>
        </p:nvSpPr>
        <p:spPr>
          <a:xfrm>
            <a:off x="6438900" y="1676400"/>
            <a:ext cx="2705100" cy="2082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/>
          <a:p/>
        </p:txBody>
      </p:sp>
      <p:pic>
        <p:nvPicPr>
          <p:cNvPr id="8199" name=""/>
          <p:cNvPicPr/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2286000" y="5334000"/>
            <a:ext cx="1752600" cy="6096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8202" name=""/>
          <p:cNvSpPr/>
          <p:nvPr>
            <p:ph type="title"/>
          </p:nvPr>
        </p:nvSpPr>
        <p:spPr>
          <a:xfrm>
            <a:off x="609600" y="304800"/>
            <a:ext cx="7772400" cy="838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三、生产函数</a:t>
            </a:r>
            <a:r>
              <a:rPr>
                <a:latin typeface="方正姚体" pitchFamily="2" charset="-122"/>
                <a:ea typeface="方正姚体" pitchFamily="2" charset="-122"/>
              </a:rPr>
              <a:t>（production function</a:t>
            </a:r>
            <a:r>
              <a:rPr>
                <a:latin typeface="仿宋_GB2312" pitchFamily="49" charset="-122"/>
                <a:ea typeface="仿宋_GB2312" pitchFamily="49" charset="-122"/>
              </a:rPr>
              <a:t>）</a:t>
            </a:r>
            <a:endParaRPr>
              <a:latin typeface="仿宋_GB2312" pitchFamily="49" charset="-122"/>
              <a:ea typeface="仿宋_GB2312" pitchFamily="49" charset="-122"/>
            </a:endParaRPr>
          </a:p>
        </p:txBody>
      </p:sp>
      <p:cxnSp>
        <p:nvCxnSpPr>
          <p:cNvPr id="8203" name=""/>
          <p:cNvCxnSpPr/>
          <p:nvPr/>
        </p:nvCxnSpPr>
        <p:spPr>
          <a:xfrm>
            <a:off x="1066800" y="3810000"/>
            <a:ext cx="12954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8204" name=""/>
          <p:cNvSpPr/>
          <p:nvPr/>
        </p:nvSpPr>
        <p:spPr>
          <a:xfrm>
            <a:off x="4953000" y="3505200"/>
            <a:ext cx="457200" cy="53340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20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4ADFDEB1-53D2-4BCE-BA7F-08A5D45BEA60}" type="datetime1">
              <a:rPr kumimoji="0" lang="en-US" altLang="en-US" sz="1400">
                <a:latin typeface="Tahoma" pitchFamily="34" charset="0"/>
              </a:rPr>
              <a:t>9/7/2024</a:t>
            </a:fld>
          </a:p>
        </p:txBody>
      </p:sp>
      <p:sp>
        <p:nvSpPr>
          <p:cNvPr id="820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48C345CA-F7D8-439A-9134-85F489DB42B5}" type="slidenum">
              <a:rPr kumimoji="0" sz="1400">
                <a:latin typeface="Tahoma" pitchFamily="34" charset="0"/>
              </a:rPr>
              <a:t>3</a:t>
            </a:fld>
          </a:p>
        </p:txBody>
      </p:sp>
      <p:sp>
        <p:nvSpPr>
          <p:cNvPr id="8207" name="TextBox 82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609600" y="304800"/>
            <a:ext cx="7772400" cy="838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>
              <a:buClr>
                <a:srgbClr val="FF9999"/>
              </a:buClr>
              <a:buFont typeface="Symbol" pitchFamily="18" charset="2"/>
              <a:buChar char="ª"/>
            </a:pPr>
            <a:r>
              <a:rPr>
                <a:latin typeface="宋体" pitchFamily="2" charset="-122"/>
              </a:rPr>
              <a:t> 短期和长期</a:t>
            </a:r>
            <a:endParaRPr>
              <a:latin typeface="宋体" pitchFamily="2" charset="-122"/>
            </a:endParaRPr>
          </a:p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838200" y="1600200"/>
            <a:ext cx="7772400" cy="434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35000"/>
              </a:lnSpc>
            </a:pPr>
            <a:r>
              <a:rPr>
                <a:latin typeface="宋体" pitchFamily="2" charset="-122"/>
              </a:rPr>
              <a:t>短期：指时间短到厂商来不及调整生产规模来达到调整产量的目的，而只能在原有厂房、机器、设备条件下来调整产量。</a:t>
            </a:r>
            <a:endParaRPr>
              <a:latin typeface="宋体" pitchFamily="2" charset="-122"/>
            </a:endParaRPr>
          </a:p>
          <a:p>
            <a:pPr lvl="0">
              <a:lnSpc>
                <a:spcPct val="135000"/>
              </a:lnSpc>
              <a:buNone/>
            </a:pPr>
            <a:endParaRPr>
              <a:latin typeface="宋体" pitchFamily="2" charset="-122"/>
            </a:endParaRPr>
          </a:p>
          <a:p>
            <a:pPr lvl="0">
              <a:lnSpc>
                <a:spcPct val="135000"/>
              </a:lnSpc>
            </a:pPr>
            <a:r>
              <a:rPr>
                <a:latin typeface="宋体" pitchFamily="2" charset="-122"/>
              </a:rPr>
              <a:t>长期：指时间长到可以使厂商调整生产规模来达到调整产量的目的。</a:t>
            </a:r>
            <a:endParaRPr>
              <a:latin typeface="宋体" pitchFamily="2" charset="-122"/>
            </a:endParaRPr>
          </a:p>
        </p:txBody>
      </p:sp>
      <p:sp>
        <p:nvSpPr>
          <p:cNvPr id="102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3447C24A-4300-44B6-8082-98862CD5391E}" type="datetime1">
              <a:rPr kumimoji="0" lang="en-US" altLang="en-US" sz="1400">
                <a:latin typeface="Tahoma" pitchFamily="34" charset="0"/>
              </a:rPr>
              <a:t>9/7/2024</a:t>
            </a:fld>
          </a:p>
        </p:txBody>
      </p:sp>
      <p:sp>
        <p:nvSpPr>
          <p:cNvPr id="1024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5F5F437B-DF78-4CFA-9159-B00AC8C46AF7}" type="slidenum">
              <a:rPr kumimoji="0" sz="1400">
                <a:latin typeface="Tahoma" pitchFamily="34" charset="0"/>
              </a:rPr>
              <a:t>4</a:t>
            </a:fld>
          </a:p>
        </p:txBody>
      </p:sp>
      <p:sp>
        <p:nvSpPr>
          <p:cNvPr id="10246" name="TextBox 102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完全竞争市场与厂商理论共48页，您现在浏览的是第4页!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8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609600" y="304800"/>
            <a:ext cx="7772400" cy="838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宋体" pitchFamily="2" charset="-122"/>
              </a:rPr>
              <a:t>一、总产量、平均产量与边际产量</a:t>
            </a:r>
            <a:endParaRPr>
              <a:latin typeface="宋体" pitchFamily="2" charset="-122"/>
            </a:endParaRPr>
          </a:p>
        </p:txBody>
      </p:sp>
      <p:sp>
        <p:nvSpPr>
          <p:cNvPr id="14339" name=""/>
          <p:cNvSpPr/>
          <p:nvPr>
            <p:ph type="body" idx="4294967295"/>
          </p:nvPr>
        </p:nvSpPr>
        <p:spPr>
          <a:xfrm>
            <a:off x="838200" y="1600200"/>
            <a:ext cx="7772400" cy="434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</a:pPr>
            <a:r>
              <a:rPr sz="3200" b="0">
                <a:latin typeface="宋体" pitchFamily="2" charset="-122"/>
              </a:rPr>
              <a:t> </a:t>
            </a:r>
            <a:r>
              <a:rPr>
                <a:latin typeface="宋体" pitchFamily="2" charset="-122"/>
              </a:rPr>
              <a:t>1、总产量：指投入一定量的生产要素以后，所得到的产出量总和，记为TP。</a:t>
            </a:r>
            <a:endParaRPr>
              <a:latin typeface="宋体" pitchFamily="2" charset="-122"/>
            </a:endParaRPr>
          </a:p>
          <a:p>
            <a:pPr lvl="0">
              <a:lnSpc>
                <a:spcPct val="140000"/>
              </a:lnSpc>
            </a:pPr>
            <a:r>
              <a:rPr>
                <a:latin typeface="宋体" pitchFamily="2" charset="-122"/>
              </a:rPr>
              <a:t> 2、平均产量：指平均每单位生产要素投入的产出量，记为AP。</a:t>
            </a:r>
            <a:endParaRPr>
              <a:latin typeface="宋体" pitchFamily="2" charset="-122"/>
            </a:endParaRPr>
          </a:p>
          <a:p>
            <a:pPr lvl="0">
              <a:lnSpc>
                <a:spcPct val="140000"/>
              </a:lnSpc>
            </a:pPr>
            <a:r>
              <a:rPr>
                <a:latin typeface="宋体" pitchFamily="2" charset="-122"/>
              </a:rPr>
              <a:t> 3、边际产量：指增加或减少1单位生产要素所带来的产出量的变化，记为MP。</a:t>
            </a:r>
            <a:endParaRPr>
              <a:latin typeface="宋体" pitchFamily="2" charset="-122"/>
            </a:endParaRPr>
          </a:p>
        </p:txBody>
      </p:sp>
      <p:sp>
        <p:nvSpPr>
          <p:cNvPr id="143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00A9177B-822A-463E-9A60-DFD316C19D6B}" type="datetime1">
              <a:rPr kumimoji="0" lang="en-US" altLang="en-US" sz="1400">
                <a:latin typeface="Tahoma" pitchFamily="34" charset="0"/>
              </a:rPr>
              <a:t>9/7/2024</a:t>
            </a:fld>
          </a:p>
        </p:txBody>
      </p:sp>
      <p:sp>
        <p:nvSpPr>
          <p:cNvPr id="1434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6F97D84-C0F2-4901-8320-BB74A5A815E5}" type="slidenum">
              <a:rPr kumimoji="0" sz="1400">
                <a:latin typeface="Tahoma" pitchFamily="34" charset="0"/>
              </a:rPr>
              <a:t>5</a:t>
            </a:fld>
          </a:p>
        </p:txBody>
      </p:sp>
      <p:sp>
        <p:nvSpPr>
          <p:cNvPr id="14342" name="TextBox 143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完全竞争市场与厂商理论共48页，您现在浏览的是第5页!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506" name=""/>
          <p:cNvSpPr/>
          <p:nvPr>
            <p:ph type="title"/>
          </p:nvPr>
        </p:nvSpPr>
        <p:spPr>
          <a:xfrm>
            <a:off x="609600" y="304800"/>
            <a:ext cx="7772400" cy="6858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 algn="ctr">
              <a:buClr>
                <a:schemeClr val="hlink"/>
              </a:buClr>
              <a:buFont typeface="Webdings" pitchFamily="18" charset="2"/>
              <a:buChar char=""/>
            </a:pPr>
            <a:r>
              <a:rPr sz="3200"/>
              <a:t>   用图形表示的三者关系：</a:t>
            </a:r>
            <a:endParaRPr sz="3200"/>
          </a:p>
        </p:txBody>
      </p:sp>
      <p:grpSp>
        <p:nvGrpSpPr>
          <p:cNvPr id="149524" name=""/>
          <p:cNvGrpSpPr/>
          <p:nvPr/>
        </p:nvGrpSpPr>
        <p:grpSpPr>
          <a:xfrm>
            <a:off x="914400" y="1600200"/>
            <a:ext cx="7924800" cy="4862512"/>
            <a:chOff x="576" y="1008"/>
            <a:chExt cx="4992" cy="3063"/>
          </a:xfrm>
        </p:grpSpPr>
        <p:cxnSp>
          <p:nvCxnSpPr>
            <p:cNvPr id="149508" name=""/>
            <p:cNvCxnSpPr/>
            <p:nvPr/>
          </p:nvCxnSpPr>
          <p:spPr>
            <a:xfrm flipH="1" flipV="1">
              <a:off x="816" y="1056"/>
              <a:ext cx="0" cy="283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49509" name=""/>
            <p:cNvCxnSpPr/>
            <p:nvPr/>
          </p:nvCxnSpPr>
          <p:spPr>
            <a:xfrm>
              <a:off x="816" y="3888"/>
              <a:ext cx="432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49521" name=""/>
            <p:cNvSpPr/>
            <p:nvPr/>
          </p:nvSpPr>
          <p:spPr>
            <a:xfrm>
              <a:off x="576" y="3744"/>
              <a:ext cx="38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2800" b="1">
                  <a:latin typeface="宋体" pitchFamily="2" charset="-122"/>
                </a:rPr>
                <a:t>O</a:t>
              </a:r>
              <a:endParaRPr sz="2800" b="1">
                <a:latin typeface="宋体" pitchFamily="2" charset="-122"/>
              </a:endParaRPr>
            </a:p>
          </p:txBody>
        </p:sp>
        <p:sp>
          <p:nvSpPr>
            <p:cNvPr id="149522" name=""/>
            <p:cNvSpPr/>
            <p:nvPr/>
          </p:nvSpPr>
          <p:spPr>
            <a:xfrm>
              <a:off x="576" y="1008"/>
              <a:ext cx="528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2800" b="1">
                  <a:latin typeface="宋体" pitchFamily="2" charset="-122"/>
                </a:rPr>
                <a:t>Q</a:t>
              </a:r>
              <a:endParaRPr sz="2800" b="1">
                <a:latin typeface="宋体" pitchFamily="2" charset="-122"/>
              </a:endParaRPr>
            </a:p>
          </p:txBody>
        </p:sp>
        <p:sp>
          <p:nvSpPr>
            <p:cNvPr id="149523" name=""/>
            <p:cNvSpPr/>
            <p:nvPr/>
          </p:nvSpPr>
          <p:spPr>
            <a:xfrm>
              <a:off x="5136" y="3744"/>
              <a:ext cx="432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2800" b="1">
                  <a:latin typeface="宋体" pitchFamily="2" charset="-122"/>
                </a:rPr>
                <a:t>L</a:t>
              </a:r>
              <a:endParaRPr sz="2800" b="1">
                <a:latin typeface="宋体" pitchFamily="2" charset="-122"/>
              </a:endParaRPr>
            </a:p>
          </p:txBody>
        </p:sp>
      </p:grpSp>
      <p:sp>
        <p:nvSpPr>
          <p:cNvPr id="149517" name=""/>
          <p:cNvSpPr/>
          <p:nvPr/>
        </p:nvSpPr>
        <p:spPr>
          <a:xfrm>
            <a:off x="2044700" y="2362200"/>
            <a:ext cx="4737100" cy="2603500"/>
          </a:xfrm>
          <a:custGeom>
            <a:rect l="l" t="t" r="r" b="b"/>
            <a:pathLst>
              <a:path w="2984" h="1640">
                <a:moveTo>
                  <a:pt x="8" y="1592"/>
                </a:moveTo>
                <a:cubicBezTo>
                  <a:pt x="4" y="1616"/>
                  <a:pt x="0" y="1640"/>
                  <a:pt x="56" y="1544"/>
                </a:cubicBezTo>
                <a:cubicBezTo>
                  <a:pt x="112" y="1448"/>
                  <a:pt x="184" y="1224"/>
                  <a:pt x="344" y="1016"/>
                </a:cubicBezTo>
                <a:cubicBezTo>
                  <a:pt x="504" y="808"/>
                  <a:pt x="760" y="456"/>
                  <a:pt x="1016" y="296"/>
                </a:cubicBezTo>
                <a:cubicBezTo>
                  <a:pt x="1272" y="136"/>
                  <a:pt x="1552" y="0"/>
                  <a:pt x="1880" y="56"/>
                </a:cubicBezTo>
                <a:cubicBezTo>
                  <a:pt x="2208" y="112"/>
                  <a:pt x="2596" y="372"/>
                  <a:pt x="2984" y="632"/>
                </a:cubicBezTo>
              </a:path>
            </a:pathLst>
          </a:custGeom>
          <a:noFill/>
          <a:ln w="38100" cmpd="sng">
            <a:solidFill>
              <a:schemeClr val="hlink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9518" name=""/>
          <p:cNvSpPr/>
          <p:nvPr/>
        </p:nvSpPr>
        <p:spPr>
          <a:xfrm>
            <a:off x="1676400" y="5130800"/>
            <a:ext cx="4191000" cy="1574800"/>
          </a:xfrm>
          <a:custGeom>
            <a:rect l="l" t="t" r="r" b="b"/>
            <a:pathLst>
              <a:path w="2640" h="992">
                <a:moveTo>
                  <a:pt x="0" y="368"/>
                </a:moveTo>
                <a:cubicBezTo>
                  <a:pt x="104" y="216"/>
                  <a:pt x="208" y="64"/>
                  <a:pt x="384" y="32"/>
                </a:cubicBezTo>
                <a:cubicBezTo>
                  <a:pt x="560" y="0"/>
                  <a:pt x="680" y="16"/>
                  <a:pt x="1056" y="176"/>
                </a:cubicBezTo>
                <a:cubicBezTo>
                  <a:pt x="1432" y="336"/>
                  <a:pt x="2036" y="664"/>
                  <a:pt x="2640" y="992"/>
                </a:cubicBezTo>
              </a:path>
            </a:pathLst>
          </a:custGeom>
          <a:noFill/>
          <a:ln w="38100" cmpd="sng">
            <a:solidFill>
              <a:srgbClr val="000000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9520" name=""/>
          <p:cNvSpPr/>
          <p:nvPr/>
        </p:nvSpPr>
        <p:spPr>
          <a:xfrm>
            <a:off x="1828800" y="5251450"/>
            <a:ext cx="4800600" cy="673100"/>
          </a:xfrm>
          <a:custGeom>
            <a:rect l="l" t="t" r="r" b="b"/>
            <a:pathLst>
              <a:path w="3024" h="422">
                <a:moveTo>
                  <a:pt x="0" y="376"/>
                </a:moveTo>
                <a:cubicBezTo>
                  <a:pt x="52" y="308"/>
                  <a:pt x="104" y="240"/>
                  <a:pt x="240" y="184"/>
                </a:cubicBezTo>
                <a:cubicBezTo>
                  <a:pt x="376" y="128"/>
                  <a:pt x="352" y="0"/>
                  <a:pt x="816" y="40"/>
                </a:cubicBezTo>
                <a:cubicBezTo>
                  <a:pt x="1280" y="80"/>
                  <a:pt x="2152" y="252"/>
                  <a:pt x="3024" y="424"/>
                </a:cubicBezTo>
              </a:path>
            </a:pathLst>
          </a:custGeom>
          <a:noFill/>
          <a:ln w="38100" cmpd="sng">
            <a:solidFill>
              <a:srgbClr val="FF3300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9525" name=""/>
          <p:cNvSpPr/>
          <p:nvPr/>
        </p:nvSpPr>
        <p:spPr>
          <a:xfrm>
            <a:off x="6858000" y="3276600"/>
            <a:ext cx="609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TP</a:t>
            </a:r>
            <a:endParaRPr>
              <a:latin typeface="Tahoma" pitchFamily="34" charset="0"/>
            </a:endParaRPr>
          </a:p>
        </p:txBody>
      </p:sp>
      <p:sp>
        <p:nvSpPr>
          <p:cNvPr id="149526" name=""/>
          <p:cNvSpPr/>
          <p:nvPr/>
        </p:nvSpPr>
        <p:spPr>
          <a:xfrm>
            <a:off x="6705600" y="5638800"/>
            <a:ext cx="762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AP</a:t>
            </a:r>
            <a:endParaRPr>
              <a:latin typeface="Tahoma" pitchFamily="34" charset="0"/>
            </a:endParaRPr>
          </a:p>
        </p:txBody>
      </p:sp>
      <p:sp>
        <p:nvSpPr>
          <p:cNvPr id="149527" name=""/>
          <p:cNvSpPr/>
          <p:nvPr/>
        </p:nvSpPr>
        <p:spPr>
          <a:xfrm>
            <a:off x="5943600" y="6324600"/>
            <a:ext cx="990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MP</a:t>
            </a:r>
            <a:endParaRPr>
              <a:latin typeface="Tahoma" pitchFamily="34" charset="0"/>
            </a:endParaRPr>
          </a:p>
        </p:txBody>
      </p:sp>
      <p:sp>
        <p:nvSpPr>
          <p:cNvPr id="149528" name=""/>
          <p:cNvSpPr/>
          <p:nvPr/>
        </p:nvSpPr>
        <p:spPr>
          <a:xfrm>
            <a:off x="3276600" y="4953000"/>
            <a:ext cx="609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C</a:t>
            </a:r>
            <a:endParaRPr>
              <a:latin typeface="Tahoma" pitchFamily="34" charset="0"/>
            </a:endParaRPr>
          </a:p>
        </p:txBody>
      </p:sp>
      <p:sp>
        <p:nvSpPr>
          <p:cNvPr id="149529" name=""/>
          <p:cNvSpPr/>
          <p:nvPr/>
        </p:nvSpPr>
        <p:spPr>
          <a:xfrm>
            <a:off x="2895600" y="6096000"/>
            <a:ext cx="533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A</a:t>
            </a:r>
            <a:endParaRPr>
              <a:latin typeface="Tahoma" pitchFamily="34" charset="0"/>
            </a:endParaRPr>
          </a:p>
        </p:txBody>
      </p:sp>
      <p:sp>
        <p:nvSpPr>
          <p:cNvPr id="149530" name=""/>
          <p:cNvSpPr/>
          <p:nvPr/>
        </p:nvSpPr>
        <p:spPr>
          <a:xfrm>
            <a:off x="4648200" y="6096000"/>
            <a:ext cx="762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B</a:t>
            </a:r>
            <a:endParaRPr>
              <a:latin typeface="Tahoma" pitchFamily="34" charset="0"/>
            </a:endParaRPr>
          </a:p>
        </p:txBody>
      </p:sp>
      <p:grpSp>
        <p:nvGrpSpPr>
          <p:cNvPr id="149535" name=""/>
          <p:cNvGrpSpPr/>
          <p:nvPr/>
        </p:nvGrpSpPr>
        <p:grpSpPr>
          <a:xfrm>
            <a:off x="3048000" y="2209800"/>
            <a:ext cx="1828800" cy="3962400"/>
            <a:chOff x="1920" y="1392"/>
            <a:chExt cx="1152" cy="2496"/>
          </a:xfrm>
        </p:grpSpPr>
        <p:grpSp>
          <p:nvGrpSpPr>
            <p:cNvPr id="149532" name=""/>
            <p:cNvGrpSpPr/>
            <p:nvPr/>
          </p:nvGrpSpPr>
          <p:grpSpPr>
            <a:xfrm>
              <a:off x="1968" y="1392"/>
              <a:ext cx="1104" cy="2496"/>
              <a:chOff x="1968" y="1392"/>
              <a:chExt cx="1104" cy="2496"/>
            </a:xfrm>
          </p:grpSpPr>
          <p:cxnSp>
            <p:nvCxnSpPr>
              <p:cNvPr id="149512" name=""/>
              <p:cNvCxnSpPr/>
              <p:nvPr/>
            </p:nvCxnSpPr>
            <p:spPr>
              <a:xfrm flipH="1">
                <a:off x="3072" y="1392"/>
                <a:ext cx="0" cy="2496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prstDash val="dash"/>
                <a:miter lim="800000"/>
              </a:ln>
            </p:spPr>
          </p:cxnSp>
          <p:cxnSp>
            <p:nvCxnSpPr>
              <p:cNvPr id="149513" name=""/>
              <p:cNvCxnSpPr/>
              <p:nvPr/>
            </p:nvCxnSpPr>
            <p:spPr>
              <a:xfrm flipH="1">
                <a:off x="1968" y="1680"/>
                <a:ext cx="0" cy="220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prstDash val="dash"/>
                <a:miter lim="800000"/>
              </a:ln>
            </p:spPr>
          </p:cxnSp>
        </p:grpSp>
        <p:sp>
          <p:nvSpPr>
            <p:cNvPr id="149533" name=""/>
            <p:cNvSpPr/>
            <p:nvPr/>
          </p:nvSpPr>
          <p:spPr>
            <a:xfrm>
              <a:off x="1920" y="3312"/>
              <a:ext cx="96" cy="96"/>
            </a:xfrm>
            <a:prstGeom prst="ellipse">
              <a:avLst/>
            </a:prstGeom>
            <a:solidFill>
              <a:srgbClr val="FF9999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49534" name=""/>
          <p:cNvSpPr/>
          <p:nvPr/>
        </p:nvSpPr>
        <p:spPr>
          <a:xfrm>
            <a:off x="4800600" y="2362200"/>
            <a:ext cx="152400" cy="152400"/>
          </a:xfrm>
          <a:prstGeom prst="ellipse">
            <a:avLst/>
          </a:prstGeom>
          <a:solidFill>
            <a:srgbClr val="FF9999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953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F00E1CAD-B7BB-487A-9055-36B8E22A527F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4953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483AFD17-8580-4146-B42B-683CEA39AE0C}" type="slidenum">
              <a:rPr kumimoji="0" sz="1400">
                <a:latin typeface="Tahoma" pitchFamily="34" charset="0"/>
              </a:rPr>
              <a:t>6</a:t>
            </a:fld>
            <a:endParaRPr lang="en-US"/>
          </a:p>
        </p:txBody>
      </p:sp>
      <p:sp>
        <p:nvSpPr>
          <p:cNvPr id="149537" name="TextBox 14953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626" name=""/>
          <p:cNvSpPr/>
          <p:nvPr>
            <p:ph type="body" idx="4294967295"/>
          </p:nvPr>
        </p:nvSpPr>
        <p:spPr>
          <a:xfrm>
            <a:off x="838200" y="1600200"/>
            <a:ext cx="7772400" cy="434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45000"/>
              </a:lnSpc>
              <a:buSzPct val="130000"/>
              <a:buFont typeface="Wingdings" pitchFamily="2" charset="2"/>
              <a:buChar char="µ"/>
            </a:pPr>
            <a:r>
              <a:rPr sz="3200">
                <a:latin typeface="宋体" pitchFamily="2" charset="-122"/>
              </a:rPr>
              <a:t>  </a:t>
            </a:r>
            <a:r>
              <a:rPr sz="3000">
                <a:latin typeface="宋体" pitchFamily="2" charset="-122"/>
              </a:rPr>
              <a:t>可见，理性厂商必然要在第二区域生产。这一区域为理性生产阶段，又称</a:t>
            </a:r>
            <a:r>
              <a:rPr sz="3000" u="sng"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经济区域</a:t>
            </a:r>
            <a:r>
              <a:rPr sz="3000">
                <a:latin typeface="宋体" pitchFamily="2" charset="-122"/>
              </a:rPr>
              <a:t>。</a:t>
            </a:r>
            <a:br>
              <a:rPr sz="3000">
                <a:latin typeface="宋体" pitchFamily="2" charset="-122"/>
              </a:rPr>
            </a:br>
            <a:endParaRPr sz="3000">
              <a:latin typeface="宋体" pitchFamily="2" charset="-122"/>
            </a:endParaRPr>
          </a:p>
          <a:p>
            <a:pPr lvl="0">
              <a:lnSpc>
                <a:spcPct val="145000"/>
              </a:lnSpc>
              <a:buSzPct val="130000"/>
              <a:buFont typeface="Wingdings" pitchFamily="2" charset="2"/>
              <a:buChar char="µ"/>
            </a:pPr>
            <a:r>
              <a:rPr sz="3000">
                <a:latin typeface="宋体" pitchFamily="2" charset="-122"/>
              </a:rPr>
              <a:t>  此时，生产者究竟投入多少可变要素，生产多少，还要取决于成本函数。</a:t>
            </a:r>
            <a:endParaRPr sz="3000">
              <a:latin typeface="宋体" pitchFamily="2" charset="-122"/>
            </a:endParaRPr>
          </a:p>
        </p:txBody>
      </p:sp>
      <p:sp>
        <p:nvSpPr>
          <p:cNvPr id="15462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F7C8DEA3-ED14-423D-8DD2-915CEAB2748E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54628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4988B97-636A-405A-A217-DBB3156E6477}" type="slidenum">
              <a:rPr kumimoji="0" sz="1400">
                <a:latin typeface="Tahoma" pitchFamily="34" charset="0"/>
              </a:rPr>
              <a:t>7</a:t>
            </a:fld>
            <a:endParaRPr lang="en-US"/>
          </a:p>
        </p:txBody>
      </p:sp>
      <p:sp>
        <p:nvSpPr>
          <p:cNvPr id="154629" name="TextBox 15462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4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4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54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4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4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4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4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4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266" name=""/>
          <p:cNvSpPr/>
          <p:nvPr>
            <p:ph type="title"/>
          </p:nvPr>
        </p:nvSpPr>
        <p:spPr>
          <a:xfrm>
            <a:off x="609600" y="304800"/>
            <a:ext cx="7772400" cy="6096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000">
                <a:solidFill>
                  <a:schemeClr val="tx1"/>
                </a:solidFill>
                <a:latin typeface="黑体" pitchFamily="2" charset="-122"/>
                <a:ea typeface="黑体" pitchFamily="2" charset="-122"/>
              </a:rPr>
              <a:t>2、条件：</a:t>
            </a:r>
            <a:endParaRPr sz="3000">
              <a:solidFill>
                <a:schemeClr val="tx1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39267" name=""/>
          <p:cNvSpPr/>
          <p:nvPr>
            <p:ph type="body" idx="4294967295"/>
          </p:nvPr>
        </p:nvSpPr>
        <p:spPr>
          <a:xfrm>
            <a:off x="838200" y="1219200"/>
            <a:ext cx="7772400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u="sng">
                <a:effectLst>
                  <a:outerShdw blurRad="38100" dist="38100" dir="2700000" algn="tl">
                    <a:schemeClr val="bg2"/>
                  </a:outerShdw>
                </a:effectLst>
              </a:rPr>
              <a:t>，技术条件不变</a:t>
            </a:r>
            <a:r>
              <a:rPr sz="2400" b="0"/>
              <a:t>。如果技术条件发生变化，边际收益未必会下降。例如，要是在农业上引用高产良种或密植技术，或在固定面积的土地上增加化肥或劳动，边际产量可能还会递增。</a:t>
            </a:r>
            <a:endParaRPr sz="2400" b="0"/>
          </a:p>
          <a:p>
            <a:pPr lvl="0">
              <a:lnSpc>
                <a:spcPct val="120000"/>
              </a:lnSpc>
            </a:pPr>
            <a:r>
              <a:rPr sz="2400" u="sng">
                <a:effectLst>
                  <a:outerShdw blurRad="38100" dist="38100" dir="2700000" algn="tl">
                    <a:schemeClr val="bg2"/>
                  </a:outerShdw>
                </a:effectLst>
              </a:rPr>
              <a:t>第二，只有一种生产要素增加，其他生产要素保持不变</a:t>
            </a:r>
            <a:r>
              <a:rPr sz="2400" b="0"/>
              <a:t>。如果所有生产要素都按相同比例增加，边际收益未必会递减。</a:t>
            </a:r>
            <a:endParaRPr sz="2400" b="0"/>
          </a:p>
          <a:p>
            <a:pPr lvl="0">
              <a:lnSpc>
                <a:spcPct val="120000"/>
              </a:lnSpc>
            </a:pPr>
            <a:r>
              <a:rPr sz="2400" u="sng">
                <a:effectLst>
                  <a:outerShdw blurRad="38100" dist="38100" dir="2700000" algn="tl">
                    <a:schemeClr val="bg2"/>
                  </a:outerShdw>
                </a:effectLst>
              </a:rPr>
              <a:t>第三，随着可变生产要素的增加，边际产量依次经历递增、递减甚至为负数的过程</a:t>
            </a:r>
            <a:r>
              <a:rPr sz="2400" b="0"/>
              <a:t>。边际产量递减，不是一开始就发生的，而是在可变生产要素增加到一定程度之后才发生的。</a:t>
            </a:r>
            <a:endParaRPr sz="2400" b="0"/>
          </a:p>
        </p:txBody>
      </p:sp>
      <p:sp>
        <p:nvSpPr>
          <p:cNvPr id="1392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BC439A70-A04F-44FC-AD2C-B17ACBF2018D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3926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4B374927-45C1-4853-ADCB-6CDD5431C355}" type="slidenum">
              <a:rPr kumimoji="0" sz="1400">
                <a:latin typeface="Tahoma" pitchFamily="34" charset="0"/>
              </a:rPr>
              <a:t>8</a:t>
            </a:fld>
            <a:endParaRPr lang="en-US"/>
          </a:p>
        </p:txBody>
      </p:sp>
      <p:sp>
        <p:nvSpPr>
          <p:cNvPr id="139270" name="TextBox 1392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7" dur="1" fill="hold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title"/>
          </p:nvPr>
        </p:nvSpPr>
        <p:spPr>
          <a:xfrm>
            <a:off x="457200" y="304800"/>
            <a:ext cx="7772400" cy="1219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>
              <a:buFont typeface="Wingdings" pitchFamily="2" charset="2"/>
              <a:buChar char="v"/>
            </a:pPr>
            <a:r>
              <a:rPr>
                <a:latin typeface="宋体" pitchFamily="2" charset="-122"/>
              </a:rPr>
              <a:t>   </a:t>
            </a:r>
            <a:r>
              <a:rPr sz="3400">
                <a:latin typeface="黑体" pitchFamily="2" charset="-122"/>
                <a:ea typeface="黑体" pitchFamily="2" charset="-122"/>
              </a:rPr>
              <a:t>第三节  长期生产函数</a:t>
            </a:r>
            <a:br>
              <a:rPr sz="3400">
                <a:latin typeface="黑体" pitchFamily="2" charset="-122"/>
                <a:ea typeface="黑体" pitchFamily="2" charset="-122"/>
              </a:rPr>
            </a:br>
            <a:r>
              <a:rPr sz="2900">
                <a:latin typeface="黑体" pitchFamily="2" charset="-122"/>
                <a:ea typeface="黑体" pitchFamily="2" charset="-122"/>
              </a:rPr>
              <a:t>—— 可替代的两种可变要素的最佳组合规律</a:t>
            </a:r>
            <a:r>
              <a:rPr>
                <a:latin typeface="宋体" pitchFamily="2" charset="-122"/>
              </a:rPr>
              <a:t> </a:t>
            </a:r>
            <a:endParaRPr>
              <a:latin typeface="宋体" pitchFamily="2" charset="-122"/>
            </a:endParaRPr>
          </a:p>
        </p:txBody>
      </p:sp>
      <p:sp>
        <p:nvSpPr>
          <p:cNvPr id="22531" name=""/>
          <p:cNvSpPr/>
          <p:nvPr>
            <p:ph type="body" idx="4294967295"/>
          </p:nvPr>
        </p:nvSpPr>
        <p:spPr>
          <a:xfrm>
            <a:off x="889000" y="2286000"/>
            <a:ext cx="7569200" cy="3124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35000"/>
              </a:lnSpc>
              <a:spcBef>
                <a:spcPct val="0"/>
              </a:spcBef>
              <a:buFont typeface="Wingdings" pitchFamily="2" charset="2"/>
              <a:buChar char="ÿ"/>
            </a:pPr>
            <a:r>
              <a:rPr sz="2800">
                <a:latin typeface="宋体" pitchFamily="2" charset="-122"/>
              </a:rPr>
              <a:t>   </a:t>
            </a:r>
            <a:r>
              <a:rPr sz="2600">
                <a:latin typeface="宋体" pitchFamily="2" charset="-122"/>
              </a:rPr>
              <a:t>本节分析两种要素变化时的最优组合问题。此时，厂商有足够的时间改变固定生产要素（K）的投入量来调节生产，处于长期生产状态。</a:t>
            </a:r>
            <a:endParaRPr sz="2600">
              <a:latin typeface="宋体" pitchFamily="2" charset="-122"/>
            </a:endParaRPr>
          </a:p>
          <a:p>
            <a:pPr lvl="0">
              <a:lnSpc>
                <a:spcPct val="135000"/>
              </a:lnSpc>
              <a:spcBef>
                <a:spcPct val="0"/>
              </a:spcBef>
              <a:buFont typeface="Wingdings" pitchFamily="2" charset="2"/>
              <a:buChar char="ÿ"/>
            </a:pPr>
            <a:endParaRPr sz="2600">
              <a:latin typeface="宋体" pitchFamily="2" charset="-122"/>
            </a:endParaRPr>
          </a:p>
          <a:p>
            <a:pPr lvl="0">
              <a:lnSpc>
                <a:spcPct val="135000"/>
              </a:lnSpc>
              <a:spcBef>
                <a:spcPct val="0"/>
              </a:spcBef>
              <a:buFont typeface="Wingdings" pitchFamily="2" charset="2"/>
              <a:buChar char="ÿ"/>
            </a:pPr>
            <a:r>
              <a:rPr sz="2600">
                <a:latin typeface="宋体" pitchFamily="2" charset="-122"/>
              </a:rPr>
              <a:t>  此时生产函数为：Q = f（L，K）</a:t>
            </a:r>
            <a:endParaRPr sz="2600">
              <a:latin typeface="宋体" pitchFamily="2" charset="-122"/>
            </a:endParaRPr>
          </a:p>
        </p:txBody>
      </p:sp>
      <p:sp>
        <p:nvSpPr>
          <p:cNvPr id="22532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96C5847F-5788-43B7-A200-99A3363ACD5A}" type="datetime1">
              <a:rPr kumimoji="0" lang="en-US" altLang="en-US" sz="1400">
                <a:latin typeface="Tahoma" pitchFamily="34" charset="0"/>
              </a:rPr>
              <a:t>9/7/2024</a:t>
            </a:fld>
          </a:p>
        </p:txBody>
      </p:sp>
      <p:sp>
        <p:nvSpPr>
          <p:cNvPr id="22533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A2F2E1F6-F620-4979-9291-2E9B9BBDF7B2}" type="slidenum">
              <a:rPr kumimoji="0" sz="1400">
                <a:latin typeface="Tahoma" pitchFamily="34" charset="0"/>
              </a:rPr>
              <a:t>9</a:t>
            </a:fld>
          </a:p>
        </p:txBody>
      </p:sp>
      <p:sp>
        <p:nvSpPr>
          <p:cNvPr id="22534" name="TextBox 225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完全竞争市场与厂商理论共48页，您现在浏览的是第9页!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"/>
          <p:cNvSpPr/>
          <p:nvPr>
            <p:ph type="title" idx="4294967295"/>
          </p:nvPr>
        </p:nvSpPr>
        <p:spPr>
          <a:xfrm>
            <a:off x="609600" y="304800"/>
            <a:ext cx="7772400" cy="6858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ea typeface="华文行楷" pitchFamily="2" charset="-122"/>
              </a:rPr>
              <a:t>等产量曲线的图示：</a:t>
            </a:r>
            <a:endParaRPr>
              <a:ea typeface="华文行楷" pitchFamily="2" charset="-122"/>
            </a:endParaRPr>
          </a:p>
        </p:txBody>
      </p:sp>
      <p:sp>
        <p:nvSpPr>
          <p:cNvPr id="50230" name=""/>
          <p:cNvSpPr/>
          <p:nvPr>
            <p:ph sz="quarter" idx="1"/>
          </p:nvPr>
        </p:nvSpPr>
        <p:spPr>
          <a:xfrm>
            <a:off x="1390650" y="1600200"/>
            <a:ext cx="2705100" cy="2082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/>
          <a:p/>
        </p:txBody>
      </p:sp>
      <p:pic>
        <p:nvPicPr>
          <p:cNvPr id="50232" name=""/>
          <p:cNvPicPr/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6065838" y="5116512"/>
            <a:ext cx="836612" cy="36988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50234" name=""/>
          <p:cNvPicPr/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5629275" y="5481638"/>
            <a:ext cx="946150" cy="38576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cxnSp>
        <p:nvCxnSpPr>
          <p:cNvPr id="50182" name=""/>
          <p:cNvCxnSpPr/>
          <p:nvPr/>
        </p:nvCxnSpPr>
        <p:spPr>
          <a:xfrm flipH="1">
            <a:off x="1547812" y="3105150"/>
            <a:ext cx="0" cy="313213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50183" name=""/>
          <p:cNvCxnSpPr/>
          <p:nvPr/>
        </p:nvCxnSpPr>
        <p:spPr>
          <a:xfrm>
            <a:off x="1547812" y="6237288"/>
            <a:ext cx="504031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50193" name=""/>
          <p:cNvCxnSpPr/>
          <p:nvPr/>
        </p:nvCxnSpPr>
        <p:spPr>
          <a:xfrm flipH="1" flipV="1">
            <a:off x="1547812" y="2600325"/>
            <a:ext cx="0" cy="6492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50194" name=""/>
          <p:cNvSpPr/>
          <p:nvPr/>
        </p:nvSpPr>
        <p:spPr>
          <a:xfrm>
            <a:off x="1116012" y="2349500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K</a:t>
            </a:r>
            <a:endParaRPr kumimoji="0">
              <a:latin typeface="Arial"/>
            </a:endParaRPr>
          </a:p>
        </p:txBody>
      </p:sp>
      <p:sp>
        <p:nvSpPr>
          <p:cNvPr id="50195" name=""/>
          <p:cNvSpPr/>
          <p:nvPr/>
        </p:nvSpPr>
        <p:spPr>
          <a:xfrm>
            <a:off x="6624638" y="6129338"/>
            <a:ext cx="3540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L</a:t>
            </a:r>
            <a:endParaRPr kumimoji="0">
              <a:latin typeface="Arial"/>
            </a:endParaRPr>
          </a:p>
        </p:txBody>
      </p:sp>
      <p:sp>
        <p:nvSpPr>
          <p:cNvPr id="50208" name=""/>
          <p:cNvSpPr/>
          <p:nvPr/>
        </p:nvSpPr>
        <p:spPr>
          <a:xfrm rot="5400000" flipV="1">
            <a:off x="1962150" y="2833688"/>
            <a:ext cx="3024188" cy="3205162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hlink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50209" name=""/>
          <p:cNvSpPr/>
          <p:nvPr/>
        </p:nvSpPr>
        <p:spPr>
          <a:xfrm rot="5400000" flipV="1">
            <a:off x="2322512" y="2509838"/>
            <a:ext cx="3024188" cy="3205162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50210" name=""/>
          <p:cNvSpPr/>
          <p:nvPr/>
        </p:nvSpPr>
        <p:spPr>
          <a:xfrm rot="5400000" flipV="1">
            <a:off x="2754312" y="2259012"/>
            <a:ext cx="3024188" cy="3205162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cxnSp>
        <p:nvCxnSpPr>
          <p:cNvPr id="50211" name=""/>
          <p:cNvCxnSpPr/>
          <p:nvPr/>
        </p:nvCxnSpPr>
        <p:spPr>
          <a:xfrm>
            <a:off x="1547812" y="5876925"/>
            <a:ext cx="2808288" cy="0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12" name=""/>
          <p:cNvCxnSpPr/>
          <p:nvPr/>
        </p:nvCxnSpPr>
        <p:spPr>
          <a:xfrm flipH="1">
            <a:off x="4284662" y="5876925"/>
            <a:ext cx="0" cy="360362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13" name=""/>
          <p:cNvCxnSpPr/>
          <p:nvPr/>
        </p:nvCxnSpPr>
        <p:spPr>
          <a:xfrm flipH="1" flipV="1">
            <a:off x="2879725" y="5157788"/>
            <a:ext cx="0" cy="1079500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14" name=""/>
          <p:cNvCxnSpPr/>
          <p:nvPr/>
        </p:nvCxnSpPr>
        <p:spPr>
          <a:xfrm flipH="1" flipV="1">
            <a:off x="2195512" y="4113212"/>
            <a:ext cx="0" cy="2087562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15" name=""/>
          <p:cNvCxnSpPr/>
          <p:nvPr/>
        </p:nvCxnSpPr>
        <p:spPr>
          <a:xfrm flipH="1" flipV="1">
            <a:off x="1871662" y="4941888"/>
            <a:ext cx="0" cy="1295400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16" name=""/>
          <p:cNvCxnSpPr/>
          <p:nvPr/>
        </p:nvCxnSpPr>
        <p:spPr>
          <a:xfrm flipH="1" flipV="1">
            <a:off x="1871662" y="3284538"/>
            <a:ext cx="0" cy="1728788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17" name=""/>
          <p:cNvCxnSpPr/>
          <p:nvPr/>
        </p:nvCxnSpPr>
        <p:spPr>
          <a:xfrm flipH="1">
            <a:off x="1547812" y="3249612"/>
            <a:ext cx="323850" cy="0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19" name=""/>
          <p:cNvCxnSpPr/>
          <p:nvPr/>
        </p:nvCxnSpPr>
        <p:spPr>
          <a:xfrm flipH="1">
            <a:off x="1547812" y="4221162"/>
            <a:ext cx="611188" cy="0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50220" name=""/>
          <p:cNvCxnSpPr/>
          <p:nvPr/>
        </p:nvCxnSpPr>
        <p:spPr>
          <a:xfrm flipH="1">
            <a:off x="1547812" y="5121275"/>
            <a:ext cx="1331912" cy="0"/>
          </a:xfrm>
          <a:prstGeom prst="line">
            <a:avLst/>
          </a:prstGeom>
          <a:noFill/>
          <a:ln>
            <a:solidFill>
              <a:schemeClr val="tx1"/>
            </a:solidFill>
            <a:prstDash val="dash"/>
            <a:miter lim="800000"/>
          </a:ln>
        </p:spPr>
      </p:cxnSp>
      <p:sp>
        <p:nvSpPr>
          <p:cNvPr id="50221" name=""/>
          <p:cNvSpPr/>
          <p:nvPr/>
        </p:nvSpPr>
        <p:spPr>
          <a:xfrm>
            <a:off x="1368425" y="6165850"/>
            <a:ext cx="3540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0</a:t>
            </a:r>
            <a:endParaRPr kumimoji="0">
              <a:latin typeface="Arial"/>
            </a:endParaRPr>
          </a:p>
        </p:txBody>
      </p:sp>
      <p:sp>
        <p:nvSpPr>
          <p:cNvPr id="50222" name=""/>
          <p:cNvSpPr/>
          <p:nvPr/>
        </p:nvSpPr>
        <p:spPr>
          <a:xfrm>
            <a:off x="1979612" y="6165850"/>
            <a:ext cx="5238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20</a:t>
            </a:r>
            <a:endParaRPr kumimoji="0">
              <a:latin typeface="Arial"/>
            </a:endParaRPr>
          </a:p>
        </p:txBody>
      </p:sp>
      <p:sp>
        <p:nvSpPr>
          <p:cNvPr id="50223" name=""/>
          <p:cNvSpPr/>
          <p:nvPr/>
        </p:nvSpPr>
        <p:spPr>
          <a:xfrm>
            <a:off x="2627312" y="6165850"/>
            <a:ext cx="5238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40</a:t>
            </a:r>
            <a:endParaRPr kumimoji="0">
              <a:latin typeface="Arial"/>
            </a:endParaRPr>
          </a:p>
        </p:txBody>
      </p:sp>
      <p:sp>
        <p:nvSpPr>
          <p:cNvPr id="50224" name=""/>
          <p:cNvSpPr/>
          <p:nvPr/>
        </p:nvSpPr>
        <p:spPr>
          <a:xfrm>
            <a:off x="4067175" y="6165850"/>
            <a:ext cx="5238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80</a:t>
            </a:r>
            <a:endParaRPr kumimoji="0">
              <a:latin typeface="Arial"/>
            </a:endParaRPr>
          </a:p>
        </p:txBody>
      </p:sp>
      <p:sp>
        <p:nvSpPr>
          <p:cNvPr id="50225" name=""/>
          <p:cNvSpPr/>
          <p:nvPr/>
        </p:nvSpPr>
        <p:spPr>
          <a:xfrm>
            <a:off x="1042988" y="4905375"/>
            <a:ext cx="5238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20</a:t>
            </a:r>
            <a:endParaRPr kumimoji="0">
              <a:latin typeface="Arial"/>
            </a:endParaRPr>
          </a:p>
        </p:txBody>
      </p:sp>
      <p:sp>
        <p:nvSpPr>
          <p:cNvPr id="50226" name=""/>
          <p:cNvSpPr/>
          <p:nvPr/>
        </p:nvSpPr>
        <p:spPr>
          <a:xfrm>
            <a:off x="1042988" y="4005262"/>
            <a:ext cx="5238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40</a:t>
            </a:r>
            <a:endParaRPr kumimoji="0">
              <a:latin typeface="Arial"/>
            </a:endParaRPr>
          </a:p>
        </p:txBody>
      </p:sp>
      <p:sp>
        <p:nvSpPr>
          <p:cNvPr id="50227" name=""/>
          <p:cNvSpPr/>
          <p:nvPr/>
        </p:nvSpPr>
        <p:spPr>
          <a:xfrm>
            <a:off x="1079500" y="3068638"/>
            <a:ext cx="5238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80</a:t>
            </a:r>
            <a:endParaRPr kumimoji="0">
              <a:latin typeface="Arial"/>
            </a:endParaRPr>
          </a:p>
        </p:txBody>
      </p:sp>
      <p:sp>
        <p:nvSpPr>
          <p:cNvPr id="50228" name=""/>
          <p:cNvSpPr/>
          <p:nvPr/>
        </p:nvSpPr>
        <p:spPr>
          <a:xfrm>
            <a:off x="1871662" y="3033712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A</a:t>
            </a:r>
            <a:endParaRPr kumimoji="0">
              <a:latin typeface="Arial"/>
            </a:endParaRPr>
          </a:p>
        </p:txBody>
      </p:sp>
      <p:sp>
        <p:nvSpPr>
          <p:cNvPr id="50229" name=""/>
          <p:cNvSpPr/>
          <p:nvPr/>
        </p:nvSpPr>
        <p:spPr>
          <a:xfrm>
            <a:off x="2159000" y="3968750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B</a:t>
            </a:r>
            <a:endParaRPr kumimoji="0">
              <a:latin typeface="Arial"/>
            </a:endParaRPr>
          </a:p>
        </p:txBody>
      </p:sp>
      <p:pic>
        <p:nvPicPr>
          <p:cNvPr id="50236" name=""/>
          <p:cNvPicPr/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219700" y="5842000"/>
            <a:ext cx="792162" cy="2921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50238" name=""/>
          <p:cNvSpPr/>
          <p:nvPr/>
        </p:nvSpPr>
        <p:spPr>
          <a:xfrm>
            <a:off x="2819400" y="4800600"/>
            <a:ext cx="533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C</a:t>
            </a:r>
            <a:endParaRPr>
              <a:latin typeface="Tahoma" pitchFamily="34" charset="0"/>
            </a:endParaRPr>
          </a:p>
        </p:txBody>
      </p:sp>
      <p:sp>
        <p:nvSpPr>
          <p:cNvPr id="50239" name=""/>
          <p:cNvSpPr/>
          <p:nvPr/>
        </p:nvSpPr>
        <p:spPr>
          <a:xfrm>
            <a:off x="4114800" y="5410200"/>
            <a:ext cx="609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D</a:t>
            </a:r>
            <a:endParaRPr>
              <a:latin typeface="Tahoma" pitchFamily="34" charset="0"/>
            </a:endParaRPr>
          </a:p>
        </p:txBody>
      </p:sp>
      <p:sp>
        <p:nvSpPr>
          <p:cNvPr id="50240" name=""/>
          <p:cNvSpPr/>
          <p:nvPr/>
        </p:nvSpPr>
        <p:spPr>
          <a:xfrm>
            <a:off x="4267200" y="1752600"/>
            <a:ext cx="2895600" cy="1004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Q = KL / 8</a:t>
            </a:r>
            <a:endParaRPr>
              <a:latin typeface="Tahoma" pitchFamily="34" charset="0"/>
            </a:endParaRPr>
          </a:p>
          <a:p>
            <a:pPr lvl="0">
              <a:spcBef>
                <a:spcPct val="50000"/>
              </a:spcBef>
            </a:pPr>
            <a:r>
              <a:rPr>
                <a:latin typeface="Tahoma" pitchFamily="34" charset="0"/>
              </a:rPr>
              <a:t>Q</a:t>
            </a:r>
            <a:r>
              <a:rPr sz="1400">
                <a:latin typeface="Tahoma" pitchFamily="34" charset="0"/>
              </a:rPr>
              <a:t>1</a:t>
            </a:r>
            <a:r>
              <a:rPr>
                <a:latin typeface="Tahoma" pitchFamily="34" charset="0"/>
              </a:rPr>
              <a:t> = 100</a:t>
            </a:r>
            <a:endParaRPr>
              <a:latin typeface="Tahoma" pitchFamily="34" charset="0"/>
            </a:endParaRPr>
          </a:p>
        </p:txBody>
      </p:sp>
      <p:sp>
        <p:nvSpPr>
          <p:cNvPr id="5024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52F5C064-3ED1-4CC7-94B4-AD53F4CEF262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50242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798E4250-6FC2-4DBA-B486-6E1B9FE759F9}" type="slidenum">
              <a:rPr kumimoji="0" sz="1400">
                <a:latin typeface="Tahoma" pitchFamily="34" charset="0"/>
              </a:rPr>
              <a:t>10</a:t>
            </a:fld>
            <a:endParaRPr lang="en-US"/>
          </a:p>
        </p:txBody>
      </p:sp>
      <p:sp>
        <p:nvSpPr>
          <p:cNvPr id="50243" name="TextBox 502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746" name=""/>
          <p:cNvSpPr/>
          <p:nvPr>
            <p:ph type="title"/>
          </p:nvPr>
        </p:nvSpPr>
        <p:spPr>
          <a:xfrm>
            <a:off x="609600" y="304800"/>
            <a:ext cx="7772400" cy="6858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000">
                <a:latin typeface="黑体" pitchFamily="2" charset="-122"/>
                <a:ea typeface="黑体" pitchFamily="2" charset="-122"/>
              </a:rPr>
              <a:t>4、脊线和生产区域</a:t>
            </a:r>
            <a:endParaRPr sz="30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59748" name=""/>
          <p:cNvSpPr/>
          <p:nvPr>
            <p:ph type="body" idx="4294967295"/>
          </p:nvPr>
        </p:nvSpPr>
        <p:spPr>
          <a:xfrm>
            <a:off x="5410200" y="1447800"/>
            <a:ext cx="3352800" cy="495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>
                <a:latin typeface="宋体" pitchFamily="2" charset="-122"/>
              </a:rPr>
              <a:t>脊线：</a:t>
            </a:r>
            <a:endParaRPr>
              <a:latin typeface="宋体" pitchFamily="2" charset="-122"/>
            </a:endParaRPr>
          </a:p>
          <a:p>
            <a:pPr lvl="0">
              <a:lnSpc>
                <a:spcPct val="120000"/>
              </a:lnSpc>
              <a:buNone/>
            </a:pPr>
            <a:r>
              <a:rPr>
                <a:latin typeface="宋体" pitchFamily="2" charset="-122"/>
              </a:rPr>
              <a:t>  —— 把不同等产量曲线的切线斜率为零和无穷大的点的连线。</a:t>
            </a:r>
            <a:endParaRPr>
              <a:latin typeface="宋体" pitchFamily="2" charset="-122"/>
            </a:endParaRPr>
          </a:p>
          <a:p>
            <a:pPr lvl="0">
              <a:lnSpc>
                <a:spcPct val="120000"/>
              </a:lnSpc>
              <a:buNone/>
            </a:pPr>
            <a:endParaRPr sz="1000">
              <a:latin typeface="宋体" pitchFamily="2" charset="-122"/>
            </a:endParaRPr>
          </a:p>
          <a:p>
            <a:pPr lvl="0">
              <a:lnSpc>
                <a:spcPct val="120000"/>
              </a:lnSpc>
            </a:pPr>
            <a:r>
              <a:rPr>
                <a:latin typeface="宋体" pitchFamily="2" charset="-122"/>
              </a:rPr>
              <a:t>“脊线”表明生产要素替代的有效范围，厂商只会在脊线范围内从事生产。又称</a:t>
            </a:r>
            <a:r>
              <a:rPr u="sng"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生产的经济区域</a:t>
            </a:r>
            <a:r>
              <a:rPr>
                <a:latin typeface="宋体" pitchFamily="2" charset="-122"/>
              </a:rPr>
              <a:t>。</a:t>
            </a:r>
            <a:endParaRPr>
              <a:latin typeface="宋体" pitchFamily="2" charset="-122"/>
            </a:endParaRPr>
          </a:p>
          <a:p>
            <a:pPr lvl="0">
              <a:lnSpc>
                <a:spcPct val="120000"/>
              </a:lnSpc>
              <a:buNone/>
            </a:pPr>
            <a:endParaRPr>
              <a:latin typeface="宋体" pitchFamily="2" charset="-122"/>
            </a:endParaRPr>
          </a:p>
        </p:txBody>
      </p:sp>
      <p:grpSp>
        <p:nvGrpSpPr>
          <p:cNvPr id="159772" name=""/>
          <p:cNvGrpSpPr/>
          <p:nvPr/>
        </p:nvGrpSpPr>
        <p:grpSpPr>
          <a:xfrm>
            <a:off x="1219200" y="2667000"/>
            <a:ext cx="3505200" cy="3314700"/>
            <a:chOff x="768" y="1680"/>
            <a:chExt cx="2208" cy="2088"/>
          </a:xfrm>
        </p:grpSpPr>
        <p:cxnSp>
          <p:nvCxnSpPr>
            <p:cNvPr id="159757" name=""/>
            <p:cNvCxnSpPr/>
            <p:nvPr/>
          </p:nvCxnSpPr>
          <p:spPr>
            <a:xfrm>
              <a:off x="1920" y="3408"/>
              <a:ext cx="768" cy="0"/>
            </a:xfrm>
            <a:prstGeom prst="line">
              <a:avLst/>
            </a:prstGeom>
            <a:noFill/>
            <a:ln w="57150" cap="rnd">
              <a:solidFill>
                <a:schemeClr val="tx2"/>
              </a:solidFill>
              <a:prstDash val="sysDot"/>
              <a:miter lim="800000"/>
            </a:ln>
          </p:spPr>
        </p:cxnSp>
        <p:grpSp>
          <p:nvGrpSpPr>
            <p:cNvPr id="159771" name=""/>
            <p:cNvGrpSpPr/>
            <p:nvPr/>
          </p:nvGrpSpPr>
          <p:grpSpPr>
            <a:xfrm>
              <a:off x="768" y="1680"/>
              <a:ext cx="2208" cy="2088"/>
              <a:chOff x="768" y="1680"/>
              <a:chExt cx="2208" cy="2088"/>
            </a:xfrm>
          </p:grpSpPr>
          <p:cxnSp>
            <p:nvCxnSpPr>
              <p:cNvPr id="159754" name=""/>
              <p:cNvCxnSpPr/>
              <p:nvPr/>
            </p:nvCxnSpPr>
            <p:spPr>
              <a:xfrm flipH="1">
                <a:off x="768" y="2112"/>
                <a:ext cx="0" cy="624"/>
              </a:xfrm>
              <a:prstGeom prst="line">
                <a:avLst/>
              </a:prstGeom>
              <a:noFill/>
              <a:ln w="57150" cap="rnd">
                <a:solidFill>
                  <a:schemeClr val="tx2"/>
                </a:solidFill>
                <a:prstDash val="sysDot"/>
                <a:miter lim="800000"/>
              </a:ln>
            </p:spPr>
          </p:cxnSp>
          <p:cxnSp>
            <p:nvCxnSpPr>
              <p:cNvPr id="159755" name=""/>
              <p:cNvCxnSpPr/>
              <p:nvPr/>
            </p:nvCxnSpPr>
            <p:spPr>
              <a:xfrm>
                <a:off x="1536" y="3768"/>
                <a:ext cx="576" cy="0"/>
              </a:xfrm>
              <a:prstGeom prst="line">
                <a:avLst/>
              </a:prstGeom>
              <a:noFill/>
              <a:ln w="57150" cap="rnd">
                <a:solidFill>
                  <a:schemeClr val="tx2"/>
                </a:solidFill>
                <a:prstDash val="sysDot"/>
                <a:miter lim="800000"/>
              </a:ln>
            </p:spPr>
          </p:cxnSp>
          <p:cxnSp>
            <p:nvCxnSpPr>
              <p:cNvPr id="159756" name=""/>
              <p:cNvCxnSpPr/>
              <p:nvPr/>
            </p:nvCxnSpPr>
            <p:spPr>
              <a:xfrm flipH="1">
                <a:off x="1260" y="1872"/>
                <a:ext cx="0" cy="720"/>
              </a:xfrm>
              <a:prstGeom prst="line">
                <a:avLst/>
              </a:prstGeom>
              <a:noFill/>
              <a:ln w="57150" cap="rnd">
                <a:solidFill>
                  <a:schemeClr val="tx2"/>
                </a:solidFill>
                <a:prstDash val="sysDot"/>
                <a:miter lim="800000"/>
              </a:ln>
            </p:spPr>
          </p:cxnSp>
          <p:cxnSp>
            <p:nvCxnSpPr>
              <p:cNvPr id="159758" name=""/>
              <p:cNvCxnSpPr/>
              <p:nvPr/>
            </p:nvCxnSpPr>
            <p:spPr>
              <a:xfrm flipH="1">
                <a:off x="1800" y="1680"/>
                <a:ext cx="0" cy="720"/>
              </a:xfrm>
              <a:prstGeom prst="line">
                <a:avLst/>
              </a:prstGeom>
              <a:noFill/>
              <a:ln w="57150" cap="rnd">
                <a:solidFill>
                  <a:schemeClr val="tx2"/>
                </a:solidFill>
                <a:prstDash val="sysDot"/>
                <a:miter lim="800000"/>
              </a:ln>
            </p:spPr>
          </p:cxnSp>
          <p:cxnSp>
            <p:nvCxnSpPr>
              <p:cNvPr id="159759" name=""/>
              <p:cNvCxnSpPr/>
              <p:nvPr/>
            </p:nvCxnSpPr>
            <p:spPr>
              <a:xfrm flipV="1">
                <a:off x="2256" y="3012"/>
                <a:ext cx="720" cy="12"/>
              </a:xfrm>
              <a:prstGeom prst="line">
                <a:avLst/>
              </a:prstGeom>
              <a:noFill/>
              <a:ln w="57150" cap="rnd">
                <a:solidFill>
                  <a:schemeClr val="tx2"/>
                </a:solidFill>
                <a:prstDash val="sysDot"/>
                <a:miter lim="800000"/>
              </a:ln>
            </p:spPr>
          </p:cxnSp>
        </p:grpSp>
      </p:grpSp>
      <p:grpSp>
        <p:nvGrpSpPr>
          <p:cNvPr id="159783" name=""/>
          <p:cNvGrpSpPr/>
          <p:nvPr/>
        </p:nvGrpSpPr>
        <p:grpSpPr>
          <a:xfrm>
            <a:off x="228600" y="1752600"/>
            <a:ext cx="5181600" cy="4800600"/>
            <a:chOff x="144" y="1104"/>
            <a:chExt cx="3264" cy="3024"/>
          </a:xfrm>
        </p:grpSpPr>
        <p:cxnSp>
          <p:nvCxnSpPr>
            <p:cNvPr id="159750" name=""/>
            <p:cNvCxnSpPr/>
            <p:nvPr/>
          </p:nvCxnSpPr>
          <p:spPr>
            <a:xfrm>
              <a:off x="384" y="3888"/>
              <a:ext cx="268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grpSp>
          <p:nvGrpSpPr>
            <p:cNvPr id="159769" name=""/>
            <p:cNvGrpSpPr/>
            <p:nvPr/>
          </p:nvGrpSpPr>
          <p:grpSpPr>
            <a:xfrm>
              <a:off x="144" y="1104"/>
              <a:ext cx="3264" cy="3024"/>
              <a:chOff x="144" y="1104"/>
              <a:chExt cx="3264" cy="3024"/>
            </a:xfrm>
          </p:grpSpPr>
          <p:cxnSp>
            <p:nvCxnSpPr>
              <p:cNvPr id="159749" name=""/>
              <p:cNvCxnSpPr/>
              <p:nvPr/>
            </p:nvCxnSpPr>
            <p:spPr>
              <a:xfrm flipH="1" flipV="1">
                <a:off x="384" y="1104"/>
                <a:ext cx="0" cy="278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59765" name=""/>
              <p:cNvSpPr/>
              <p:nvPr/>
            </p:nvSpPr>
            <p:spPr>
              <a:xfrm>
                <a:off x="192" y="3840"/>
                <a:ext cx="432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b="1">
                    <a:latin typeface="Tahoma" pitchFamily="34" charset="0"/>
                  </a:rPr>
                  <a:t>O</a:t>
                </a:r>
                <a:endParaRPr b="1">
                  <a:latin typeface="Tahoma" pitchFamily="34" charset="0"/>
                </a:endParaRPr>
              </a:p>
            </p:txBody>
          </p:sp>
          <p:sp>
            <p:nvSpPr>
              <p:cNvPr id="159766" name=""/>
              <p:cNvSpPr/>
              <p:nvPr/>
            </p:nvSpPr>
            <p:spPr>
              <a:xfrm>
                <a:off x="3024" y="3840"/>
                <a:ext cx="384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b="1">
                    <a:latin typeface="Tahoma" pitchFamily="34" charset="0"/>
                  </a:rPr>
                  <a:t>L</a:t>
                </a:r>
                <a:endParaRPr b="1">
                  <a:latin typeface="Tahoma" pitchFamily="34" charset="0"/>
                </a:endParaRPr>
              </a:p>
            </p:txBody>
          </p:sp>
          <p:sp>
            <p:nvSpPr>
              <p:cNvPr id="159767" name=""/>
              <p:cNvSpPr/>
              <p:nvPr/>
            </p:nvSpPr>
            <p:spPr>
              <a:xfrm>
                <a:off x="144" y="1104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b="1">
                    <a:latin typeface="Tahoma" pitchFamily="34" charset="0"/>
                  </a:rPr>
                  <a:t>K</a:t>
                </a:r>
                <a:endParaRPr b="1">
                  <a:latin typeface="Tahoma" pitchFamily="34" charset="0"/>
                </a:endParaRPr>
              </a:p>
            </p:txBody>
          </p:sp>
        </p:grpSp>
      </p:grpSp>
      <p:grpSp>
        <p:nvGrpSpPr>
          <p:cNvPr id="159776" name=""/>
          <p:cNvGrpSpPr/>
          <p:nvPr/>
        </p:nvGrpSpPr>
        <p:grpSpPr>
          <a:xfrm>
            <a:off x="1219200" y="2286000"/>
            <a:ext cx="4114800" cy="3962400"/>
            <a:chOff x="768" y="1440"/>
            <a:chExt cx="2592" cy="2496"/>
          </a:xfrm>
        </p:grpSpPr>
        <p:grpSp>
          <p:nvGrpSpPr>
            <p:cNvPr id="159770" name=""/>
            <p:cNvGrpSpPr/>
            <p:nvPr/>
          </p:nvGrpSpPr>
          <p:grpSpPr>
            <a:xfrm>
              <a:off x="768" y="1440"/>
              <a:ext cx="2304" cy="2360"/>
              <a:chOff x="768" y="1440"/>
              <a:chExt cx="2304" cy="2360"/>
            </a:xfrm>
          </p:grpSpPr>
          <p:sp>
            <p:nvSpPr>
              <p:cNvPr id="159751" name=""/>
              <p:cNvSpPr/>
              <p:nvPr/>
            </p:nvSpPr>
            <p:spPr>
              <a:xfrm>
                <a:off x="768" y="1920"/>
                <a:ext cx="1584" cy="1880"/>
              </a:xfrm>
              <a:custGeom>
                <a:rect l="l" t="t" r="r" b="b"/>
                <a:pathLst>
                  <a:path w="1584" h="1880">
                    <a:moveTo>
                      <a:pt x="336" y="0"/>
                    </a:moveTo>
                    <a:cubicBezTo>
                      <a:pt x="216" y="44"/>
                      <a:pt x="96" y="88"/>
                      <a:pt x="48" y="240"/>
                    </a:cubicBezTo>
                    <a:cubicBezTo>
                      <a:pt x="0" y="392"/>
                      <a:pt x="8" y="712"/>
                      <a:pt x="48" y="912"/>
                    </a:cubicBezTo>
                    <a:cubicBezTo>
                      <a:pt x="88" y="1112"/>
                      <a:pt x="144" y="1288"/>
                      <a:pt x="288" y="1440"/>
                    </a:cubicBezTo>
                    <a:cubicBezTo>
                      <a:pt x="432" y="1592"/>
                      <a:pt x="728" y="1768"/>
                      <a:pt x="912" y="1824"/>
                    </a:cubicBezTo>
                    <a:cubicBezTo>
                      <a:pt x="1096" y="1880"/>
                      <a:pt x="1280" y="1800"/>
                      <a:pt x="1392" y="1776"/>
                    </a:cubicBezTo>
                    <a:cubicBezTo>
                      <a:pt x="1504" y="1752"/>
                      <a:pt x="1544" y="1716"/>
                      <a:pt x="1584" y="1680"/>
                    </a:cubicBezTo>
                  </a:path>
                </a:pathLst>
              </a:custGeom>
              <a:noFill/>
              <a:ln w="38100" cmpd="sng"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59760" name=""/>
              <p:cNvSpPr/>
              <p:nvPr/>
            </p:nvSpPr>
            <p:spPr>
              <a:xfrm>
                <a:off x="1248" y="1680"/>
                <a:ext cx="1632" cy="1736"/>
              </a:xfrm>
              <a:custGeom>
                <a:rect l="l" t="t" r="r" b="b"/>
                <a:pathLst>
                  <a:path w="1632" h="1735">
                    <a:moveTo>
                      <a:pt x="240" y="0"/>
                    </a:moveTo>
                    <a:cubicBezTo>
                      <a:pt x="160" y="96"/>
                      <a:pt x="80" y="192"/>
                      <a:pt x="48" y="336"/>
                    </a:cubicBezTo>
                    <a:cubicBezTo>
                      <a:pt x="16" y="480"/>
                      <a:pt x="0" y="704"/>
                      <a:pt x="48" y="864"/>
                    </a:cubicBezTo>
                    <a:cubicBezTo>
                      <a:pt x="96" y="1024"/>
                      <a:pt x="208" y="1168"/>
                      <a:pt x="336" y="1296"/>
                    </a:cubicBezTo>
                    <a:cubicBezTo>
                      <a:pt x="464" y="1424"/>
                      <a:pt x="688" y="1560"/>
                      <a:pt x="816" y="1632"/>
                    </a:cubicBezTo>
                    <a:cubicBezTo>
                      <a:pt x="944" y="1704"/>
                      <a:pt x="968" y="1720"/>
                      <a:pt x="1104" y="1728"/>
                    </a:cubicBezTo>
                    <a:cubicBezTo>
                      <a:pt x="1240" y="1736"/>
                      <a:pt x="1536" y="1672"/>
                      <a:pt x="1632" y="1680"/>
                    </a:cubicBezTo>
                  </a:path>
                </a:pathLst>
              </a:custGeom>
              <a:noFill/>
              <a:ln w="38100" cmpd="sng"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59761" name=""/>
              <p:cNvSpPr/>
              <p:nvPr/>
            </p:nvSpPr>
            <p:spPr>
              <a:xfrm>
                <a:off x="1792" y="1440"/>
                <a:ext cx="1280" cy="1584"/>
              </a:xfrm>
              <a:custGeom>
                <a:rect l="l" t="t" r="r" b="b"/>
                <a:pathLst>
                  <a:path w="1280" h="1584">
                    <a:moveTo>
                      <a:pt x="272" y="0"/>
                    </a:moveTo>
                    <a:cubicBezTo>
                      <a:pt x="196" y="108"/>
                      <a:pt x="120" y="216"/>
                      <a:pt x="80" y="336"/>
                    </a:cubicBezTo>
                    <a:cubicBezTo>
                      <a:pt x="40" y="456"/>
                      <a:pt x="0" y="568"/>
                      <a:pt x="32" y="720"/>
                    </a:cubicBezTo>
                    <a:cubicBezTo>
                      <a:pt x="64" y="872"/>
                      <a:pt x="176" y="1112"/>
                      <a:pt x="272" y="1248"/>
                    </a:cubicBezTo>
                    <a:cubicBezTo>
                      <a:pt x="368" y="1384"/>
                      <a:pt x="440" y="1488"/>
                      <a:pt x="608" y="1536"/>
                    </a:cubicBezTo>
                    <a:cubicBezTo>
                      <a:pt x="776" y="1584"/>
                      <a:pt x="1152" y="1544"/>
                      <a:pt x="1280" y="1536"/>
                    </a:cubicBezTo>
                  </a:path>
                </a:pathLst>
              </a:custGeom>
              <a:noFill/>
              <a:ln w="38100" cmpd="sng"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159773" name=""/>
            <p:cNvSpPr/>
            <p:nvPr/>
          </p:nvSpPr>
          <p:spPr>
            <a:xfrm>
              <a:off x="2496" y="3648"/>
              <a:ext cx="336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b="1">
                  <a:latin typeface="Tahoma" pitchFamily="34" charset="0"/>
                </a:rPr>
                <a:t>Q</a:t>
              </a:r>
              <a:r>
                <a:rPr sz="1400" b="1">
                  <a:latin typeface="Tahoma" pitchFamily="34" charset="0"/>
                </a:rPr>
                <a:t>1</a:t>
              </a:r>
              <a:endParaRPr sz="1400" b="1">
                <a:latin typeface="Tahoma" pitchFamily="34" charset="0"/>
              </a:endParaRPr>
            </a:p>
          </p:txBody>
        </p:sp>
        <p:sp>
          <p:nvSpPr>
            <p:cNvPr id="159774" name=""/>
            <p:cNvSpPr/>
            <p:nvPr/>
          </p:nvSpPr>
          <p:spPr>
            <a:xfrm>
              <a:off x="2832" y="3264"/>
              <a:ext cx="336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b="1">
                  <a:latin typeface="Tahoma" pitchFamily="34" charset="0"/>
                </a:rPr>
                <a:t>Q</a:t>
              </a:r>
              <a:r>
                <a:rPr sz="1400" b="1">
                  <a:latin typeface="Tahoma" pitchFamily="34" charset="0"/>
                </a:rPr>
                <a:t>2</a:t>
              </a:r>
              <a:endParaRPr sz="1400" b="1">
                <a:latin typeface="Tahoma" pitchFamily="34" charset="0"/>
              </a:endParaRPr>
            </a:p>
          </p:txBody>
        </p:sp>
        <p:sp>
          <p:nvSpPr>
            <p:cNvPr id="159775" name=""/>
            <p:cNvSpPr/>
            <p:nvPr/>
          </p:nvSpPr>
          <p:spPr>
            <a:xfrm>
              <a:off x="2976" y="2784"/>
              <a:ext cx="384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b="1">
                  <a:latin typeface="Tahoma" pitchFamily="34" charset="0"/>
                </a:rPr>
                <a:t>Q</a:t>
              </a:r>
              <a:r>
                <a:rPr sz="1400" b="1">
                  <a:latin typeface="Tahoma" pitchFamily="34" charset="0"/>
                </a:rPr>
                <a:t>3</a:t>
              </a:r>
              <a:endParaRPr sz="1400" b="1">
                <a:latin typeface="Tahoma" pitchFamily="34" charset="0"/>
              </a:endParaRPr>
            </a:p>
          </p:txBody>
        </p:sp>
      </p:grpSp>
      <p:grpSp>
        <p:nvGrpSpPr>
          <p:cNvPr id="159782" name=""/>
          <p:cNvGrpSpPr/>
          <p:nvPr/>
        </p:nvGrpSpPr>
        <p:grpSpPr>
          <a:xfrm>
            <a:off x="609600" y="2971800"/>
            <a:ext cx="4114800" cy="3200400"/>
            <a:chOff x="384" y="1872"/>
            <a:chExt cx="2592" cy="2016"/>
          </a:xfrm>
        </p:grpSpPr>
        <p:grpSp>
          <p:nvGrpSpPr>
            <p:cNvPr id="159779" name=""/>
            <p:cNvGrpSpPr/>
            <p:nvPr/>
          </p:nvGrpSpPr>
          <p:grpSpPr>
            <a:xfrm>
              <a:off x="384" y="1872"/>
              <a:ext cx="2592" cy="2016"/>
              <a:chOff x="384" y="1872"/>
              <a:chExt cx="2592" cy="2016"/>
            </a:xfrm>
          </p:grpSpPr>
          <p:sp>
            <p:nvSpPr>
              <p:cNvPr id="159763" name=""/>
              <p:cNvSpPr/>
              <p:nvPr/>
            </p:nvSpPr>
            <p:spPr>
              <a:xfrm>
                <a:off x="384" y="1872"/>
                <a:ext cx="2016" cy="2016"/>
              </a:xfrm>
              <a:custGeom>
                <a:rect l="l" t="t" r="r" b="b"/>
                <a:pathLst>
                  <a:path w="2015" h="2015">
                    <a:moveTo>
                      <a:pt x="0" y="2016"/>
                    </a:moveTo>
                    <a:cubicBezTo>
                      <a:pt x="20" y="1644"/>
                      <a:pt x="40" y="1272"/>
                      <a:pt x="144" y="1008"/>
                    </a:cubicBezTo>
                    <a:cubicBezTo>
                      <a:pt x="248" y="744"/>
                      <a:pt x="312" y="600"/>
                      <a:pt x="624" y="432"/>
                    </a:cubicBezTo>
                    <a:cubicBezTo>
                      <a:pt x="936" y="264"/>
                      <a:pt x="1476" y="132"/>
                      <a:pt x="2016" y="0"/>
                    </a:cubicBezTo>
                  </a:path>
                </a:pathLst>
              </a:custGeom>
              <a:noFill/>
              <a:ln w="38100" cmpd="sng">
                <a:solidFill>
                  <a:srgbClr val="FF3300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59764" name=""/>
              <p:cNvSpPr/>
              <p:nvPr/>
            </p:nvSpPr>
            <p:spPr>
              <a:xfrm>
                <a:off x="384" y="2496"/>
                <a:ext cx="2592" cy="1392"/>
              </a:xfrm>
              <a:custGeom>
                <a:rect l="l" t="t" r="r" b="b"/>
                <a:pathLst>
                  <a:path w="2592" h="1392">
                    <a:moveTo>
                      <a:pt x="0" y="1392"/>
                    </a:moveTo>
                    <a:cubicBezTo>
                      <a:pt x="288" y="1384"/>
                      <a:pt x="576" y="1376"/>
                      <a:pt x="864" y="1344"/>
                    </a:cubicBezTo>
                    <a:cubicBezTo>
                      <a:pt x="1152" y="1312"/>
                      <a:pt x="1480" y="1336"/>
                      <a:pt x="1728" y="1200"/>
                    </a:cubicBezTo>
                    <a:cubicBezTo>
                      <a:pt x="1976" y="1064"/>
                      <a:pt x="2208" y="728"/>
                      <a:pt x="2352" y="528"/>
                    </a:cubicBezTo>
                    <a:cubicBezTo>
                      <a:pt x="2496" y="328"/>
                      <a:pt x="2544" y="164"/>
                      <a:pt x="2592" y="0"/>
                    </a:cubicBezTo>
                  </a:path>
                </a:pathLst>
              </a:custGeom>
              <a:noFill/>
              <a:ln w="38100" cmpd="sng">
                <a:solidFill>
                  <a:srgbClr val="FF3300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59777" name=""/>
              <p:cNvSpPr/>
              <p:nvPr/>
            </p:nvSpPr>
            <p:spPr>
              <a:xfrm>
                <a:off x="528" y="2352"/>
                <a:ext cx="384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b="1">
                    <a:latin typeface="Tahoma" pitchFamily="34" charset="0"/>
                  </a:rPr>
                  <a:t>A</a:t>
                </a:r>
                <a:endParaRPr b="1">
                  <a:latin typeface="Tahoma" pitchFamily="34" charset="0"/>
                </a:endParaRPr>
              </a:p>
            </p:txBody>
          </p:sp>
          <p:sp>
            <p:nvSpPr>
              <p:cNvPr id="159778" name=""/>
              <p:cNvSpPr/>
              <p:nvPr/>
            </p:nvSpPr>
            <p:spPr>
              <a:xfrm>
                <a:off x="1632" y="3504"/>
                <a:ext cx="384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1" lang="en-US" altLang="zh-CN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en-US" altLang="zh-CN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b="1">
                    <a:latin typeface="Tahoma" pitchFamily="34" charset="0"/>
                  </a:rPr>
                  <a:t>B</a:t>
                </a:r>
                <a:endParaRPr b="1">
                  <a:latin typeface="Tahoma" pitchFamily="34" charset="0"/>
                </a:endParaRPr>
              </a:p>
            </p:txBody>
          </p:sp>
        </p:grpSp>
        <p:sp>
          <p:nvSpPr>
            <p:cNvPr id="159780" name=""/>
            <p:cNvSpPr/>
            <p:nvPr/>
          </p:nvSpPr>
          <p:spPr>
            <a:xfrm>
              <a:off x="732" y="2424"/>
              <a:ext cx="84" cy="72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59781" name=""/>
            <p:cNvSpPr/>
            <p:nvPr/>
          </p:nvSpPr>
          <p:spPr>
            <a:xfrm>
              <a:off x="1848" y="3732"/>
              <a:ext cx="96" cy="4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5978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C9AF34EC-9F62-4487-A5F0-483544739F9C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59786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774D492B-1B13-40CD-AE33-3E305B9FAE76}" type="slidenum">
              <a:rPr kumimoji="0" sz="1400">
                <a:latin typeface="Tahoma" pitchFamily="34" charset="0"/>
              </a:rPr>
              <a:t>11</a:t>
            </a:fld>
            <a:endParaRPr lang="en-US"/>
          </a:p>
        </p:txBody>
      </p:sp>
      <p:sp>
        <p:nvSpPr>
          <p:cNvPr id="159784" name="TextBox 15978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9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9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9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9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97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97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5" dur="500"/>
                                        <p:tgtEl>
                                          <p:spTgt spid="159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0" dur="500"/>
                                        <p:tgtEl>
                                          <p:spTgt spid="159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5" dur="500"/>
                                        <p:tgtEl>
                                          <p:spTgt spid="159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8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14" name=""/>
          <p:cNvSpPr/>
          <p:nvPr>
            <p:ph type="title"/>
          </p:nvPr>
        </p:nvSpPr>
        <p:spPr>
          <a:xfrm>
            <a:off x="609600" y="304800"/>
            <a:ext cx="7772400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300">
                <a:latin typeface="黑体" pitchFamily="2" charset="-122"/>
                <a:ea typeface="黑体" pitchFamily="2" charset="-122"/>
              </a:rPr>
              <a:t>三、等成本曲线（isocost curve）</a:t>
            </a:r>
            <a:endParaRPr sz="33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0683" name=""/>
          <p:cNvSpPr/>
          <p:nvPr>
            <p:ph type="body" idx="4294967295"/>
          </p:nvPr>
        </p:nvSpPr>
        <p:spPr>
          <a:xfrm>
            <a:off x="838200" y="1676400"/>
            <a:ext cx="3810000" cy="480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5000"/>
              </a:lnSpc>
            </a:pPr>
            <a:r>
              <a:rPr>
                <a:latin typeface="宋体" pitchFamily="2" charset="-122"/>
              </a:rPr>
              <a:t>等成本线：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None/>
            </a:pPr>
            <a:r>
              <a:rPr>
                <a:latin typeface="宋体" pitchFamily="2" charset="-122"/>
              </a:rPr>
              <a:t> —— 又称企业预算线，它表示生产要素价格一定，生产者支出一定时，所能购买的两种生产要素的各种组合。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</a:pP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</a:pPr>
            <a:r>
              <a:rPr>
                <a:latin typeface="宋体" pitchFamily="2" charset="-122"/>
              </a:rPr>
              <a:t>公式：</a:t>
            </a:r>
            <a:endParaRPr>
              <a:latin typeface="宋体" pitchFamily="2" charset="-122"/>
            </a:endParaRPr>
          </a:p>
          <a:p>
            <a:pPr lvl="0">
              <a:lnSpc>
                <a:spcPct val="125000"/>
              </a:lnSpc>
              <a:buNone/>
            </a:pPr>
            <a:r>
              <a:rPr sz="2800">
                <a:latin typeface="宋体" pitchFamily="2" charset="-122"/>
              </a:rPr>
              <a:t>  C = P</a:t>
            </a:r>
            <a:r>
              <a:rPr sz="2000">
                <a:latin typeface="宋体" pitchFamily="2" charset="-122"/>
              </a:rPr>
              <a:t>k</a:t>
            </a:r>
            <a:r>
              <a:rPr sz="2800">
                <a:latin typeface="宋体" pitchFamily="2" charset="-122"/>
                <a:ea typeface="方正姚体" pitchFamily="2" charset="-122"/>
              </a:rPr>
              <a:t>·K+ </a:t>
            </a:r>
            <a:r>
              <a:rPr sz="2800">
                <a:latin typeface="宋体" pitchFamily="2" charset="-122"/>
              </a:rPr>
              <a:t>P</a:t>
            </a:r>
            <a:r>
              <a:rPr sz="2000">
                <a:latin typeface="宋体" pitchFamily="2" charset="-122"/>
              </a:rPr>
              <a:t>l</a:t>
            </a:r>
            <a:r>
              <a:rPr sz="2800">
                <a:latin typeface="宋体" pitchFamily="2" charset="-122"/>
                <a:ea typeface="方正姚体" pitchFamily="2" charset="-122"/>
              </a:rPr>
              <a:t>·L</a:t>
            </a:r>
            <a:r>
              <a:rPr sz="2800" b="0">
                <a:latin typeface="宋体" pitchFamily="2" charset="-122"/>
              </a:rPr>
              <a:t>  </a:t>
            </a:r>
            <a:endParaRPr sz="2800" b="0">
              <a:latin typeface="宋体" pitchFamily="2" charset="-122"/>
            </a:endParaRPr>
          </a:p>
        </p:txBody>
      </p:sp>
      <p:pic>
        <p:nvPicPr>
          <p:cNvPr id="70672" name=""/>
          <p:cNvPicPr/>
          <p:nvPr>
            <p:ph type="chart" sz="half" idx="4294967295"/>
          </p:nvPr>
        </p:nvPicPr>
        <p:blipFill>
          <a:blip r:embed="rId3"/>
          <a:stretch>
            <a:fillRect/>
          </a:stretch>
        </p:blipFill>
        <p:spPr>
          <a:xfrm>
            <a:off x="9028112" y="3597275"/>
            <a:ext cx="115888" cy="50165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70685" name=""/>
          <p:cNvSpPr/>
          <p:nvPr>
            <p:ph sz="quarter" idx="4294967295"/>
          </p:nvPr>
        </p:nvSpPr>
        <p:spPr>
          <a:xfrm>
            <a:off x="6465888" y="4300538"/>
            <a:ext cx="2678112" cy="17859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/>
          <a:p/>
        </p:txBody>
      </p:sp>
      <p:cxnSp>
        <p:nvCxnSpPr>
          <p:cNvPr id="70691" name=""/>
          <p:cNvCxnSpPr/>
          <p:nvPr/>
        </p:nvCxnSpPr>
        <p:spPr>
          <a:xfrm flipH="1">
            <a:off x="5580062" y="2997200"/>
            <a:ext cx="0" cy="27733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70692" name=""/>
          <p:cNvCxnSpPr/>
          <p:nvPr/>
        </p:nvCxnSpPr>
        <p:spPr>
          <a:xfrm>
            <a:off x="5580062" y="5768975"/>
            <a:ext cx="32766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70694" name=""/>
          <p:cNvCxnSpPr/>
          <p:nvPr/>
        </p:nvCxnSpPr>
        <p:spPr>
          <a:xfrm>
            <a:off x="5580062" y="4221162"/>
            <a:ext cx="1547812" cy="154781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70695" name=""/>
          <p:cNvCxnSpPr/>
          <p:nvPr/>
        </p:nvCxnSpPr>
        <p:spPr>
          <a:xfrm>
            <a:off x="5580062" y="3681412"/>
            <a:ext cx="2087562" cy="2087562"/>
          </a:xfrm>
          <a:prstGeom prst="line">
            <a:avLst/>
          </a:prstGeom>
          <a:noFill/>
          <a:ln w="38100">
            <a:solidFill>
              <a:schemeClr val="hlink"/>
            </a:solidFill>
            <a:miter lim="800000"/>
          </a:ln>
        </p:spPr>
      </p:cxnSp>
      <p:cxnSp>
        <p:nvCxnSpPr>
          <p:cNvPr id="70698" name=""/>
          <p:cNvCxnSpPr/>
          <p:nvPr/>
        </p:nvCxnSpPr>
        <p:spPr>
          <a:xfrm>
            <a:off x="5580062" y="3141662"/>
            <a:ext cx="2663825" cy="26638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70699" name=""/>
          <p:cNvSpPr/>
          <p:nvPr/>
        </p:nvSpPr>
        <p:spPr>
          <a:xfrm>
            <a:off x="8532812" y="5805488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L</a:t>
            </a:r>
            <a:endParaRPr kumimoji="0" sz="1800">
              <a:latin typeface="Arial"/>
            </a:endParaRPr>
          </a:p>
        </p:txBody>
      </p:sp>
      <p:sp>
        <p:nvSpPr>
          <p:cNvPr id="70700" name=""/>
          <p:cNvSpPr/>
          <p:nvPr/>
        </p:nvSpPr>
        <p:spPr>
          <a:xfrm>
            <a:off x="5111750" y="2673350"/>
            <a:ext cx="336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K</a:t>
            </a:r>
            <a:endParaRPr kumimoji="0" sz="1800">
              <a:latin typeface="Arial"/>
            </a:endParaRPr>
          </a:p>
        </p:txBody>
      </p:sp>
      <p:sp>
        <p:nvSpPr>
          <p:cNvPr id="70701" name=""/>
          <p:cNvSpPr/>
          <p:nvPr/>
        </p:nvSpPr>
        <p:spPr>
          <a:xfrm>
            <a:off x="5416550" y="5824538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0</a:t>
            </a:r>
            <a:endParaRPr kumimoji="0" sz="1800">
              <a:latin typeface="Arial"/>
            </a:endParaRPr>
          </a:p>
        </p:txBody>
      </p:sp>
      <p:sp>
        <p:nvSpPr>
          <p:cNvPr id="70702" name=""/>
          <p:cNvSpPr/>
          <p:nvPr/>
        </p:nvSpPr>
        <p:spPr>
          <a:xfrm>
            <a:off x="5903912" y="5842000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1</a:t>
            </a:r>
            <a:endParaRPr kumimoji="0" sz="1800">
              <a:latin typeface="Arial"/>
            </a:endParaRPr>
          </a:p>
        </p:txBody>
      </p:sp>
      <p:sp>
        <p:nvSpPr>
          <p:cNvPr id="70703" name=""/>
          <p:cNvSpPr/>
          <p:nvPr/>
        </p:nvSpPr>
        <p:spPr>
          <a:xfrm>
            <a:off x="6443662" y="5842000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2</a:t>
            </a:r>
            <a:endParaRPr kumimoji="0" sz="1800">
              <a:latin typeface="Arial"/>
            </a:endParaRPr>
          </a:p>
        </p:txBody>
      </p:sp>
      <p:sp>
        <p:nvSpPr>
          <p:cNvPr id="70705" name=""/>
          <p:cNvSpPr/>
          <p:nvPr/>
        </p:nvSpPr>
        <p:spPr>
          <a:xfrm>
            <a:off x="7000875" y="5824538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3</a:t>
            </a:r>
            <a:endParaRPr kumimoji="0" sz="1800">
              <a:latin typeface="Arial"/>
            </a:endParaRPr>
          </a:p>
        </p:txBody>
      </p:sp>
      <p:sp>
        <p:nvSpPr>
          <p:cNvPr id="70706" name=""/>
          <p:cNvSpPr/>
          <p:nvPr/>
        </p:nvSpPr>
        <p:spPr>
          <a:xfrm>
            <a:off x="7488238" y="5805488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4</a:t>
            </a:r>
            <a:endParaRPr kumimoji="0" sz="1800">
              <a:latin typeface="Arial"/>
            </a:endParaRPr>
          </a:p>
        </p:txBody>
      </p:sp>
      <p:sp>
        <p:nvSpPr>
          <p:cNvPr id="70707" name=""/>
          <p:cNvSpPr/>
          <p:nvPr/>
        </p:nvSpPr>
        <p:spPr>
          <a:xfrm>
            <a:off x="8027988" y="5805488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5</a:t>
            </a:r>
            <a:endParaRPr kumimoji="0" sz="1800">
              <a:latin typeface="Arial"/>
            </a:endParaRPr>
          </a:p>
        </p:txBody>
      </p:sp>
      <p:sp>
        <p:nvSpPr>
          <p:cNvPr id="70708" name=""/>
          <p:cNvSpPr/>
          <p:nvPr/>
        </p:nvSpPr>
        <p:spPr>
          <a:xfrm>
            <a:off x="5111750" y="5300662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2</a:t>
            </a:r>
            <a:endParaRPr kumimoji="0" sz="1800">
              <a:latin typeface="Arial"/>
            </a:endParaRPr>
          </a:p>
        </p:txBody>
      </p:sp>
      <p:sp>
        <p:nvSpPr>
          <p:cNvPr id="70709" name=""/>
          <p:cNvSpPr/>
          <p:nvPr/>
        </p:nvSpPr>
        <p:spPr>
          <a:xfrm>
            <a:off x="5111750" y="4724400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4</a:t>
            </a:r>
            <a:endParaRPr kumimoji="0" sz="1800">
              <a:latin typeface="Arial"/>
            </a:endParaRPr>
          </a:p>
        </p:txBody>
      </p:sp>
      <p:sp>
        <p:nvSpPr>
          <p:cNvPr id="70710" name=""/>
          <p:cNvSpPr/>
          <p:nvPr/>
        </p:nvSpPr>
        <p:spPr>
          <a:xfrm>
            <a:off x="5148262" y="4113212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6</a:t>
            </a:r>
            <a:endParaRPr kumimoji="0" sz="1800">
              <a:latin typeface="Arial"/>
            </a:endParaRPr>
          </a:p>
        </p:txBody>
      </p:sp>
      <p:sp>
        <p:nvSpPr>
          <p:cNvPr id="70711" name=""/>
          <p:cNvSpPr/>
          <p:nvPr/>
        </p:nvSpPr>
        <p:spPr>
          <a:xfrm>
            <a:off x="5148262" y="3536950"/>
            <a:ext cx="311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8</a:t>
            </a:r>
            <a:endParaRPr kumimoji="0" sz="1800">
              <a:latin typeface="Arial"/>
            </a:endParaRPr>
          </a:p>
        </p:txBody>
      </p:sp>
      <p:sp>
        <p:nvSpPr>
          <p:cNvPr id="70712" name=""/>
          <p:cNvSpPr/>
          <p:nvPr/>
        </p:nvSpPr>
        <p:spPr>
          <a:xfrm>
            <a:off x="5040312" y="3033712"/>
            <a:ext cx="438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10</a:t>
            </a:r>
            <a:endParaRPr kumimoji="0" sz="1800">
              <a:latin typeface="Arial"/>
            </a:endParaRPr>
          </a:p>
        </p:txBody>
      </p:sp>
      <p:sp>
        <p:nvSpPr>
          <p:cNvPr id="70713" name=""/>
          <p:cNvSpPr/>
          <p:nvPr/>
        </p:nvSpPr>
        <p:spPr>
          <a:xfrm>
            <a:off x="6192838" y="4113212"/>
            <a:ext cx="4762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1800">
                <a:latin typeface="Arial"/>
              </a:rPr>
              <a:t>C2</a:t>
            </a:r>
            <a:endParaRPr kumimoji="0" sz="1800">
              <a:latin typeface="Arial"/>
            </a:endParaRPr>
          </a:p>
        </p:txBody>
      </p:sp>
      <p:sp>
        <p:nvSpPr>
          <p:cNvPr id="7071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EE852DC0-AD8D-46D5-8ABC-EB63BB62F612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70716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15E6F343-7985-4062-8685-BCBD3BC8D65E}" type="slidenum">
              <a:rPr kumimoji="0" sz="1400">
                <a:latin typeface="Tahoma" pitchFamily="34" charset="0"/>
              </a:rPr>
              <a:t>12</a:t>
            </a:fld>
            <a:endParaRPr lang="en-US"/>
          </a:p>
        </p:txBody>
      </p:sp>
      <p:sp>
        <p:nvSpPr>
          <p:cNvPr id="70717" name="TextBox 7071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0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0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0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0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0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0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8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"/>
          <p:cNvSpPr/>
          <p:nvPr>
            <p:ph type="title" idx="4294967295"/>
          </p:nvPr>
        </p:nvSpPr>
        <p:spPr>
          <a:xfrm>
            <a:off x="685800" y="304800"/>
            <a:ext cx="7772400" cy="762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300">
                <a:solidFill>
                  <a:schemeClr val="tx1"/>
                </a:solidFill>
                <a:latin typeface="黑体" pitchFamily="2" charset="-122"/>
                <a:ea typeface="黑体" pitchFamily="2" charset="-122"/>
              </a:rPr>
              <a:t>之一：成本一定、产量最大时的均衡</a:t>
            </a:r>
            <a:endParaRPr sz="3300">
              <a:solidFill>
                <a:schemeClr val="tx1"/>
              </a:solidFill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84042" name=""/>
          <p:cNvPicPr/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044575" y="2214562"/>
            <a:ext cx="333375" cy="54768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84050" name=""/>
          <p:cNvPicPr/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1028700" y="4070350"/>
            <a:ext cx="379412" cy="4953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84052" name=""/>
          <p:cNvPicPr/>
          <p:nvPr>
            <p:ph sz="quarter" idx="3"/>
          </p:nvPr>
        </p:nvPicPr>
        <p:blipFill>
          <a:blip r:embed="rId4"/>
          <a:stretch>
            <a:fillRect/>
          </a:stretch>
        </p:blipFill>
        <p:spPr>
          <a:xfrm>
            <a:off x="2951162" y="6175375"/>
            <a:ext cx="3175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84015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6551612" y="4833938"/>
            <a:ext cx="342900" cy="82708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84016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5892800" y="5373688"/>
            <a:ext cx="412750" cy="43973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cxnSp>
        <p:nvCxnSpPr>
          <p:cNvPr id="84017" name=""/>
          <p:cNvCxnSpPr/>
          <p:nvPr/>
        </p:nvCxnSpPr>
        <p:spPr>
          <a:xfrm flipH="1">
            <a:off x="1547812" y="3105150"/>
            <a:ext cx="0" cy="313213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4018" name=""/>
          <p:cNvCxnSpPr/>
          <p:nvPr/>
        </p:nvCxnSpPr>
        <p:spPr>
          <a:xfrm>
            <a:off x="1547812" y="6237288"/>
            <a:ext cx="504031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4019" name=""/>
          <p:cNvCxnSpPr/>
          <p:nvPr/>
        </p:nvCxnSpPr>
        <p:spPr>
          <a:xfrm flipH="1" flipV="1">
            <a:off x="1547812" y="2600325"/>
            <a:ext cx="0" cy="6492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84020" name=""/>
          <p:cNvSpPr/>
          <p:nvPr/>
        </p:nvSpPr>
        <p:spPr>
          <a:xfrm rot="5400000" flipV="1">
            <a:off x="1962150" y="2833688"/>
            <a:ext cx="3024188" cy="3205162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4021" name=""/>
          <p:cNvSpPr/>
          <p:nvPr/>
        </p:nvSpPr>
        <p:spPr>
          <a:xfrm rot="5400000" flipV="1">
            <a:off x="2249488" y="2438400"/>
            <a:ext cx="3024188" cy="3205162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4034" name=""/>
          <p:cNvSpPr/>
          <p:nvPr/>
        </p:nvSpPr>
        <p:spPr>
          <a:xfrm>
            <a:off x="1871662" y="3033712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A</a:t>
            </a:r>
            <a:endParaRPr kumimoji="0">
              <a:latin typeface="Arial"/>
            </a:endParaRPr>
          </a:p>
        </p:txBody>
      </p:sp>
      <p:sp>
        <p:nvSpPr>
          <p:cNvPr id="84035" name=""/>
          <p:cNvSpPr/>
          <p:nvPr/>
        </p:nvSpPr>
        <p:spPr>
          <a:xfrm>
            <a:off x="4248150" y="5516562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B</a:t>
            </a:r>
            <a:endParaRPr kumimoji="0">
              <a:latin typeface="Arial"/>
            </a:endParaRPr>
          </a:p>
        </p:txBody>
      </p:sp>
      <p:pic>
        <p:nvPicPr>
          <p:cNvPr id="84036" name=""/>
          <p:cNvPicPr/>
          <p:nvPr/>
        </p:nvPicPr>
        <p:blipFill>
          <a:blip r:embed="rId7"/>
          <a:stretch>
            <a:fillRect/>
          </a:stretch>
        </p:blipFill>
        <p:spPr>
          <a:xfrm>
            <a:off x="5486400" y="5734050"/>
            <a:ext cx="354012" cy="40005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84037" name=""/>
          <p:cNvSpPr/>
          <p:nvPr/>
        </p:nvSpPr>
        <p:spPr>
          <a:xfrm rot="5400000" flipV="1">
            <a:off x="3294062" y="2151062"/>
            <a:ext cx="3024188" cy="3205162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cxnSp>
        <p:nvCxnSpPr>
          <p:cNvPr id="84038" name=""/>
          <p:cNvCxnSpPr/>
          <p:nvPr/>
        </p:nvCxnSpPr>
        <p:spPr>
          <a:xfrm>
            <a:off x="1547812" y="3105150"/>
            <a:ext cx="3168650" cy="3168650"/>
          </a:xfrm>
          <a:prstGeom prst="line">
            <a:avLst/>
          </a:prstGeom>
          <a:noFill/>
          <a:ln w="38100">
            <a:solidFill>
              <a:schemeClr val="hlink"/>
            </a:solidFill>
            <a:miter lim="800000"/>
          </a:ln>
        </p:spPr>
      </p:cxnSp>
      <p:sp>
        <p:nvSpPr>
          <p:cNvPr id="84039" name=""/>
          <p:cNvSpPr/>
          <p:nvPr/>
        </p:nvSpPr>
        <p:spPr>
          <a:xfrm>
            <a:off x="6696075" y="6092825"/>
            <a:ext cx="3540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L</a:t>
            </a:r>
            <a:endParaRPr kumimoji="0">
              <a:latin typeface="Arial"/>
            </a:endParaRPr>
          </a:p>
        </p:txBody>
      </p:sp>
      <p:sp>
        <p:nvSpPr>
          <p:cNvPr id="84040" name=""/>
          <p:cNvSpPr/>
          <p:nvPr/>
        </p:nvSpPr>
        <p:spPr>
          <a:xfrm>
            <a:off x="1365250" y="2209800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K</a:t>
            </a:r>
            <a:endParaRPr kumimoji="0">
              <a:latin typeface="Arial"/>
            </a:endParaRPr>
          </a:p>
        </p:txBody>
      </p:sp>
      <p:sp>
        <p:nvSpPr>
          <p:cNvPr id="84041" name=""/>
          <p:cNvSpPr/>
          <p:nvPr/>
        </p:nvSpPr>
        <p:spPr>
          <a:xfrm>
            <a:off x="3095625" y="4257675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>
                <a:latin typeface="Arial"/>
              </a:rPr>
              <a:t>E</a:t>
            </a:r>
            <a:endParaRPr kumimoji="0">
              <a:latin typeface="Arial"/>
            </a:endParaRPr>
          </a:p>
        </p:txBody>
      </p:sp>
      <p:cxnSp>
        <p:nvCxnSpPr>
          <p:cNvPr id="84044" name=""/>
          <p:cNvCxnSpPr/>
          <p:nvPr/>
        </p:nvCxnSpPr>
        <p:spPr>
          <a:xfrm flipH="1">
            <a:off x="3024188" y="4616450"/>
            <a:ext cx="0" cy="1620838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84045" name=""/>
          <p:cNvCxnSpPr/>
          <p:nvPr/>
        </p:nvCxnSpPr>
        <p:spPr>
          <a:xfrm flipH="1">
            <a:off x="1547812" y="4616450"/>
            <a:ext cx="1476375" cy="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pic>
        <p:nvPicPr>
          <p:cNvPr id="84046" name=""/>
          <p:cNvPicPr/>
          <p:nvPr/>
        </p:nvPicPr>
        <p:blipFill>
          <a:blip r:embed="rId8"/>
          <a:stretch>
            <a:fillRect/>
          </a:stretch>
        </p:blipFill>
        <p:spPr>
          <a:xfrm>
            <a:off x="4514850" y="3321050"/>
            <a:ext cx="114300" cy="2159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84057" name=""/>
          <p:cNvPicPr/>
          <p:nvPr>
            <p:ph sz="quarter" idx="4"/>
          </p:nvPr>
        </p:nvPicPr>
        <p:blipFill>
          <a:blip r:embed="rId9"/>
          <a:stretch>
            <a:fillRect/>
          </a:stretch>
        </p:blipFill>
        <p:spPr>
          <a:xfrm>
            <a:off x="4427538" y="6200775"/>
            <a:ext cx="755650" cy="41116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8405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C4DB88F6-93EE-46C3-80E8-10773211C8E9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84059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B2ABE0EE-0D84-48B5-9D2F-859803CDFD3E}" type="slidenum">
              <a:rPr kumimoji="0" sz="1400">
                <a:latin typeface="Tahoma" pitchFamily="34" charset="0"/>
              </a:rPr>
              <a:t>13</a:t>
            </a:fld>
            <a:endParaRPr lang="en-US"/>
          </a:p>
        </p:txBody>
      </p:sp>
      <p:sp>
        <p:nvSpPr>
          <p:cNvPr id="84060" name="TextBox 840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74" name=""/>
          <p:cNvSpPr/>
          <p:nvPr>
            <p:ph type="title"/>
          </p:nvPr>
        </p:nvSpPr>
        <p:spPr>
          <a:xfrm>
            <a:off x="609600" y="228600"/>
            <a:ext cx="7772400" cy="6858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>
              <a:buClr>
                <a:srgbClr val="FAB442"/>
              </a:buClr>
              <a:buFont typeface="Wingdings" pitchFamily="2" charset="2"/>
            </a:pPr>
            <a:r>
              <a:rPr sz="3200">
                <a:latin typeface="黑体" pitchFamily="2" charset="-122"/>
                <a:ea typeface="黑体" pitchFamily="2" charset="-122"/>
              </a:rPr>
              <a:t>3、均衡条件（要素投入最优组合）：</a:t>
            </a:r>
            <a:endParaRPr sz="32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88067" name=""/>
          <p:cNvSpPr/>
          <p:nvPr>
            <p:ph type="body" idx="4294967295"/>
          </p:nvPr>
        </p:nvSpPr>
        <p:spPr>
          <a:xfrm>
            <a:off x="838200" y="1447800"/>
            <a:ext cx="77724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sz="2600">
                <a:latin typeface="宋体" pitchFamily="2" charset="-122"/>
              </a:rPr>
              <a:t>（1）限制条件：均衡点一定处在等成本线上，这意味着厂商必须充分利用资金，而不让其剩余下来，即满足成本方程： C = P</a:t>
            </a:r>
            <a:r>
              <a:rPr sz="2000">
                <a:latin typeface="宋体" pitchFamily="2" charset="-122"/>
              </a:rPr>
              <a:t>k</a:t>
            </a:r>
            <a:r>
              <a:rPr sz="2600">
                <a:latin typeface="宋体" pitchFamily="2" charset="-122"/>
                <a:ea typeface="方正姚体" pitchFamily="2" charset="-122"/>
              </a:rPr>
              <a:t>·K+ </a:t>
            </a:r>
            <a:r>
              <a:rPr sz="2600">
                <a:latin typeface="宋体" pitchFamily="2" charset="-122"/>
              </a:rPr>
              <a:t>P</a:t>
            </a:r>
            <a:r>
              <a:rPr sz="2000">
                <a:latin typeface="宋体" pitchFamily="2" charset="-122"/>
              </a:rPr>
              <a:t>L</a:t>
            </a:r>
            <a:r>
              <a:rPr sz="2600">
                <a:latin typeface="宋体" pitchFamily="2" charset="-122"/>
                <a:ea typeface="方正姚体" pitchFamily="2" charset="-122"/>
              </a:rPr>
              <a:t>·L</a:t>
            </a:r>
            <a:r>
              <a:rPr sz="2600" b="0">
                <a:latin typeface="宋体" pitchFamily="2" charset="-122"/>
              </a:rPr>
              <a:t> </a:t>
            </a:r>
            <a:r>
              <a:rPr sz="2600">
                <a:latin typeface="宋体" pitchFamily="2" charset="-122"/>
              </a:rPr>
              <a:t>。</a:t>
            </a:r>
            <a:endParaRPr sz="2600">
              <a:latin typeface="宋体" pitchFamily="2" charset="-122"/>
            </a:endParaRPr>
          </a:p>
          <a:p>
            <a:pPr lvl="0">
              <a:lnSpc>
                <a:spcPct val="130000"/>
              </a:lnSpc>
              <a:buNone/>
            </a:pPr>
            <a:endParaRPr sz="1000">
              <a:latin typeface="宋体" pitchFamily="2" charset="-122"/>
            </a:endParaRPr>
          </a:p>
          <a:p>
            <a:pPr lvl="0">
              <a:lnSpc>
                <a:spcPct val="130000"/>
              </a:lnSpc>
              <a:buNone/>
            </a:pPr>
            <a:r>
              <a:rPr sz="2600">
                <a:latin typeface="宋体" pitchFamily="2" charset="-122"/>
              </a:rPr>
              <a:t>（2）均衡条件：两线相切，也即：</a:t>
            </a:r>
            <a:endParaRPr sz="2600">
              <a:latin typeface="宋体" pitchFamily="2" charset="-122"/>
            </a:endParaRPr>
          </a:p>
          <a:p>
            <a:pPr lvl="0">
              <a:lnSpc>
                <a:spcPct val="130000"/>
              </a:lnSpc>
              <a:buNone/>
            </a:pPr>
            <a:r>
              <a:rPr sz="2600">
                <a:latin typeface="宋体" pitchFamily="2" charset="-122"/>
              </a:rPr>
              <a:t>        等产量线的切线斜率 = 等成本线的斜率</a:t>
            </a:r>
            <a:endParaRPr sz="2600">
              <a:latin typeface="宋体" pitchFamily="2" charset="-122"/>
            </a:endParaRPr>
          </a:p>
          <a:p>
            <a:pPr lvl="0">
              <a:lnSpc>
                <a:spcPct val="130000"/>
              </a:lnSpc>
              <a:buNone/>
            </a:pPr>
            <a:r>
              <a:rPr sz="2600">
                <a:latin typeface="宋体" pitchFamily="2" charset="-122"/>
              </a:rPr>
              <a:t>     即： </a:t>
            </a:r>
            <a:endParaRPr sz="2600">
              <a:latin typeface="宋体" pitchFamily="2" charset="-122"/>
            </a:endParaRPr>
          </a:p>
          <a:p>
            <a:pPr lvl="0">
              <a:lnSpc>
                <a:spcPct val="130000"/>
              </a:lnSpc>
              <a:buNone/>
            </a:pPr>
            <a:endParaRPr sz="2600">
              <a:latin typeface="宋体" pitchFamily="2" charset="-122"/>
            </a:endParaRPr>
          </a:p>
        </p:txBody>
      </p:sp>
      <p:pic>
        <p:nvPicPr>
          <p:cNvPr id="88071" name=""/>
          <p:cNvPicPr/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3536950" y="4953000"/>
            <a:ext cx="1778000" cy="944562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  <a:effectLst/>
        </p:spPr>
      </p:pic>
      <p:sp>
        <p:nvSpPr>
          <p:cNvPr id="8807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22A129C3-6BCD-4D15-943F-0074B80216B4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8807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FA3B555-33DC-4CC8-8A16-67460CB5B8BE}" type="slidenum">
              <a:rPr kumimoji="0" sz="1400">
                <a:latin typeface="Tahoma" pitchFamily="34" charset="0"/>
              </a:rPr>
              <a:t>14</a:t>
            </a:fld>
            <a:endParaRPr lang="en-US"/>
          </a:p>
        </p:txBody>
      </p:sp>
      <p:sp>
        <p:nvSpPr>
          <p:cNvPr id="88077" name="TextBox 8807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37" dur="500"/>
                                        <p:tgtEl>
                                          <p:spTgt spid="88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4" grpId="0"/>
      <p:bldP spid="88067" grpId="1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250" name=""/>
          <p:cNvSpPr/>
          <p:nvPr>
            <p:ph type="title"/>
          </p:nvPr>
        </p:nvSpPr>
        <p:spPr>
          <a:xfrm>
            <a:off x="1236662" y="473075"/>
            <a:ext cx="7148512" cy="614362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2" charset="-122"/>
              </a:rPr>
              <a:t>第四节、完全竞争市场</a:t>
            </a:r>
            <a:endParaRPr sz="4000">
              <a:latin typeface="黑体" pitchFamily="2" charset="-122"/>
            </a:endParaRPr>
          </a:p>
        </p:txBody>
      </p:sp>
      <p:sp>
        <p:nvSpPr>
          <p:cNvPr id="181251" name=""/>
          <p:cNvSpPr/>
          <p:nvPr>
            <p:ph type="body" idx="4294967295"/>
          </p:nvPr>
        </p:nvSpPr>
        <p:spPr>
          <a:xfrm>
            <a:off x="301625" y="1447800"/>
            <a:ext cx="8540750" cy="495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buFont typeface="Wingdings" pitchFamily="2" charset="2"/>
              <a:buChar char="v"/>
            </a:pPr>
            <a:r>
              <a:rPr sz="3100">
                <a:latin typeface="宋体" pitchFamily="2" charset="-122"/>
              </a:rPr>
              <a:t> 一、什么是市场—— 商品交换的场所。</a:t>
            </a:r>
            <a:endParaRPr sz="3100">
              <a:latin typeface="宋体" pitchFamily="2" charset="-122"/>
            </a:endParaRPr>
          </a:p>
          <a:p>
            <a:pPr lvl="0">
              <a:lnSpc>
                <a:spcPct val="120000"/>
              </a:lnSpc>
              <a:buSzPct val="90000"/>
              <a:buNone/>
            </a:pPr>
            <a:endParaRPr sz="1800">
              <a:latin typeface="宋体" pitchFamily="2" charset="-122"/>
            </a:endParaRPr>
          </a:p>
          <a:p>
            <a:pPr lvl="0" algn="ctr">
              <a:lnSpc>
                <a:spcPct val="120000"/>
              </a:lnSpc>
            </a:pPr>
            <a:r>
              <a:rPr sz="3200">
                <a:latin typeface="宋体" pitchFamily="2" charset="-122"/>
              </a:rPr>
              <a:t> 市场类型：</a:t>
            </a:r>
            <a:endParaRPr sz="3200">
              <a:latin typeface="宋体" pitchFamily="2" charset="-122"/>
            </a:endParaRPr>
          </a:p>
          <a:p>
            <a:pPr lvl="0">
              <a:lnSpc>
                <a:spcPct val="120000"/>
              </a:lnSpc>
            </a:pPr>
            <a:endParaRPr sz="1200">
              <a:latin typeface="宋体" pitchFamily="2" charset="-122"/>
            </a:endParaRPr>
          </a:p>
          <a:p>
            <a:pPr lvl="0" algn="ctr">
              <a:lnSpc>
                <a:spcPct val="120000"/>
              </a:lnSpc>
            </a:pPr>
            <a:r>
              <a:rPr>
                <a:latin typeface="宋体" pitchFamily="2" charset="-122"/>
              </a:rPr>
              <a:t> 完全竞争市场     （perfect petition）</a:t>
            </a:r>
            <a:endParaRPr>
              <a:latin typeface="宋体" pitchFamily="2" charset="-122"/>
            </a:endParaRPr>
          </a:p>
          <a:p>
            <a:pPr lvl="0" algn="ctr">
              <a:lnSpc>
                <a:spcPct val="120000"/>
              </a:lnSpc>
            </a:pPr>
            <a:r>
              <a:rPr>
                <a:latin typeface="宋体" pitchFamily="2" charset="-122"/>
              </a:rPr>
              <a:t> 完全垄断市场        （perfect monopoly）</a:t>
            </a:r>
            <a:endParaRPr>
              <a:latin typeface="宋体" pitchFamily="2" charset="-122"/>
            </a:endParaRPr>
          </a:p>
          <a:p>
            <a:pPr lvl="0" algn="ctr">
              <a:lnSpc>
                <a:spcPct val="120000"/>
              </a:lnSpc>
            </a:pPr>
            <a:r>
              <a:rPr>
                <a:latin typeface="宋体" pitchFamily="2" charset="-122"/>
              </a:rPr>
              <a:t> 垄断竞争市场（monopolistic petition）</a:t>
            </a:r>
            <a:endParaRPr>
              <a:latin typeface="宋体" pitchFamily="2" charset="-122"/>
            </a:endParaRPr>
          </a:p>
          <a:p>
            <a:pPr lvl="0" algn="ctr">
              <a:lnSpc>
                <a:spcPct val="120000"/>
              </a:lnSpc>
            </a:pPr>
            <a:r>
              <a:rPr>
                <a:latin typeface="宋体" pitchFamily="2" charset="-122"/>
              </a:rPr>
              <a:t> 寡头垄断市场               （oligopoly）</a:t>
            </a:r>
            <a:endParaRPr>
              <a:latin typeface="宋体" pitchFamily="2" charset="-122"/>
            </a:endParaRPr>
          </a:p>
          <a:p>
            <a:pPr lvl="0" algn="ctr">
              <a:lnSpc>
                <a:spcPct val="120000"/>
              </a:lnSpc>
            </a:pPr>
            <a:endParaRPr>
              <a:latin typeface="宋体" pitchFamily="2" charset="-122"/>
            </a:endParaRPr>
          </a:p>
        </p:txBody>
      </p:sp>
      <p:sp>
        <p:nvSpPr>
          <p:cNvPr id="1812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F9D8868E-F4BE-4F23-B5AA-4464E61267DB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8125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8A6DEA72-40A8-49C6-9049-BE55A3639299}" type="slidenum">
              <a:rPr kumimoji="0" sz="1400">
                <a:latin typeface="Tahoma" pitchFamily="34" charset="0"/>
              </a:rPr>
              <a:t>15</a:t>
            </a:fld>
            <a:endParaRPr lang="en-US"/>
          </a:p>
        </p:txBody>
      </p:sp>
      <p:sp>
        <p:nvSpPr>
          <p:cNvPr id="181254" name="TextBox 1812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370" name=""/>
          <p:cNvSpPr/>
          <p:nvPr>
            <p:ph type="body" idx="4294967295"/>
          </p:nvPr>
        </p:nvSpPr>
        <p:spPr>
          <a:xfrm>
            <a:off x="603250" y="381000"/>
            <a:ext cx="8072438" cy="5943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 sz="2600"/>
              <a:t>牛奶市场</a:t>
            </a:r>
            <a:endParaRPr sz="2600"/>
          </a:p>
          <a:p>
            <a:pPr lvl="0">
              <a:buNone/>
            </a:pPr>
            <a:r>
              <a:rPr sz="2600"/>
              <a:t>            没有一个牛奶买者可以影响牛奶价格，因为相对于市场规模，每个买者购买的量很少。同样，每个牛奶卖者的对价格的控制是有限的，因为许多其他卖者也提供基本相同的牛奶。由于每个卖者可以在现行的价格时卖出他想卖的所有量，所以，他没有什么理由收取较低价格，而且，如果他收取高价格，买者就会到其他地方买。在竞争市场上买者和卖者必须接受市场决定的价格，因而被称为价格接收者。</a:t>
            </a:r>
            <a:endParaRPr sz="2600"/>
          </a:p>
          <a:p>
            <a:pPr lvl="0">
              <a:buNone/>
            </a:pPr>
            <a:r>
              <a:rPr sz="2600"/>
              <a:t>            如果任何一个人都可以决定开一个奶牛场，而且，如果任何一个现有奶牛场可以决定离开奶牛行业，那么，牛奶行业就完全满足了这个条件。</a:t>
            </a:r>
            <a:endParaRPr sz="2600"/>
          </a:p>
        </p:txBody>
      </p:sp>
      <p:sp>
        <p:nvSpPr>
          <p:cNvPr id="18637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6360EAA3-E575-4726-B556-380B9958AF9F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86372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643A1B5-D03D-4F0B-81C8-2E0431646F5F}" type="slidenum">
              <a:rPr kumimoji="0" sz="1400">
                <a:latin typeface="Tahoma" pitchFamily="34" charset="0"/>
              </a:rPr>
              <a:t>16</a:t>
            </a:fld>
            <a:endParaRPr lang="en-US"/>
          </a:p>
        </p:txBody>
      </p:sp>
      <p:sp>
        <p:nvSpPr>
          <p:cNvPr id="186373" name="TextBox 1863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完全竞争市场与厂商理论共48页，您现在浏览的是第16页!</a:t>
            </a:r>
          </a:p>
        </p:txBody>
      </p:sp>
    </p:spTree>
  </p:cSld>
  <p:clrMapOvr>
    <a:masterClrMapping/>
  </p:clrMapOvr>
  <p:transition>
    <p:random/>
    <p:sndAc>
      <p:stSnd>
        <p:snd r:embed="rId3" name="chimes.wav"/>
      </p:stSnd>
    </p:sndAc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18" name=""/>
          <p:cNvSpPr/>
          <p:nvPr>
            <p:ph type="title"/>
          </p:nvPr>
        </p:nvSpPr>
        <p:spPr>
          <a:xfrm>
            <a:off x="609600" y="304800"/>
            <a:ext cx="7772400" cy="838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200"/>
              <a:t>厂商的收益曲线</a:t>
            </a:r>
            <a:endParaRPr sz="3200"/>
          </a:p>
        </p:txBody>
      </p:sp>
      <p:sp>
        <p:nvSpPr>
          <p:cNvPr id="188419" name=""/>
          <p:cNvSpPr/>
          <p:nvPr>
            <p:ph type="body" idx="4294967295"/>
          </p:nvPr>
        </p:nvSpPr>
        <p:spPr>
          <a:xfrm>
            <a:off x="4794250" y="1916112"/>
            <a:ext cx="3816350" cy="29987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4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</a:pPr>
            <a:r>
              <a:t> AR = TR/Q = P</a:t>
            </a:r>
          </a:p>
          <a:p>
            <a:pPr lvl="0">
              <a:lnSpc>
                <a:spcPct val="130000"/>
              </a:lnSpc>
            </a:pPr>
            <a:r>
              <a:t> MR = dTR/dQ = p</a:t>
            </a:r>
          </a:p>
          <a:p>
            <a:pPr lvl="0">
              <a:lnSpc>
                <a:spcPct val="130000"/>
              </a:lnSpc>
              <a:buNone/>
            </a:pPr>
          </a:p>
          <a:p>
            <a:pPr lvl="0">
              <a:lnSpc>
                <a:spcPct val="130000"/>
              </a:lnSpc>
            </a:pPr>
            <a:r>
              <a:t>即：AR = MR = P</a:t>
            </a:r>
          </a:p>
          <a:p>
            <a:pPr lvl="0">
              <a:lnSpc>
                <a:spcPct val="130000"/>
              </a:lnSpc>
            </a:pPr>
          </a:p>
        </p:txBody>
      </p:sp>
      <p:cxnSp>
        <p:nvCxnSpPr>
          <p:cNvPr id="188420" name=""/>
          <p:cNvCxnSpPr/>
          <p:nvPr/>
        </p:nvCxnSpPr>
        <p:spPr>
          <a:xfrm flipH="1" flipV="1">
            <a:off x="762000" y="2057400"/>
            <a:ext cx="0" cy="35052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88421" name=""/>
          <p:cNvCxnSpPr/>
          <p:nvPr/>
        </p:nvCxnSpPr>
        <p:spPr>
          <a:xfrm>
            <a:off x="762000" y="5486400"/>
            <a:ext cx="34290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88422" name=""/>
          <p:cNvCxnSpPr/>
          <p:nvPr/>
        </p:nvCxnSpPr>
        <p:spPr>
          <a:xfrm>
            <a:off x="762000" y="3581400"/>
            <a:ext cx="32004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</a:ln>
          <a:effectLst/>
        </p:spPr>
      </p:cxnSp>
      <p:sp>
        <p:nvSpPr>
          <p:cNvPr id="188423" name=""/>
          <p:cNvSpPr/>
          <p:nvPr/>
        </p:nvSpPr>
        <p:spPr>
          <a:xfrm>
            <a:off x="457200" y="5486400"/>
            <a:ext cx="609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b="1">
                <a:latin typeface="Arial"/>
              </a:rPr>
              <a:t>O</a:t>
            </a:r>
            <a:endParaRPr kumimoji="0" b="1">
              <a:latin typeface="Arial"/>
            </a:endParaRPr>
          </a:p>
        </p:txBody>
      </p:sp>
      <p:sp>
        <p:nvSpPr>
          <p:cNvPr id="188424" name=""/>
          <p:cNvSpPr/>
          <p:nvPr/>
        </p:nvSpPr>
        <p:spPr>
          <a:xfrm>
            <a:off x="3886200" y="5562600"/>
            <a:ext cx="8382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b="1">
                <a:latin typeface="Arial"/>
              </a:rPr>
              <a:t>Q</a:t>
            </a:r>
            <a:endParaRPr kumimoji="0" b="1">
              <a:latin typeface="Arial"/>
            </a:endParaRPr>
          </a:p>
        </p:txBody>
      </p:sp>
      <p:sp>
        <p:nvSpPr>
          <p:cNvPr id="188425" name=""/>
          <p:cNvSpPr/>
          <p:nvPr/>
        </p:nvSpPr>
        <p:spPr>
          <a:xfrm>
            <a:off x="381000" y="1752600"/>
            <a:ext cx="5334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b="1">
                <a:latin typeface="Arial"/>
              </a:rPr>
              <a:t>P</a:t>
            </a:r>
            <a:endParaRPr kumimoji="0" b="1">
              <a:latin typeface="Arial"/>
            </a:endParaRPr>
          </a:p>
        </p:txBody>
      </p:sp>
      <p:sp>
        <p:nvSpPr>
          <p:cNvPr id="188426" name=""/>
          <p:cNvSpPr/>
          <p:nvPr/>
        </p:nvSpPr>
        <p:spPr>
          <a:xfrm>
            <a:off x="228600" y="3276600"/>
            <a:ext cx="609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b="1">
                <a:latin typeface="Arial"/>
              </a:rPr>
              <a:t>P</a:t>
            </a:r>
            <a:r>
              <a:rPr kumimoji="0" sz="1600" b="1">
                <a:latin typeface="Arial"/>
              </a:rPr>
              <a:t>0</a:t>
            </a:r>
            <a:endParaRPr kumimoji="0" sz="1600" b="1">
              <a:latin typeface="Arial"/>
            </a:endParaRPr>
          </a:p>
        </p:txBody>
      </p:sp>
      <p:sp>
        <p:nvSpPr>
          <p:cNvPr id="188427" name=""/>
          <p:cNvSpPr/>
          <p:nvPr/>
        </p:nvSpPr>
        <p:spPr>
          <a:xfrm>
            <a:off x="3048000" y="3048000"/>
            <a:ext cx="9144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b="1">
                <a:latin typeface="Arial"/>
              </a:rPr>
              <a:t>      D</a:t>
            </a:r>
            <a:endParaRPr kumimoji="0" b="1">
              <a:latin typeface="Arial"/>
            </a:endParaRPr>
          </a:p>
        </p:txBody>
      </p:sp>
      <p:sp>
        <p:nvSpPr>
          <p:cNvPr id="188428" name=""/>
          <p:cNvSpPr/>
          <p:nvPr/>
        </p:nvSpPr>
        <p:spPr>
          <a:xfrm>
            <a:off x="1676400" y="3962400"/>
            <a:ext cx="24384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2800" b="1">
                <a:latin typeface="Arial"/>
              </a:rPr>
              <a:t>三线合一</a:t>
            </a:r>
            <a:endParaRPr kumimoji="0" sz="2800" b="1">
              <a:latin typeface="Arial"/>
            </a:endParaRPr>
          </a:p>
        </p:txBody>
      </p:sp>
      <p:sp>
        <p:nvSpPr>
          <p:cNvPr id="188429" name=""/>
          <p:cNvSpPr/>
          <p:nvPr/>
        </p:nvSpPr>
        <p:spPr>
          <a:xfrm>
            <a:off x="1295400" y="3962400"/>
            <a:ext cx="381000" cy="45720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8843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3F7DD571-5D9F-436E-A3BB-BA34D1CAAC4A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88431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D230059E-4FE8-4047-AF9E-F31E11823235}" type="slidenum">
              <a:rPr kumimoji="0" sz="1400">
                <a:latin typeface="Tahoma" pitchFamily="34" charset="0"/>
              </a:rPr>
              <a:t>17</a:t>
            </a:fld>
            <a:endParaRPr lang="en-US"/>
          </a:p>
        </p:txBody>
      </p:sp>
      <p:sp>
        <p:nvSpPr>
          <p:cNvPr id="188432" name="TextBox 18843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0466" name=""/>
          <p:cNvGraphicFramePr>
            <a:graphicFrameLocks noGrp="1"/>
          </p:cNvGraphicFramePr>
          <p:nvPr/>
        </p:nvGraphicFramePr>
        <p:xfrm>
          <a:off x="261938" y="381000"/>
          <a:ext cx="8424862" cy="4764088"/>
        </p:xfrm>
        <a:graphic>
          <a:graphicData uri="http://schemas.openxmlformats.org/drawingml/2006/table">
            <a:tbl>
              <a:tblPr/>
              <a:tblGrid>
                <a:gridCol w="1625600"/>
                <a:gridCol w="1257300"/>
                <a:gridCol w="1625600"/>
                <a:gridCol w="1920875"/>
                <a:gridCol w="1995488"/>
              </a:tblGrid>
              <a:tr h="860425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产量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（加仑）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价格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（美元）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总收益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（美元）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平均收益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（美元）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边际收益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（美元）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</a:tr>
              <a:tr h="72231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（Q）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（P）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（TR=PQ）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（AR=TR/Q）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MR=</a:t>
                      </a:r>
                      <a:r>
                        <a:rPr sz="2200">
                          <a:latin typeface="宋体" pitchFamily="2" charset="-122"/>
                          <a:ea typeface="Times New Roman" pitchFamily="18" charset="0"/>
                        </a:rPr>
                        <a:t>Δ</a:t>
                      </a: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TR/</a:t>
                      </a:r>
                      <a:r>
                        <a:rPr sz="2200">
                          <a:latin typeface="宋体" pitchFamily="2" charset="-122"/>
                          <a:ea typeface="Times New Roman" pitchFamily="18" charset="0"/>
                        </a:rPr>
                        <a:t>Δ</a:t>
                      </a: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Q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</a:tr>
              <a:tr h="31416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1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2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3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4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5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7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8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12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18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24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30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36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42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48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itchFamily="2" charset="2"/>
                        <a:buBlip>
                          <a:blip r:embed="rId2"/>
                        </a:buBlip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" pitchFamily="2" charset="2"/>
                        <a:buChar char="w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5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Char char="n"/>
                        <a:defRPr kumimoji="1" lang="en-US" altLang="zh-CN" sz="2400" b="1" i="0" u="none" baseline="0">
                          <a:solidFill>
                            <a:srgbClr val="1C14B8"/>
                          </a:solidFill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sz="2200">
                          <a:latin typeface="Times New Roman" pitchFamily="18" charset="0"/>
                          <a:ea typeface="Times New Roman" pitchFamily="18" charset="0"/>
                        </a:rPr>
                        <a:t>6</a:t>
                      </a:r>
                      <a:endParaRPr sz="2200">
                        <a:latin typeface="Times New Roman" pitchFamily="18" charset="0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190492" name=""/>
          <p:cNvSpPr/>
          <p:nvPr/>
        </p:nvSpPr>
        <p:spPr>
          <a:xfrm>
            <a:off x="611188" y="5654675"/>
            <a:ext cx="7848600" cy="8223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b="1">
                <a:solidFill>
                  <a:schemeClr val="hlink"/>
                </a:solidFill>
                <a:latin typeface="Arial"/>
              </a:rPr>
              <a:t>结论：完全竞争企业的需求曲线（d）、平均收益线（AR）、边际收益线（MR），三线合一。</a:t>
            </a:r>
            <a:endParaRPr kumimoji="0" b="1">
              <a:solidFill>
                <a:schemeClr val="hlink"/>
              </a:solidFill>
              <a:latin typeface="Arial"/>
            </a:endParaRPr>
          </a:p>
        </p:txBody>
      </p:sp>
      <p:sp>
        <p:nvSpPr>
          <p:cNvPr id="19049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7CE1031B-F6F5-4C22-837D-DFA2E12A94DD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9049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554855BA-0A86-4539-B4D9-F92E36BC57A9}" type="slidenum">
              <a:rPr kumimoji="0" sz="1400">
                <a:latin typeface="Tahoma" pitchFamily="34" charset="0"/>
              </a:rPr>
              <a:t>18</a:t>
            </a:fld>
            <a:endParaRPr lang="en-US"/>
          </a:p>
        </p:txBody>
      </p:sp>
      <p:sp>
        <p:nvSpPr>
          <p:cNvPr id="190495" name="TextBox 1904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完全竞争市场与厂商理论共48页，您现在浏览的是第18页!</a:t>
            </a:r>
          </a:p>
        </p:txBody>
      </p:sp>
    </p:spTree>
  </p:cSld>
  <p:clrMapOvr>
    <a:masterClrMapping/>
  </p:clrMapOvr>
  <p:transition>
    <p:random/>
    <p:sndAc>
      <p:stSnd>
        <p:snd r:embed="rId3" name="chimes.wav"/>
      </p:stSnd>
    </p:sndAc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514" name=""/>
          <p:cNvSpPr/>
          <p:nvPr>
            <p:ph type="title" idx="4294967295"/>
          </p:nvPr>
        </p:nvSpPr>
        <p:spPr>
          <a:xfrm>
            <a:off x="1095375" y="304800"/>
            <a:ext cx="7286625" cy="838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2800"/>
              <a:t>（1）当P</a:t>
            </a:r>
            <a:r>
              <a:rPr sz="1600"/>
              <a:t>0</a:t>
            </a:r>
            <a:r>
              <a:rPr sz="2800">
                <a:ea typeface="Arial"/>
              </a:rPr>
              <a:t>&gt;AC</a:t>
            </a:r>
            <a:r>
              <a:rPr sz="2800"/>
              <a:t>时，厂商获得最大利润。</a:t>
            </a:r>
            <a:endParaRPr sz="2800"/>
          </a:p>
        </p:txBody>
      </p:sp>
      <p:sp>
        <p:nvSpPr>
          <p:cNvPr id="192515" name=""/>
          <p:cNvSpPr/>
          <p:nvPr/>
        </p:nvSpPr>
        <p:spPr>
          <a:xfrm>
            <a:off x="7845425" y="5867400"/>
            <a:ext cx="460375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2800" b="1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Q</a:t>
            </a:r>
            <a:endParaRPr kumimoji="0" sz="2800" b="1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92516" name=""/>
          <p:cNvSpPr/>
          <p:nvPr/>
        </p:nvSpPr>
        <p:spPr>
          <a:xfrm>
            <a:off x="4267200" y="2895600"/>
            <a:ext cx="38100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360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E</a:t>
            </a:r>
            <a:endParaRPr kumimoji="0" sz="3600">
              <a:solidFill>
                <a:schemeClr val="tx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92517" name=""/>
          <p:cNvSpPr/>
          <p:nvPr/>
        </p:nvSpPr>
        <p:spPr>
          <a:xfrm>
            <a:off x="762000" y="1828800"/>
            <a:ext cx="420688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Arial"/>
              </a:rPr>
              <a:t>P</a:t>
            </a:r>
            <a:endParaRPr kumimoji="0" sz="2800" b="1">
              <a:latin typeface="Arial"/>
            </a:endParaRPr>
          </a:p>
        </p:txBody>
      </p:sp>
      <p:sp>
        <p:nvSpPr>
          <p:cNvPr id="192518" name=""/>
          <p:cNvSpPr/>
          <p:nvPr/>
        </p:nvSpPr>
        <p:spPr>
          <a:xfrm>
            <a:off x="762000" y="3378200"/>
            <a:ext cx="5334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FF8FFF"/>
                </a:solidFill>
                <a:latin typeface="Arial"/>
              </a:rPr>
              <a:t>P</a:t>
            </a:r>
            <a:r>
              <a:rPr kumimoji="0" sz="1600" b="1">
                <a:solidFill>
                  <a:srgbClr val="FF8FFF"/>
                </a:solidFill>
                <a:latin typeface="Arial"/>
              </a:rPr>
              <a:t>0</a:t>
            </a:r>
            <a:endParaRPr kumimoji="0" sz="1600" b="1">
              <a:solidFill>
                <a:srgbClr val="FF8FFF"/>
              </a:solidFill>
              <a:latin typeface="Arial"/>
            </a:endParaRPr>
          </a:p>
        </p:txBody>
      </p:sp>
      <p:grpSp>
        <p:nvGrpSpPr>
          <p:cNvPr id="192519" name=""/>
          <p:cNvGrpSpPr/>
          <p:nvPr/>
        </p:nvGrpSpPr>
        <p:grpSpPr>
          <a:xfrm>
            <a:off x="2209800" y="2563812"/>
            <a:ext cx="4953000" cy="1766888"/>
            <a:chOff x="1392" y="1615"/>
            <a:chExt cx="3120" cy="1113"/>
          </a:xfrm>
        </p:grpSpPr>
        <p:sp>
          <p:nvSpPr>
            <p:cNvPr id="192520" name=""/>
            <p:cNvSpPr/>
            <p:nvPr/>
          </p:nvSpPr>
          <p:spPr>
            <a:xfrm>
              <a:off x="4040" y="1615"/>
              <a:ext cx="472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0" sz="3200">
                  <a:solidFill>
                    <a:schemeClr val="tx2"/>
                  </a:solidFill>
                  <a:effectLst>
                    <a:outerShdw blurRad="38100" dist="38100" dir="2700000" algn="tl">
                      <a:schemeClr val="bg2"/>
                    </a:outerShdw>
                  </a:effectLst>
                  <a:latin typeface="Arial"/>
                </a:rPr>
                <a:t>AC</a:t>
              </a:r>
              <a:endParaRPr kumimoji="0" sz="320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endParaRPr>
            </a:p>
          </p:txBody>
        </p:sp>
        <p:sp>
          <p:nvSpPr>
            <p:cNvPr id="192521" name=""/>
            <p:cNvSpPr/>
            <p:nvPr/>
          </p:nvSpPr>
          <p:spPr bwMode="auto">
            <a:xfrm>
              <a:off x="1392" y="1872"/>
              <a:ext cx="2592" cy="856"/>
            </a:xfrm>
            <a:custGeom>
              <a:rect l="l" t="t" r="r" b="b"/>
              <a:pathLst>
                <a:path w="2592" h="856">
                  <a:moveTo>
                    <a:pt x="0" y="0"/>
                  </a:moveTo>
                  <a:cubicBezTo>
                    <a:pt x="132" y="220"/>
                    <a:pt x="264" y="440"/>
                    <a:pt x="432" y="576"/>
                  </a:cubicBezTo>
                  <a:cubicBezTo>
                    <a:pt x="600" y="712"/>
                    <a:pt x="784" y="792"/>
                    <a:pt x="1008" y="816"/>
                  </a:cubicBezTo>
                  <a:cubicBezTo>
                    <a:pt x="1232" y="840"/>
                    <a:pt x="1512" y="856"/>
                    <a:pt x="1776" y="720"/>
                  </a:cubicBezTo>
                  <a:cubicBezTo>
                    <a:pt x="2040" y="584"/>
                    <a:pt x="2456" y="128"/>
                    <a:pt x="2592" y="0"/>
                  </a:cubicBezTo>
                </a:path>
              </a:pathLst>
            </a:custGeom>
            <a:noFill/>
            <a:ln w="38100" cap="flat" cmpd="sng">
              <a:solidFill>
                <a:srgbClr val="FF8FFF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cxnSp>
        <p:nvCxnSpPr>
          <p:cNvPr id="192522" name=""/>
          <p:cNvCxnSpPr/>
          <p:nvPr/>
        </p:nvCxnSpPr>
        <p:spPr>
          <a:xfrm flipH="1">
            <a:off x="4800600" y="3581400"/>
            <a:ext cx="0" cy="2286000"/>
          </a:xfrm>
          <a:prstGeom prst="line">
            <a:avLst/>
          </a:prstGeom>
          <a:noFill/>
          <a:ln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192523" name=""/>
          <p:cNvCxnSpPr/>
          <p:nvPr/>
        </p:nvCxnSpPr>
        <p:spPr>
          <a:xfrm flipH="1" flipV="1">
            <a:off x="1295400" y="1447800"/>
            <a:ext cx="0" cy="44196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92524" name=""/>
          <p:cNvCxnSpPr/>
          <p:nvPr/>
        </p:nvCxnSpPr>
        <p:spPr>
          <a:xfrm>
            <a:off x="1295400" y="5791200"/>
            <a:ext cx="70104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192525" name=""/>
          <p:cNvSpPr/>
          <p:nvPr/>
        </p:nvSpPr>
        <p:spPr>
          <a:xfrm>
            <a:off x="838200" y="5715000"/>
            <a:ext cx="9144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2800" b="1">
                <a:latin typeface="Arial"/>
              </a:rPr>
              <a:t>O</a:t>
            </a:r>
            <a:endParaRPr kumimoji="0" sz="2800" b="1">
              <a:latin typeface="Arial"/>
            </a:endParaRPr>
          </a:p>
        </p:txBody>
      </p:sp>
      <p:grpSp>
        <p:nvGrpSpPr>
          <p:cNvPr id="192526" name=""/>
          <p:cNvGrpSpPr/>
          <p:nvPr/>
        </p:nvGrpSpPr>
        <p:grpSpPr>
          <a:xfrm>
            <a:off x="1295400" y="1905000"/>
            <a:ext cx="7086600" cy="3505200"/>
            <a:chOff x="816" y="1200"/>
            <a:chExt cx="4464" cy="2208"/>
          </a:xfrm>
        </p:grpSpPr>
        <p:sp>
          <p:nvSpPr>
            <p:cNvPr id="192527" name=""/>
            <p:cNvSpPr/>
            <p:nvPr/>
          </p:nvSpPr>
          <p:spPr>
            <a:xfrm>
              <a:off x="3157" y="1231"/>
              <a:ext cx="514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0" sz="3200">
                  <a:effectLst>
                    <a:outerShdw blurRad="38100" dist="38100" dir="2700000" algn="tl">
                      <a:schemeClr val="bg2"/>
                    </a:outerShdw>
                  </a:effectLst>
                  <a:latin typeface="Arial"/>
                </a:rPr>
                <a:t>MC</a:t>
              </a:r>
              <a:endParaRPr kumimoji="0" sz="3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endParaRPr>
            </a:p>
          </p:txBody>
        </p:sp>
        <p:cxnSp>
          <p:nvCxnSpPr>
            <p:cNvPr id="192528" name=""/>
            <p:cNvCxnSpPr/>
            <p:nvPr/>
          </p:nvCxnSpPr>
          <p:spPr>
            <a:xfrm>
              <a:off x="816" y="2256"/>
              <a:ext cx="408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192529" name=""/>
            <p:cNvSpPr/>
            <p:nvPr/>
          </p:nvSpPr>
          <p:spPr bwMode="auto">
            <a:xfrm>
              <a:off x="1200" y="1200"/>
              <a:ext cx="2640" cy="2208"/>
            </a:xfrm>
            <a:custGeom>
              <a:rect l="l" t="t" r="r" b="b"/>
              <a:pathLst>
                <a:path w="2640" h="2208">
                  <a:moveTo>
                    <a:pt x="0" y="1728"/>
                  </a:moveTo>
                  <a:cubicBezTo>
                    <a:pt x="100" y="1892"/>
                    <a:pt x="200" y="2056"/>
                    <a:pt x="336" y="2112"/>
                  </a:cubicBezTo>
                  <a:cubicBezTo>
                    <a:pt x="472" y="2168"/>
                    <a:pt x="592" y="2208"/>
                    <a:pt x="816" y="2064"/>
                  </a:cubicBezTo>
                  <a:cubicBezTo>
                    <a:pt x="1040" y="1920"/>
                    <a:pt x="1376" y="1592"/>
                    <a:pt x="1680" y="1248"/>
                  </a:cubicBezTo>
                  <a:cubicBezTo>
                    <a:pt x="1984" y="904"/>
                    <a:pt x="2312" y="452"/>
                    <a:pt x="2640" y="0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92530" name=""/>
            <p:cNvSpPr/>
            <p:nvPr/>
          </p:nvSpPr>
          <p:spPr>
            <a:xfrm>
              <a:off x="4464" y="2400"/>
              <a:ext cx="816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kumimoji="0" sz="3200">
                  <a:latin typeface="Arial"/>
                </a:rPr>
                <a:t>MR</a:t>
              </a:r>
              <a:endParaRPr kumimoji="0" sz="3200">
                <a:latin typeface="Arial"/>
              </a:endParaRPr>
            </a:p>
          </p:txBody>
        </p:sp>
      </p:grpSp>
      <p:sp>
        <p:nvSpPr>
          <p:cNvPr id="192531" name=""/>
          <p:cNvSpPr/>
          <p:nvPr/>
        </p:nvSpPr>
        <p:spPr>
          <a:xfrm>
            <a:off x="4765675" y="3487738"/>
            <a:ext cx="152400" cy="152400"/>
          </a:xfrm>
          <a:prstGeom prst="ellipse">
            <a:avLst/>
          </a:prstGeom>
          <a:solidFill>
            <a:srgbClr val="FF8FFF"/>
          </a:solidFill>
          <a:ln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92532" name=""/>
          <p:cNvSpPr/>
          <p:nvPr/>
        </p:nvSpPr>
        <p:spPr>
          <a:xfrm>
            <a:off x="4572000" y="5867400"/>
            <a:ext cx="11430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2800" b="1">
                <a:latin typeface="Arial"/>
              </a:rPr>
              <a:t>Q</a:t>
            </a:r>
            <a:r>
              <a:rPr kumimoji="0" sz="1600" b="1">
                <a:latin typeface="Arial"/>
              </a:rPr>
              <a:t>0</a:t>
            </a:r>
            <a:endParaRPr kumimoji="0" sz="1600" b="1">
              <a:latin typeface="Arial"/>
            </a:endParaRPr>
          </a:p>
        </p:txBody>
      </p:sp>
      <p:sp>
        <p:nvSpPr>
          <p:cNvPr id="19253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17FDAEF3-FFF9-45E9-B70A-44B1EFA82421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9253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B4FCAA83-A930-4F0E-A813-95AF76208F56}" type="slidenum">
              <a:rPr kumimoji="0" sz="1400">
                <a:latin typeface="Tahoma" pitchFamily="34" charset="0"/>
              </a:rPr>
              <a:t>19</a:t>
            </a:fld>
            <a:endParaRPr lang="en-US"/>
          </a:p>
        </p:txBody>
      </p:sp>
      <p:sp>
        <p:nvSpPr>
          <p:cNvPr id="192535" name="TextBox 1925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完全竞争市场与厂商理论共48页，您现在浏览的是第19页!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62" name=""/>
          <p:cNvSpPr/>
          <p:nvPr>
            <p:ph type="title" idx="4294967295"/>
          </p:nvPr>
        </p:nvSpPr>
        <p:spPr>
          <a:xfrm>
            <a:off x="1095375" y="304800"/>
            <a:ext cx="7286625" cy="838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2800"/>
              <a:t>（3）当P</a:t>
            </a:r>
            <a:r>
              <a:rPr sz="1600"/>
              <a:t>0</a:t>
            </a:r>
            <a:r>
              <a:rPr sz="2800">
                <a:ea typeface="Arial"/>
              </a:rPr>
              <a:t>&lt;AC</a:t>
            </a:r>
            <a:r>
              <a:rPr sz="2800"/>
              <a:t>时，此时厂商亏损最小。</a:t>
            </a:r>
            <a:endParaRPr sz="2800"/>
          </a:p>
        </p:txBody>
      </p:sp>
      <p:sp>
        <p:nvSpPr>
          <p:cNvPr id="194563" name=""/>
          <p:cNvSpPr/>
          <p:nvPr/>
        </p:nvSpPr>
        <p:spPr>
          <a:xfrm>
            <a:off x="7845425" y="5867400"/>
            <a:ext cx="460375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2800" b="1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Q</a:t>
            </a:r>
            <a:endParaRPr kumimoji="0" sz="2800" b="1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94564" name=""/>
          <p:cNvSpPr/>
          <p:nvPr/>
        </p:nvSpPr>
        <p:spPr>
          <a:xfrm>
            <a:off x="4267200" y="2895600"/>
            <a:ext cx="38100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360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E</a:t>
            </a:r>
            <a:endParaRPr kumimoji="0" sz="3600">
              <a:solidFill>
                <a:schemeClr val="tx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94565" name=""/>
          <p:cNvSpPr/>
          <p:nvPr/>
        </p:nvSpPr>
        <p:spPr>
          <a:xfrm>
            <a:off x="762000" y="1828800"/>
            <a:ext cx="420688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Arial"/>
              </a:rPr>
              <a:t>P</a:t>
            </a:r>
            <a:endParaRPr kumimoji="0" sz="2800" b="1">
              <a:latin typeface="Arial"/>
            </a:endParaRPr>
          </a:p>
        </p:txBody>
      </p:sp>
      <p:sp>
        <p:nvSpPr>
          <p:cNvPr id="194566" name=""/>
          <p:cNvSpPr/>
          <p:nvPr/>
        </p:nvSpPr>
        <p:spPr>
          <a:xfrm>
            <a:off x="762000" y="3378200"/>
            <a:ext cx="5334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FF8FFF"/>
                </a:solidFill>
                <a:latin typeface="Arial"/>
              </a:rPr>
              <a:t>P</a:t>
            </a:r>
            <a:r>
              <a:rPr kumimoji="0" sz="1600" b="1">
                <a:solidFill>
                  <a:srgbClr val="FF8FFF"/>
                </a:solidFill>
                <a:latin typeface="Arial"/>
              </a:rPr>
              <a:t>0</a:t>
            </a:r>
            <a:endParaRPr kumimoji="0" sz="1600" b="1">
              <a:solidFill>
                <a:srgbClr val="FF8FFF"/>
              </a:solidFill>
              <a:latin typeface="Arial"/>
            </a:endParaRPr>
          </a:p>
        </p:txBody>
      </p:sp>
      <p:grpSp>
        <p:nvGrpSpPr>
          <p:cNvPr id="194567" name=""/>
          <p:cNvGrpSpPr/>
          <p:nvPr/>
        </p:nvGrpSpPr>
        <p:grpSpPr>
          <a:xfrm>
            <a:off x="3352800" y="1128712"/>
            <a:ext cx="4953000" cy="1766888"/>
            <a:chOff x="1392" y="1615"/>
            <a:chExt cx="3120" cy="1113"/>
          </a:xfrm>
        </p:grpSpPr>
        <p:sp>
          <p:nvSpPr>
            <p:cNvPr id="194568" name=""/>
            <p:cNvSpPr/>
            <p:nvPr/>
          </p:nvSpPr>
          <p:spPr>
            <a:xfrm>
              <a:off x="4040" y="1615"/>
              <a:ext cx="472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0" sz="3200">
                  <a:solidFill>
                    <a:schemeClr val="tx2"/>
                  </a:solidFill>
                  <a:effectLst>
                    <a:outerShdw blurRad="38100" dist="38100" dir="2700000" algn="tl">
                      <a:schemeClr val="bg2"/>
                    </a:outerShdw>
                  </a:effectLst>
                  <a:latin typeface="Arial"/>
                </a:rPr>
                <a:t>AC</a:t>
              </a:r>
              <a:endParaRPr kumimoji="0" sz="320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endParaRPr>
            </a:p>
          </p:txBody>
        </p:sp>
        <p:sp>
          <p:nvSpPr>
            <p:cNvPr id="194569" name=""/>
            <p:cNvSpPr/>
            <p:nvPr/>
          </p:nvSpPr>
          <p:spPr bwMode="auto">
            <a:xfrm>
              <a:off x="1392" y="1872"/>
              <a:ext cx="2592" cy="856"/>
            </a:xfrm>
            <a:custGeom>
              <a:rect l="l" t="t" r="r" b="b"/>
              <a:pathLst>
                <a:path w="2592" h="856">
                  <a:moveTo>
                    <a:pt x="0" y="0"/>
                  </a:moveTo>
                  <a:cubicBezTo>
                    <a:pt x="132" y="220"/>
                    <a:pt x="264" y="440"/>
                    <a:pt x="432" y="576"/>
                  </a:cubicBezTo>
                  <a:cubicBezTo>
                    <a:pt x="600" y="712"/>
                    <a:pt x="784" y="792"/>
                    <a:pt x="1008" y="816"/>
                  </a:cubicBezTo>
                  <a:cubicBezTo>
                    <a:pt x="1232" y="840"/>
                    <a:pt x="1512" y="856"/>
                    <a:pt x="1776" y="720"/>
                  </a:cubicBezTo>
                  <a:cubicBezTo>
                    <a:pt x="2040" y="584"/>
                    <a:pt x="2456" y="128"/>
                    <a:pt x="2592" y="0"/>
                  </a:cubicBezTo>
                </a:path>
              </a:pathLst>
            </a:custGeom>
            <a:noFill/>
            <a:ln w="38100" cap="flat" cmpd="sng">
              <a:solidFill>
                <a:srgbClr val="FF8FFF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cxnSp>
        <p:nvCxnSpPr>
          <p:cNvPr id="194570" name=""/>
          <p:cNvCxnSpPr/>
          <p:nvPr/>
        </p:nvCxnSpPr>
        <p:spPr>
          <a:xfrm flipH="1">
            <a:off x="4800600" y="3581400"/>
            <a:ext cx="0" cy="2286000"/>
          </a:xfrm>
          <a:prstGeom prst="line">
            <a:avLst/>
          </a:prstGeom>
          <a:noFill/>
          <a:ln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194571" name=""/>
          <p:cNvCxnSpPr/>
          <p:nvPr/>
        </p:nvCxnSpPr>
        <p:spPr>
          <a:xfrm flipH="1" flipV="1">
            <a:off x="1295400" y="1447800"/>
            <a:ext cx="0" cy="44196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94572" name=""/>
          <p:cNvCxnSpPr/>
          <p:nvPr/>
        </p:nvCxnSpPr>
        <p:spPr>
          <a:xfrm>
            <a:off x="1295400" y="5791200"/>
            <a:ext cx="70104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194573" name=""/>
          <p:cNvSpPr/>
          <p:nvPr/>
        </p:nvSpPr>
        <p:spPr>
          <a:xfrm>
            <a:off x="838200" y="5715000"/>
            <a:ext cx="9144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2800" b="1">
                <a:latin typeface="Arial"/>
              </a:rPr>
              <a:t>O</a:t>
            </a:r>
            <a:endParaRPr kumimoji="0" sz="2800" b="1">
              <a:latin typeface="Arial"/>
            </a:endParaRPr>
          </a:p>
        </p:txBody>
      </p:sp>
      <p:grpSp>
        <p:nvGrpSpPr>
          <p:cNvPr id="194574" name=""/>
          <p:cNvGrpSpPr/>
          <p:nvPr/>
        </p:nvGrpSpPr>
        <p:grpSpPr>
          <a:xfrm>
            <a:off x="1295400" y="1905000"/>
            <a:ext cx="7086600" cy="3505200"/>
            <a:chOff x="816" y="1200"/>
            <a:chExt cx="4464" cy="2208"/>
          </a:xfrm>
        </p:grpSpPr>
        <p:sp>
          <p:nvSpPr>
            <p:cNvPr id="194575" name=""/>
            <p:cNvSpPr/>
            <p:nvPr/>
          </p:nvSpPr>
          <p:spPr>
            <a:xfrm>
              <a:off x="3157" y="1231"/>
              <a:ext cx="514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0" sz="3200">
                  <a:effectLst>
                    <a:outerShdw blurRad="38100" dist="38100" dir="2700000" algn="tl">
                      <a:schemeClr val="bg2"/>
                    </a:outerShdw>
                  </a:effectLst>
                  <a:latin typeface="Arial"/>
                </a:rPr>
                <a:t>MC</a:t>
              </a:r>
              <a:endParaRPr kumimoji="0" sz="3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endParaRPr>
            </a:p>
          </p:txBody>
        </p:sp>
        <p:cxnSp>
          <p:nvCxnSpPr>
            <p:cNvPr id="194576" name=""/>
            <p:cNvCxnSpPr/>
            <p:nvPr/>
          </p:nvCxnSpPr>
          <p:spPr>
            <a:xfrm>
              <a:off x="816" y="2256"/>
              <a:ext cx="408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194577" name=""/>
            <p:cNvSpPr/>
            <p:nvPr/>
          </p:nvSpPr>
          <p:spPr bwMode="auto">
            <a:xfrm>
              <a:off x="1200" y="1200"/>
              <a:ext cx="2640" cy="2208"/>
            </a:xfrm>
            <a:custGeom>
              <a:rect l="l" t="t" r="r" b="b"/>
              <a:pathLst>
                <a:path w="2640" h="2208">
                  <a:moveTo>
                    <a:pt x="0" y="1728"/>
                  </a:moveTo>
                  <a:cubicBezTo>
                    <a:pt x="100" y="1892"/>
                    <a:pt x="200" y="2056"/>
                    <a:pt x="336" y="2112"/>
                  </a:cubicBezTo>
                  <a:cubicBezTo>
                    <a:pt x="472" y="2168"/>
                    <a:pt x="592" y="2208"/>
                    <a:pt x="816" y="2064"/>
                  </a:cubicBezTo>
                  <a:cubicBezTo>
                    <a:pt x="1040" y="1920"/>
                    <a:pt x="1376" y="1592"/>
                    <a:pt x="1680" y="1248"/>
                  </a:cubicBezTo>
                  <a:cubicBezTo>
                    <a:pt x="1984" y="904"/>
                    <a:pt x="2312" y="452"/>
                    <a:pt x="2640" y="0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94578" name=""/>
            <p:cNvSpPr/>
            <p:nvPr/>
          </p:nvSpPr>
          <p:spPr>
            <a:xfrm>
              <a:off x="4464" y="2400"/>
              <a:ext cx="816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kumimoji="0" sz="3200">
                  <a:latin typeface="Arial"/>
                </a:rPr>
                <a:t>MR</a:t>
              </a:r>
              <a:endParaRPr kumimoji="0" sz="3200">
                <a:latin typeface="Arial"/>
              </a:endParaRPr>
            </a:p>
          </p:txBody>
        </p:sp>
      </p:grpSp>
      <p:sp>
        <p:nvSpPr>
          <p:cNvPr id="194579" name=""/>
          <p:cNvSpPr/>
          <p:nvPr/>
        </p:nvSpPr>
        <p:spPr>
          <a:xfrm>
            <a:off x="4765675" y="3487738"/>
            <a:ext cx="152400" cy="152400"/>
          </a:xfrm>
          <a:prstGeom prst="ellipse">
            <a:avLst/>
          </a:prstGeom>
          <a:solidFill>
            <a:srgbClr val="FF8FFF"/>
          </a:solidFill>
          <a:ln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94580" name=""/>
          <p:cNvSpPr/>
          <p:nvPr/>
        </p:nvSpPr>
        <p:spPr>
          <a:xfrm>
            <a:off x="4572000" y="5867400"/>
            <a:ext cx="11430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2800" b="1">
                <a:latin typeface="Arial"/>
              </a:rPr>
              <a:t>Q</a:t>
            </a:r>
            <a:r>
              <a:rPr kumimoji="0" sz="1600" b="1">
                <a:latin typeface="Arial"/>
              </a:rPr>
              <a:t>0</a:t>
            </a:r>
            <a:endParaRPr kumimoji="0" sz="1600" b="1">
              <a:latin typeface="Arial"/>
            </a:endParaRPr>
          </a:p>
        </p:txBody>
      </p:sp>
      <p:sp>
        <p:nvSpPr>
          <p:cNvPr id="194581" name=""/>
          <p:cNvSpPr/>
          <p:nvPr/>
        </p:nvSpPr>
        <p:spPr>
          <a:xfrm>
            <a:off x="3886200" y="4419600"/>
            <a:ext cx="152400" cy="152400"/>
          </a:xfrm>
          <a:prstGeom prst="ellipse">
            <a:avLst/>
          </a:prstGeom>
          <a:solidFill>
            <a:srgbClr val="FF3300"/>
          </a:solidFill>
          <a:ln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cxnSp>
        <p:nvCxnSpPr>
          <p:cNvPr id="194582" name=""/>
          <p:cNvCxnSpPr/>
          <p:nvPr/>
        </p:nvCxnSpPr>
        <p:spPr>
          <a:xfrm>
            <a:off x="1295400" y="4495800"/>
            <a:ext cx="5410200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miter lim="800000"/>
          </a:ln>
          <a:effectLst/>
        </p:spPr>
      </p:cxnSp>
      <p:sp>
        <p:nvSpPr>
          <p:cNvPr id="194583" name=""/>
          <p:cNvSpPr/>
          <p:nvPr/>
        </p:nvSpPr>
        <p:spPr>
          <a:xfrm>
            <a:off x="762000" y="4267200"/>
            <a:ext cx="9906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2800" b="1">
                <a:solidFill>
                  <a:srgbClr val="FF3300"/>
                </a:solidFill>
                <a:latin typeface="Arial"/>
              </a:rPr>
              <a:t>P</a:t>
            </a:r>
            <a:r>
              <a:rPr kumimoji="0" sz="1600" b="1">
                <a:solidFill>
                  <a:srgbClr val="FF3300"/>
                </a:solidFill>
                <a:latin typeface="Arial"/>
              </a:rPr>
              <a:t>1</a:t>
            </a:r>
            <a:endParaRPr kumimoji="0" sz="1600" b="1">
              <a:solidFill>
                <a:srgbClr val="FF3300"/>
              </a:solidFill>
              <a:latin typeface="Arial"/>
            </a:endParaRPr>
          </a:p>
        </p:txBody>
      </p:sp>
      <p:grpSp>
        <p:nvGrpSpPr>
          <p:cNvPr id="194584" name=""/>
          <p:cNvGrpSpPr/>
          <p:nvPr/>
        </p:nvGrpSpPr>
        <p:grpSpPr>
          <a:xfrm>
            <a:off x="2057400" y="2667000"/>
            <a:ext cx="6400800" cy="2743200"/>
            <a:chOff x="1296" y="1680"/>
            <a:chExt cx="4032" cy="1728"/>
          </a:xfrm>
        </p:grpSpPr>
        <p:sp>
          <p:nvSpPr>
            <p:cNvPr id="194585" name=""/>
            <p:cNvSpPr/>
            <p:nvPr/>
          </p:nvSpPr>
          <p:spPr bwMode="auto">
            <a:xfrm>
              <a:off x="1296" y="2008"/>
              <a:ext cx="3120" cy="832"/>
            </a:xfrm>
            <a:custGeom>
              <a:rect l="l" t="t" r="r" b="b"/>
              <a:pathLst>
                <a:path w="3120" h="832">
                  <a:moveTo>
                    <a:pt x="0" y="56"/>
                  </a:moveTo>
                  <a:cubicBezTo>
                    <a:pt x="240" y="280"/>
                    <a:pt x="480" y="504"/>
                    <a:pt x="672" y="632"/>
                  </a:cubicBezTo>
                  <a:cubicBezTo>
                    <a:pt x="864" y="760"/>
                    <a:pt x="952" y="816"/>
                    <a:pt x="1152" y="824"/>
                  </a:cubicBezTo>
                  <a:cubicBezTo>
                    <a:pt x="1352" y="832"/>
                    <a:pt x="1576" y="800"/>
                    <a:pt x="1872" y="680"/>
                  </a:cubicBezTo>
                  <a:cubicBezTo>
                    <a:pt x="2168" y="560"/>
                    <a:pt x="2736" y="208"/>
                    <a:pt x="2928" y="104"/>
                  </a:cubicBezTo>
                  <a:cubicBezTo>
                    <a:pt x="3120" y="0"/>
                    <a:pt x="3072" y="28"/>
                    <a:pt x="3024" y="56"/>
                  </a:cubicBezTo>
                </a:path>
              </a:pathLst>
            </a:custGeom>
            <a:noFill/>
            <a:ln w="38100" cap="flat" cmpd="sng">
              <a:solidFill>
                <a:srgbClr val="FF33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/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94586" name=""/>
            <p:cNvSpPr/>
            <p:nvPr/>
          </p:nvSpPr>
          <p:spPr>
            <a:xfrm>
              <a:off x="4368" y="1680"/>
              <a:ext cx="960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kumimoji="0" sz="3200">
                  <a:solidFill>
                    <a:schemeClr val="tx2"/>
                  </a:solidFill>
                  <a:latin typeface="Arial"/>
                </a:rPr>
                <a:t>AVC</a:t>
              </a:r>
              <a:endParaRPr kumimoji="0" sz="3200">
                <a:solidFill>
                  <a:schemeClr val="tx2"/>
                </a:solidFill>
                <a:latin typeface="Arial"/>
              </a:endParaRPr>
            </a:p>
          </p:txBody>
        </p:sp>
        <p:sp>
          <p:nvSpPr>
            <p:cNvPr id="194587" name=""/>
            <p:cNvSpPr/>
            <p:nvPr/>
          </p:nvSpPr>
          <p:spPr>
            <a:xfrm rot="10800000" flipH="1">
              <a:off x="2640" y="3072"/>
              <a:ext cx="1440" cy="336"/>
            </a:xfrm>
            <a:prstGeom prst="wedgeRectCallout">
              <a:avLst>
                <a:gd name="adj1" fmla="val -55977"/>
                <a:gd name="adj2" fmla="val 107736"/>
              </a:avLst>
            </a:prstGeom>
            <a:noFill/>
            <a:ln>
              <a:solidFill>
                <a:schemeClr val="tx1"/>
              </a:solidFill>
              <a:miter lim="800000"/>
            </a:ln>
            <a:effectLst/>
          </p:spPr>
          <p:txBody>
            <a:bodyPr rot="10800000">
              <a:noAutofit/>
            </a:bodyPr>
            <a:lstStyle>
              <a:defPPr algn="l" rtl="0" eaLnBrk="1" hangingPunct="1">
                <a:defRPr kumimoji="1" lang="en-US" altLang="zh-CN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zh-CN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0" sz="2800" b="1">
                  <a:solidFill>
                    <a:schemeClr val="tx2"/>
                  </a:solidFill>
                  <a:latin typeface="Arial"/>
                </a:rPr>
                <a:t>停止营业点</a:t>
              </a:r>
              <a:endParaRPr kumimoji="0" sz="2800" b="1">
                <a:solidFill>
                  <a:schemeClr val="tx2"/>
                </a:solidFill>
                <a:latin typeface="Arial"/>
              </a:endParaRPr>
            </a:p>
          </p:txBody>
        </p:sp>
      </p:grpSp>
      <p:sp>
        <p:nvSpPr>
          <p:cNvPr id="19458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04FEF0AE-E842-415C-8887-AA38A5A0B331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94589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592B8A1-40A1-4789-B94E-8EC39297AF7D}" type="slidenum">
              <a:rPr kumimoji="0" sz="1400">
                <a:latin typeface="Tahoma" pitchFamily="34" charset="0"/>
              </a:rPr>
              <a:t>20</a:t>
            </a:fld>
            <a:endParaRPr lang="en-US"/>
          </a:p>
        </p:txBody>
      </p:sp>
      <p:sp>
        <p:nvSpPr>
          <p:cNvPr id="194590" name="TextBox 19458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完全竞争市场与厂商理论共48页，您现在浏览的是第20页!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610" name=""/>
          <p:cNvSpPr/>
          <p:nvPr>
            <p:ph type="title"/>
          </p:nvPr>
        </p:nvSpPr>
        <p:spPr>
          <a:xfrm>
            <a:off x="609600" y="304800"/>
            <a:ext cx="7772400" cy="66992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300"/>
              <a:t>农场工人尚列特的回答：</a:t>
            </a:r>
            <a:endParaRPr sz="3300"/>
          </a:p>
        </p:txBody>
      </p:sp>
      <p:sp>
        <p:nvSpPr>
          <p:cNvPr id="196611" name=""/>
          <p:cNvSpPr/>
          <p:nvPr>
            <p:ph type="body" idx="4294967295"/>
          </p:nvPr>
        </p:nvSpPr>
        <p:spPr>
          <a:xfrm>
            <a:off x="301625" y="1143000"/>
            <a:ext cx="8540750" cy="5410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   于是，工人们围坐在一起以投票来决定是否同意降低工资，这是，尚列特很快进行了一番计算，然后说：</a:t>
            </a:r>
          </a:p>
          <a:p>
            <a:pPr lvl="0"/>
            <a:r>
              <a:t>   “农场主在吓唬我们，即使我们不同意降低工资，他也会收割小麦的。他的总受益（3.5万美元）超过了</a:t>
            </a:r>
            <a:r>
              <a:rPr u="sng">
                <a:effectLst>
                  <a:outerShdw blurRad="38100" dist="38100" dir="2700000" algn="tl">
                    <a:schemeClr val="bg2"/>
                  </a:outerShdw>
                </a:effectLst>
              </a:rPr>
              <a:t>可变成本</a:t>
            </a:r>
            <a:r>
              <a:t>（支付给工人的3万美元）。数月前用来支付种子和化肥的2万美元固定成本已经是沉淀成本了，在决定是否收割小麦时是可以忽略不计的。”</a:t>
            </a:r>
          </a:p>
          <a:p>
            <a:pPr lvl="0"/>
            <a:r>
              <a:t>   因此由于农场主的总收益超过了可变成本，所以即使工人们不接受降低工资的建议，他仍将收割小麦。</a:t>
            </a:r>
          </a:p>
          <a:p>
            <a:pPr lvl="0">
              <a:buNone/>
            </a:pPr>
          </a:p>
        </p:txBody>
      </p:sp>
      <p:sp>
        <p:nvSpPr>
          <p:cNvPr id="1966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0AA395DC-103D-4F7E-88CC-375E3C0E20A1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9661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B0AA97FF-AFFB-4F66-88A3-6181A1F2EBCD}" type="slidenum">
              <a:rPr kumimoji="0" sz="1400">
                <a:latin typeface="Tahoma" pitchFamily="34" charset="0"/>
              </a:rPr>
              <a:t>21</a:t>
            </a:fld>
            <a:endParaRPr lang="en-US"/>
          </a:p>
        </p:txBody>
      </p:sp>
      <p:sp>
        <p:nvSpPr>
          <p:cNvPr id="196614" name="TextBox 1966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完全竞争市场与厂商理论共48页，您现在浏览的是第21页!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 additive="base">
                                        <p:cTn id="7" dur="500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 additive="base">
                                        <p:cTn id="12" dur="500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 additive="base">
                                        <p:cTn id="17" dur="500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1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634" name=""/>
          <p:cNvSpPr/>
          <p:nvPr>
            <p:ph type="title"/>
          </p:nvPr>
        </p:nvSpPr>
        <p:spPr>
          <a:xfrm>
            <a:off x="609600" y="304800"/>
            <a:ext cx="7772400" cy="838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zh-CN" sz="3600" b="1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      第六节、长期均衡</a:t>
            </a:r>
          </a:p>
        </p:txBody>
      </p:sp>
      <p:sp>
        <p:nvSpPr>
          <p:cNvPr id="197635" name=""/>
          <p:cNvSpPr/>
          <p:nvPr>
            <p:ph type="body" idx="4294967295"/>
          </p:nvPr>
        </p:nvSpPr>
        <p:spPr>
          <a:xfrm>
            <a:off x="301625" y="1447800"/>
            <a:ext cx="8540750" cy="46513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endParaRPr sz="1100"/>
          </a:p>
          <a:p>
            <a:pPr lvl="0">
              <a:lnSpc>
                <a:spcPct val="130000"/>
              </a:lnSpc>
              <a:buSzPct val="90000"/>
              <a:buFont typeface="Wingdings" pitchFamily="2" charset="2"/>
              <a:buChar char="M"/>
            </a:pPr>
            <a:r>
              <a:t>  —— 长期生产时厂商获利润最大化的状态。长期均衡时，厂商依旧要遵循</a:t>
            </a:r>
            <a:r>
              <a:rPr>
                <a:latin typeface="黑体" pitchFamily="2" charset="-122"/>
                <a:ea typeface="黑体" pitchFamily="2" charset="-122"/>
              </a:rPr>
              <a:t>ＭＲ＝ＭＣ（LMC）</a:t>
            </a:r>
            <a:r>
              <a:t>的原则。</a:t>
            </a:r>
          </a:p>
          <a:p>
            <a:pPr lvl="0">
              <a:lnSpc>
                <a:spcPct val="130000"/>
              </a:lnSpc>
              <a:buSzPct val="90000"/>
              <a:buFont typeface="Wingdings" pitchFamily="2" charset="2"/>
              <a:buNone/>
            </a:pPr>
            <a:endParaRPr sz="2100"/>
          </a:p>
          <a:p>
            <a:pPr lvl="0">
              <a:lnSpc>
                <a:spcPct val="130000"/>
              </a:lnSpc>
              <a:buSzPct val="90000"/>
              <a:buFont typeface="Wingdings" pitchFamily="2" charset="2"/>
              <a:buChar char="M"/>
            </a:pPr>
            <a:r>
              <a:t>  但是，由于长期生产的特点，完全竞争厂商的长期均衡只有一种状态：所有厂商都达到</a:t>
            </a:r>
            <a:r>
              <a:rPr u="sng">
                <a:effectLst>
                  <a:outerShdw blurRad="38100" dist="38100" dir="2700000" algn="tl">
                    <a:schemeClr val="bg2"/>
                  </a:outerShdw>
                </a:effectLst>
                <a:hlinkClick action="ppaction://hlinkshowjump?jump=nextslide" tooltip="上篇原始经济体"/>
              </a:rPr>
              <a:t>零利润均衡</a:t>
            </a:r>
            <a:r>
              <a:t>，都只获得正常利润。</a:t>
            </a:r>
          </a:p>
        </p:txBody>
      </p:sp>
      <p:sp>
        <p:nvSpPr>
          <p:cNvPr id="1976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9AFD1642-0B2B-44E1-9A13-CE9CB352070E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9763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280DE507-D23B-43B3-AFAF-5A2941103A4B}" type="slidenum">
              <a:rPr kumimoji="0" sz="1400">
                <a:latin typeface="Tahoma" pitchFamily="34" charset="0"/>
              </a:rPr>
              <a:t>22</a:t>
            </a:fld>
            <a:endParaRPr lang="en-US"/>
          </a:p>
        </p:txBody>
      </p:sp>
      <p:sp>
        <p:nvSpPr>
          <p:cNvPr id="197638" name="TextBox 1976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完全竞争市场与厂商理论共48页，您现在浏览的是第22页!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5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682" name=""/>
          <p:cNvSpPr/>
          <p:nvPr>
            <p:ph type="body" idx="4294967295"/>
          </p:nvPr>
        </p:nvSpPr>
        <p:spPr>
          <a:xfrm>
            <a:off x="323850" y="609600"/>
            <a:ext cx="8540750" cy="5334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buFont typeface="Webdings" pitchFamily="18" charset="2"/>
              <a:buChar char=""/>
            </a:pPr>
            <a:r>
              <a:rPr sz="3200"/>
              <a:t> 2、厂商长期均衡条件：</a:t>
            </a:r>
            <a:endParaRPr sz="3200"/>
          </a:p>
          <a:p>
            <a:pPr lvl="0">
              <a:buNone/>
            </a:pPr>
            <a:endParaRPr sz="1100"/>
          </a:p>
          <a:p>
            <a:pPr lvl="0">
              <a:buNone/>
            </a:pPr>
            <a:r>
              <a:rPr sz="3200"/>
              <a:t> (1) 基本条件：MR=MC=LMC=SMC</a:t>
            </a:r>
            <a:endParaRPr sz="3200"/>
          </a:p>
          <a:p>
            <a:pPr lvl="0">
              <a:buNone/>
            </a:pPr>
            <a:r>
              <a:rPr sz="3200"/>
              <a:t> (2) 零利润均衡：P=LAC=SAC</a:t>
            </a:r>
            <a:endParaRPr sz="3200"/>
          </a:p>
          <a:p>
            <a:pPr lvl="0">
              <a:buNone/>
            </a:pPr>
            <a:r>
              <a:rPr sz="3200"/>
              <a:t> (3) 完全竞争：P=MR=AR</a:t>
            </a:r>
            <a:endParaRPr sz="3200"/>
          </a:p>
          <a:p>
            <a:pPr lvl="0">
              <a:buNone/>
            </a:pPr>
            <a:r>
              <a:rPr sz="3200"/>
              <a:t>  所以：</a:t>
            </a:r>
            <a:r>
              <a:rPr sz="3200">
                <a:solidFill>
                  <a:schemeClr val="hlink"/>
                </a:solidFill>
              </a:rPr>
              <a:t>MR=LMC=SMC=LAC=SAC</a:t>
            </a:r>
            <a:endParaRPr sz="3200">
              <a:solidFill>
                <a:schemeClr val="hlink"/>
              </a:solidFill>
            </a:endParaRPr>
          </a:p>
          <a:p>
            <a:pPr lvl="0">
              <a:buNone/>
            </a:pPr>
            <a:r>
              <a:rPr sz="3200"/>
              <a:t>  其中，</a:t>
            </a:r>
            <a:r>
              <a:rPr sz="3200">
                <a:solidFill>
                  <a:schemeClr val="hlink"/>
                </a:solidFill>
              </a:rPr>
              <a:t>MR=AR=P</a:t>
            </a:r>
            <a:endParaRPr sz="3200">
              <a:solidFill>
                <a:schemeClr val="hlink"/>
              </a:solidFill>
            </a:endParaRPr>
          </a:p>
          <a:p>
            <a:pPr lvl="0">
              <a:buNone/>
            </a:pPr>
            <a:endParaRPr sz="3200"/>
          </a:p>
        </p:txBody>
      </p:sp>
      <p:sp>
        <p:nvSpPr>
          <p:cNvPr id="19968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C96BFBFC-1032-43F7-9A65-5E70592D5976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19968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A8CCE4F7-28CB-4A12-B7A9-7207BFFFD28C}" type="slidenum">
              <a:rPr kumimoji="0" sz="1400">
                <a:latin typeface="Tahoma" pitchFamily="34" charset="0"/>
              </a:rPr>
              <a:t>23</a:t>
            </a:fld>
            <a:endParaRPr lang="en-US"/>
          </a:p>
        </p:txBody>
      </p:sp>
      <p:sp>
        <p:nvSpPr>
          <p:cNvPr id="199685" name="TextBox 19968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完全竞争市场与厂商理论共48页，您现在浏览的是第23页!</a:t>
            </a:r>
          </a:p>
        </p:txBody>
      </p:sp>
    </p:spTree>
  </p:cSld>
  <p:clrMapOvr>
    <a:masterClrMapping/>
  </p:clrMapOvr>
  <p:transition>
    <p:random/>
    <p:sndAc>
      <p:stSnd>
        <p:snd r:embed="rId3" name="chimes.wav"/>
      </p:stSnd>
    </p:sndAc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730" name=""/>
          <p:cNvSpPr/>
          <p:nvPr>
            <p:ph type="body" idx="4294967295"/>
          </p:nvPr>
        </p:nvSpPr>
        <p:spPr>
          <a:xfrm>
            <a:off x="301625" y="304800"/>
            <a:ext cx="8540750" cy="6248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en-US" altLang="zh-CN" sz="2800" b="1" i="0" u="none" baseline="0">
                <a:solidFill>
                  <a:srgbClr val="1C14B8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 sz="2500"/>
              <a:t>如果竞争企业获得零利润，为什么它们还在经营？</a:t>
            </a:r>
            <a:endParaRPr sz="2500"/>
          </a:p>
          <a:p>
            <a:pPr lvl="0">
              <a:buNone/>
            </a:pPr>
            <a:r>
              <a:rPr sz="2500"/>
              <a:t>             乍一看，竞争企业在长期中获得零利润似乎是荒唐的。人们办企业毕竟是要获得利润的。如果企业最终使利润为零，看来就不会有什么理由再经营了。为了更充分理解零利润条件，回想一下，利润等于总收益减总成本，而总成本包括企业的所有机会成本。特别是，总成本包括企业所有者用于经营的时间和金钱的机会成本。在利润均衡时，企业的收益应该补偿所有者期望用于使其企业维持的时间和金钱。</a:t>
            </a:r>
            <a:endParaRPr sz="2500"/>
          </a:p>
          <a:p>
            <a:pPr lvl="0">
              <a:buNone/>
            </a:pPr>
            <a:r>
              <a:rPr sz="2500"/>
              <a:t>            例如，假设一个农民要投入100万美金去开垦他的农场，他必须放弃一年能赚到的其他工作。这样，农民耕作的机会成本包括他从100万美元中赚到的利息以及放弃的2万美元工资。即使他的利润为零，他从耕作中的收益也补偿了他的这些机会成本。</a:t>
            </a:r>
            <a:endParaRPr sz="2500"/>
          </a:p>
        </p:txBody>
      </p:sp>
      <p:sp>
        <p:nvSpPr>
          <p:cNvPr id="20173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CE116CCE-B807-49A4-AA00-9C4C324A8D1C}" type="datetime1">
              <a:rPr kumimoji="0" lang="en-US" altLang="en-US" sz="1400">
                <a:latin typeface="Tahoma" pitchFamily="34" charset="0"/>
              </a:rPr>
              <a:t>9/7/2024</a:t>
            </a:fld>
            <a:endParaRPr kumimoji="0" lang="en-US" altLang="en-US" sz="1400">
              <a:latin typeface="Tahoma" pitchFamily="34" charset="0"/>
            </a:endParaRPr>
          </a:p>
        </p:txBody>
      </p:sp>
      <p:sp>
        <p:nvSpPr>
          <p:cNvPr id="201732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067CCAB3-5570-4577-A2C0-9967804DB48F}" type="slidenum">
              <a:rPr kumimoji="0" sz="1400">
                <a:latin typeface="Tahoma" pitchFamily="34" charset="0"/>
              </a:rPr>
              <a:t>24</a:t>
            </a:fld>
            <a:endParaRPr lang="en-US"/>
          </a:p>
        </p:txBody>
      </p:sp>
      <p:sp>
        <p:nvSpPr>
          <p:cNvPr id="201733" name="TextBox 2017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altLang="zh-CN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完全竞争市场与厂商理论共48页，您现在浏览的是第24页!</a:t>
            </a:r>
          </a:p>
        </p:txBody>
      </p:sp>
    </p:spTree>
  </p:cSld>
  <p:clrMapOvr>
    <a:masterClrMapping/>
  </p:clrMapOvr>
  <p:transition>
    <p:random/>
    <p:sndAc>
      <p:stSnd>
        <p:snd r:embed="rId3" name="chimes.wav"/>
      </p:stSnd>
    </p:sndAc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https://d.book118.com/778041114106006030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ueprint">
  <a:themeElements>
    <a:clrScheme name="">
      <a:dk1>
        <a:srgbClr val="FFFFFF"/>
      </a:dk1>
      <a:lt1>
        <a:srgbClr val="40458C"/>
      </a:lt1>
      <a:dk2>
        <a:srgbClr val="B7C1EB"/>
      </a:dk2>
      <a:lt2>
        <a:srgbClr val="660066"/>
      </a:lt2>
      <a:accent1>
        <a:srgbClr val="ECD882"/>
      </a:accent1>
      <a:accent2>
        <a:srgbClr val="B2B2B2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F89F7"/>
      </a:hlink>
      <a:folHlink>
        <a:srgbClr val="CFDBFD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40458C"/>
        </a:dk1>
        <a:lt1>
          <a:srgbClr val="FFFFFF"/>
        </a:lt1>
        <a:dk2>
          <a:srgbClr val="000000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F89F7"/>
        </a:hlink>
        <a:folHlink>
          <a:srgbClr val="4F56AD"/>
        </a:folHlink>
      </a:clrScheme>
    </a:extraClrScheme>
    <a:extraClrScheme>
      <a:clrScheme name="">
        <a:dk1>
          <a:srgbClr val="FFFFFF"/>
        </a:dk1>
        <a:lt1>
          <a:srgbClr val="40458C"/>
        </a:lt1>
        <a:dk2>
          <a:srgbClr val="B7C1EB"/>
        </a:dk2>
        <a:lt2>
          <a:srgbClr val="660066"/>
        </a:lt2>
        <a:accent1>
          <a:srgbClr val="ECD882"/>
        </a:accent1>
        <a:accent2>
          <a:srgbClr val="B2B2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F89F7"/>
        </a:hlink>
        <a:folHlink>
          <a:srgbClr val="CFDBFD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B2B2B2"/>
        </a:dk2>
        <a:lt2>
          <a:srgbClr val="4D4D4D"/>
        </a:lt2>
        <a:accent1>
          <a:srgbClr val="969696"/>
        </a:accent1>
        <a:accent2>
          <a:srgbClr val="EAEAE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77777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333300"/>
        </a:lt1>
        <a:dk2>
          <a:srgbClr val="B2B2B2"/>
        </a:dk2>
        <a:lt2>
          <a:srgbClr val="663300"/>
        </a:lt2>
        <a:accent1>
          <a:srgbClr val="DDC6A7"/>
        </a:accent1>
        <a:accent2>
          <a:srgbClr val="D9C16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A7A66"/>
        </a:hlink>
        <a:folHlink>
          <a:srgbClr val="C0AE9E"/>
        </a:folHlink>
      </a:clrScheme>
    </a:extraClrScheme>
    <a:extraClrScheme>
      <a:clrScheme name="">
        <a:dk1>
          <a:srgbClr val="003366"/>
        </a:dk1>
        <a:lt1>
          <a:srgbClr val="FFFFFF"/>
        </a:lt1>
        <a:dk2>
          <a:srgbClr val="000000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CC"/>
        </a:hlink>
        <a:folHlink>
          <a:srgbClr val="00458A"/>
        </a:folHlink>
      </a:clrScheme>
    </a:extraClrScheme>
    <a:extraClrScheme>
      <a:clrScheme name="">
        <a:dk1>
          <a:srgbClr val="004A48"/>
        </a:dk1>
        <a:lt1>
          <a:srgbClr val="FFFFFF"/>
        </a:lt1>
        <a:dk2>
          <a:srgbClr val="000000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99"/>
        </a:hlink>
        <a:folHlink>
          <a:srgbClr val="006666"/>
        </a:folHlink>
      </a:clrScheme>
    </a:extraClrScheme>
    <a:extraClrScheme>
      <a:clrScheme name="">
        <a:dk1>
          <a:srgbClr val="333300"/>
        </a:dk1>
        <a:lt1>
          <a:srgbClr val="FFFFFF"/>
        </a:lt1>
        <a:dk2>
          <a:srgbClr val="0000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00"/>
        </a:hlink>
        <a:folHlink>
          <a:srgbClr val="525000"/>
        </a:folHlink>
      </a:clrScheme>
    </a:extraClrScheme>
    <a:extraClrScheme>
      <a:clrScheme name="">
        <a:dk1>
          <a:srgbClr val="FFFFFF"/>
        </a:dk1>
        <a:lt1>
          <a:srgbClr val="003D62"/>
        </a:lt1>
        <a:dk2>
          <a:srgbClr val="C8D1DA"/>
        </a:dk2>
        <a:lt2>
          <a:srgbClr val="006699"/>
        </a:lt2>
        <a:accent1>
          <a:srgbClr val="9AC0EA"/>
        </a:accent1>
        <a:accent2>
          <a:srgbClr val="80C3C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1ABCB"/>
        </a:hlink>
        <a:folHlink>
          <a:srgbClr val="B6CBD6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233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40">
      <vt:lpstr>Arial</vt:lpstr>
      <vt:lpstr>Calibri</vt:lpstr>
      <vt:lpstr>Tahoma</vt:lpstr>
      <vt:lpstr>宋体</vt:lpstr>
      <vt:lpstr>Wingdings</vt:lpstr>
      <vt:lpstr>Times New Roman</vt:lpstr>
      <vt:lpstr>黑体</vt:lpstr>
      <vt:lpstr>Wingdings 2</vt:lpstr>
      <vt:lpstr>MingLiU</vt:lpstr>
      <vt:lpstr>方正姚体</vt:lpstr>
      <vt:lpstr>仿宋_GB2312</vt:lpstr>
      <vt:lpstr>Symbol</vt:lpstr>
      <vt:lpstr>Webdings</vt:lpstr>
      <vt:lpstr>华文行楷</vt:lpstr>
      <vt:lpstr>Office Theme</vt:lpstr>
      <vt:lpstr>PowerPoint Presentation</vt:lpstr>
      <vt:lpstr>节 生产和生产函数</vt:lpstr>
      <vt:lpstr>三、生产函数（production function）</vt:lpstr>
      <vt:lpstr> 短期和长期</vt:lpstr>
      <vt:lpstr>一、总产量、平均产量与边际产量</vt:lpstr>
      <vt:lpstr>   用图形表示的三者关系：</vt:lpstr>
      <vt:lpstr>PowerPoint Presentation</vt:lpstr>
      <vt:lpstr>2、条件：</vt:lpstr>
      <vt:lpstr>   第三节  长期生产函数—— 可替代的两种可变要素的最佳组合规律 </vt:lpstr>
      <vt:lpstr>等产量曲线的图示：</vt:lpstr>
      <vt:lpstr>4、脊线和生产区域</vt:lpstr>
      <vt:lpstr>三、等成本曲线（isocost curve）</vt:lpstr>
      <vt:lpstr>之一：成本一定、产量最大时的均衡</vt:lpstr>
      <vt:lpstr>3、均衡条件（要素投入最优组合）：</vt:lpstr>
      <vt:lpstr>第四节、完全竞争市场</vt:lpstr>
      <vt:lpstr>PowerPoint Presentation</vt:lpstr>
      <vt:lpstr>厂商的收益曲线</vt:lpstr>
      <vt:lpstr>PowerPoint Presentation</vt:lpstr>
      <vt:lpstr>（1）当P0&gt;AC时，厂商获得最大利润。</vt:lpstr>
      <vt:lpstr>（3）当P0&lt;AC时，此时厂商亏损最小。</vt:lpstr>
      <vt:lpstr>农场工人尚列特的回答：</vt:lpstr>
      <vt:lpstr>      第六节、长期均衡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2024-09-07T05:18:06.549</cp:lastPrinted>
  <dcterms:created xsi:type="dcterms:W3CDTF">2024-09-06T21:18:06Z</dcterms:created>
  <dcterms:modified xsi:type="dcterms:W3CDTF">2024-09-06T21:18:08Z</dcterms:modified>
</cp:coreProperties>
</file>