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B1322-00B3-456B-A961-EB89B853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568EE-3760-4E0E-98D5-51CF6CD20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ED64B-8D9C-4200-92D2-55A2DD905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4F8A1-0289-4F9E-A23C-DAAE4FF3B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F53BED-7276-4931-906C-144A3464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5BE8A-2074-42E0-8D79-FC654E3FC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143194-5D2C-4D51-A440-E36129185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62FA5-87F3-4381-8416-7659B8D58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C553A-B053-44B7-8507-E57EED397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DF367-4960-422A-A8E6-0DE63974C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2AECF-D02E-483C-BF89-384B9894F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tags" Target="../tags/tag1.xml" /><Relationship Id="rId5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41321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组合 27" title=""/>
          <p:cNvGrpSpPr/>
          <p:nvPr/>
        </p:nvGrpSpPr>
        <p:grpSpPr>
          <a:xfrm>
            <a:off x="2612785" y="2622825"/>
            <a:ext cx="7027689" cy="1869483"/>
            <a:chOff x="2245361" y="2622825"/>
            <a:chExt cx="7027689" cy="1869483"/>
          </a:xfrm>
        </p:grpSpPr>
        <p:grpSp>
          <p:nvGrpSpPr>
            <p:cNvPr id="19" name="组合 18"/>
            <p:cNvGrpSpPr/>
            <p:nvPr/>
          </p:nvGrpSpPr>
          <p:grpSpPr>
            <a:xfrm>
              <a:off x="2245361" y="2661709"/>
              <a:ext cx="6983364" cy="1830599"/>
              <a:chOff x="1505334" y="2007180"/>
              <a:chExt cx="8355335" cy="1421179"/>
            </a:xfrm>
          </p:grpSpPr>
          <p:sp>
            <p:nvSpPr>
              <p:cNvPr id="20" name="矩形: 圆角 3"/>
              <p:cNvSpPr/>
              <p:nvPr/>
            </p:nvSpPr>
            <p:spPr>
              <a:xfrm>
                <a:off x="1589397" y="2088112"/>
                <a:ext cx="8257428" cy="930048"/>
              </a:xfrm>
              <a:prstGeom prst="roundRect">
                <a:avLst>
                  <a:gd name="adj" fmla="val 11339"/>
                </a:avLst>
              </a:prstGeom>
              <a:solidFill>
                <a:srgbClr val="FFE192"/>
              </a:solidFill>
              <a:ln>
                <a:solidFill>
                  <a:srgbClr val="FFE192">
                    <a:alpha val="60000"/>
                  </a:srgbClr>
                </a:solidFill>
              </a:ln>
              <a:effectLst>
                <a:outerShdw blurRad="304800" algn="ctr" rotWithShape="0">
                  <a:prstClr val="black">
                    <a:alpha val="28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0095D9"/>
                  </a:solidFill>
                </a:endParaRPr>
              </a:p>
            </p:txBody>
          </p:sp>
          <p:sp>
            <p:nvSpPr>
              <p:cNvPr id="21" name="矩形: 圆角 3"/>
              <p:cNvSpPr/>
              <p:nvPr/>
            </p:nvSpPr>
            <p:spPr>
              <a:xfrm>
                <a:off x="1505334" y="2007180"/>
                <a:ext cx="8257428" cy="930048"/>
              </a:xfrm>
              <a:prstGeom prst="roundRect">
                <a:avLst>
                  <a:gd name="adj" fmla="val 11339"/>
                </a:avLst>
              </a:prstGeom>
              <a:solidFill>
                <a:schemeClr val="bg1"/>
              </a:solidFill>
              <a:ln>
                <a:solidFill>
                  <a:srgbClr val="FFE192">
                    <a:alpha val="60000"/>
                  </a:srgbClr>
                </a:solidFill>
              </a:ln>
              <a:effectLst>
                <a:outerShdw blurRad="152400" dist="38100" dir="2700000" algn="tl" rotWithShape="0">
                  <a:prstClr val="black">
                    <a:alpha val="26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0095D9"/>
                  </a:solidFill>
                </a:endParaRPr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1505334" y="3018160"/>
                <a:ext cx="8355335" cy="410199"/>
              </a:xfrm>
              <a:prstGeom prst="rect">
                <a:avLst/>
              </a:prstGeom>
              <a:blipFill dpi="0" rotWithShape="1">
                <a:blip r:embed="rId2">
                  <a:alphaModFix amt="69000"/>
                </a:blip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0095D9"/>
                  </a:solidFill>
                </a:endParaRPr>
              </a:p>
            </p:txBody>
          </p:sp>
        </p:grpSp>
        <p:sp>
          <p:nvSpPr>
            <p:cNvPr id="23" name="矩形 22"/>
            <p:cNvSpPr/>
            <p:nvPr/>
          </p:nvSpPr>
          <p:spPr>
            <a:xfrm>
              <a:off x="3634054" y="2622825"/>
              <a:ext cx="1501141" cy="6623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zh-CN" altLang="en-US" sz="2800" b="1" noProof="1">
                  <a:solidFill>
                    <a:srgbClr val="EB630F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第</a:t>
              </a:r>
              <a:r>
                <a:rPr lang="en-US" altLang="zh-CN" sz="2800" b="1" noProof="1">
                  <a:solidFill>
                    <a:srgbClr val="EB630F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12</a:t>
              </a:r>
              <a:r>
                <a:rPr lang="zh-CN" altLang="en-US" sz="2800" b="1" noProof="1">
                  <a:solidFill>
                    <a:srgbClr val="EB630F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课</a:t>
              </a:r>
              <a:endParaRPr lang="zh-CN" altLang="en-US" sz="2800" b="1" noProof="1">
                <a:solidFill>
                  <a:srgbClr val="EB630F"/>
                </a:solidFill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  <p:sp>
          <p:nvSpPr>
            <p:cNvPr id="24" name="矩形 23"/>
            <p:cNvSpPr/>
            <p:nvPr/>
          </p:nvSpPr>
          <p:spPr>
            <a:xfrm>
              <a:off x="3707275" y="3230406"/>
              <a:ext cx="4406568" cy="62324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zh-CN" altLang="en-US" sz="2300" b="1" spc="300">
                  <a:solidFill>
                    <a:srgbClr val="EB630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叶根友行书繁" panose="02010600030101010101" pitchFamily="2" charset="-122"/>
                </a:rPr>
                <a:t>第一</a:t>
              </a:r>
              <a:r>
                <a:rPr lang="zh-CN" altLang="en-US" sz="2300" b="1" spc="300" smtClean="0">
                  <a:solidFill>
                    <a:srgbClr val="EB630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叶根友行书繁" panose="02010600030101010101" pitchFamily="2" charset="-122"/>
                </a:rPr>
                <a:t>框  </a:t>
              </a:r>
              <a:r>
                <a:rPr lang="zh-CN" altLang="en-US" sz="2300" b="1" spc="300" smtClean="0">
                  <a:solidFill>
                    <a:srgbClr val="EB630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树立</a:t>
              </a:r>
              <a:r>
                <a:rPr lang="zh-CN" altLang="en-US" sz="2300" b="1" spc="300">
                  <a:solidFill>
                    <a:srgbClr val="EB630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正确的价值观</a:t>
              </a:r>
              <a:endParaRPr lang="zh-CN" altLang="en-US" sz="2300" b="1" spc="300">
                <a:solidFill>
                  <a:srgbClr val="EB630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叶根友行书繁" panose="02010600030101010101" pitchFamily="2" charset="-122"/>
              </a:endParaRPr>
            </a:p>
          </p:txBody>
        </p:sp>
        <p:sp>
          <p:nvSpPr>
            <p:cNvPr id="29" name="矩形 28"/>
            <p:cNvSpPr/>
            <p:nvPr/>
          </p:nvSpPr>
          <p:spPr>
            <a:xfrm>
              <a:off x="5087551" y="2622825"/>
              <a:ext cx="4185499" cy="6623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zh-CN" altLang="en-US" sz="2800" b="1">
                  <a:solidFill>
                    <a:srgbClr val="E2580C"/>
                  </a:solidFill>
                  <a:latin typeface="华文中宋" panose="02010600040101010101" pitchFamily="2" charset="-122"/>
                  <a:ea typeface="华文中宋" panose="02010600040101010101" pitchFamily="2" charset="-122"/>
                  <a:sym typeface="+mn-ea"/>
                </a:rPr>
                <a:t>实现人生价值</a:t>
              </a:r>
              <a:endParaRPr lang="zh-CN" altLang="en-US" sz="2800" b="1" noProof="1">
                <a:solidFill>
                  <a:srgbClr val="E2580C"/>
                </a:solidFill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</p:grpSp>
      <p:grpSp>
        <p:nvGrpSpPr>
          <p:cNvPr id="27" name="组合 26" title=""/>
          <p:cNvGrpSpPr/>
          <p:nvPr/>
        </p:nvGrpSpPr>
        <p:grpSpPr>
          <a:xfrm>
            <a:off x="2050181" y="1574922"/>
            <a:ext cx="8344535" cy="580928"/>
            <a:chOff x="2050181" y="1574922"/>
            <a:chExt cx="8344535" cy="580928"/>
          </a:xfrm>
        </p:grpSpPr>
        <p:sp>
          <p:nvSpPr>
            <p:cNvPr id="18" name="矩形 17"/>
            <p:cNvSpPr/>
            <p:nvPr/>
          </p:nvSpPr>
          <p:spPr>
            <a:xfrm>
              <a:off x="2654905" y="1574922"/>
              <a:ext cx="6924310" cy="5809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zh-CN" altLang="en-US" sz="2400" b="1" noProof="1">
                  <a:solidFill>
                    <a:srgbClr val="EB630F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第四单元   </a:t>
              </a:r>
              <a:r>
                <a:rPr lang="zh-CN" altLang="en-US" sz="2400" b="1">
                  <a:solidFill>
                    <a:srgbClr val="EB630F"/>
                  </a:solidFill>
                  <a:latin typeface="华文中宋" panose="02010600040101010101" pitchFamily="2" charset="-122"/>
                  <a:ea typeface="华文中宋" panose="02010600040101010101" pitchFamily="2" charset="-122"/>
                  <a:sym typeface="+mn-ea"/>
                </a:rPr>
                <a:t>坚持唯物史观</a:t>
              </a:r>
              <a:r>
                <a:rPr lang="en-US" altLang="zh-CN" sz="2400" b="1">
                  <a:solidFill>
                    <a:srgbClr val="EB630F"/>
                  </a:solidFill>
                  <a:latin typeface="华文中宋" panose="02010600040101010101" pitchFamily="2" charset="-122"/>
                  <a:ea typeface="华文中宋" panose="02010600040101010101" pitchFamily="2" charset="-122"/>
                  <a:sym typeface="+mn-ea"/>
                </a:rPr>
                <a:t> </a:t>
              </a:r>
              <a:r>
                <a:rPr lang="zh-CN" altLang="en-US" sz="2400" b="1">
                  <a:solidFill>
                    <a:srgbClr val="E2580C"/>
                  </a:solidFill>
                  <a:latin typeface="华文中宋" panose="02010600040101010101" pitchFamily="2" charset="-122"/>
                  <a:ea typeface="华文中宋" panose="02010600040101010101" pitchFamily="2" charset="-122"/>
                  <a:sym typeface="+mn-ea"/>
                </a:rPr>
                <a:t>在奉献中实现人生价值</a:t>
              </a:r>
              <a:endParaRPr lang="zh-CN" altLang="en-US" sz="2400" b="1">
                <a:solidFill>
                  <a:srgbClr val="EB630F"/>
                </a:solidFill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  <p:cxnSp>
          <p:nvCxnSpPr>
            <p:cNvPr id="25" name="直接连接符 24"/>
            <p:cNvCxnSpPr/>
            <p:nvPr/>
          </p:nvCxnSpPr>
          <p:spPr>
            <a:xfrm>
              <a:off x="9419991" y="1919819"/>
              <a:ext cx="974725" cy="0"/>
            </a:xfrm>
            <a:prstGeom prst="line">
              <a:avLst/>
            </a:prstGeom>
            <a:ln w="19050">
              <a:gradFill flip="none" rotWithShape="1">
                <a:gsLst>
                  <a:gs pos="0">
                    <a:schemeClr val="bg1">
                      <a:alpha val="0"/>
                    </a:schemeClr>
                  </a:gs>
                  <a:gs pos="92000">
                    <a:srgbClr val="EB630F"/>
                  </a:gs>
                </a:gsLst>
                <a:lin ang="1080000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 flipH="1">
              <a:off x="2050181" y="1919819"/>
              <a:ext cx="739090" cy="0"/>
            </a:xfrm>
            <a:prstGeom prst="line">
              <a:avLst/>
            </a:prstGeom>
            <a:ln w="19050">
              <a:gradFill flip="none" rotWithShape="1">
                <a:gsLst>
                  <a:gs pos="0">
                    <a:schemeClr val="bg1">
                      <a:alpha val="0"/>
                    </a:schemeClr>
                  </a:gs>
                  <a:gs pos="92000">
                    <a:srgbClr val="EB630F"/>
                  </a:gs>
                </a:gsLst>
                <a:lin ang="1080000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线连接符 31" title=""/>
          <p:cNvCxnSpPr/>
          <p:nvPr/>
        </p:nvCxnSpPr>
        <p:spPr>
          <a:xfrm flipH="1">
            <a:off x="8254332" y="5444127"/>
            <a:ext cx="3721768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bg1">
                    <a:alpha val="0"/>
                  </a:schemeClr>
                </a:gs>
                <a:gs pos="100000">
                  <a:srgbClr val="E2580C"/>
                </a:gs>
              </a:gsLst>
              <a:lin ang="0" scaled="1"/>
            </a:gradFill>
            <a:headEnd type="oval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组合 19" title=""/>
          <p:cNvGrpSpPr/>
          <p:nvPr/>
        </p:nvGrpSpPr>
        <p:grpSpPr>
          <a:xfrm>
            <a:off x="11" y="1289779"/>
            <a:ext cx="12192003" cy="3528354"/>
            <a:chOff x="11" y="1470894"/>
            <a:chExt cx="12192003" cy="3528354"/>
          </a:xfrm>
        </p:grpSpPr>
        <p:sp>
          <p:nvSpPr>
            <p:cNvPr id="9" name="矩形 8"/>
            <p:cNvSpPr/>
            <p:nvPr/>
          </p:nvSpPr>
          <p:spPr>
            <a:xfrm rot="16200000" flipH="1">
              <a:off x="4712185" y="-3046884"/>
              <a:ext cx="2767655" cy="12192003"/>
            </a:xfrm>
            <a:prstGeom prst="rect">
              <a:avLst/>
            </a:prstGeom>
            <a:gradFill flip="none" rotWithShape="1">
              <a:gsLst>
                <a:gs pos="0">
                  <a:srgbClr val="E2580C"/>
                </a:gs>
                <a:gs pos="54000">
                  <a:srgbClr val="EF8F3A"/>
                </a:gs>
                <a:gs pos="100000">
                  <a:srgbClr val="FDC96B"/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6679988" y="1769153"/>
              <a:ext cx="4909698" cy="258256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265" indent="-342265" algn="just">
                <a:lnSpc>
                  <a:spcPct val="150000"/>
                </a:lnSpc>
                <a:spcAft>
                  <a:spcPts val="600"/>
                </a:spcAft>
                <a:buClr>
                  <a:schemeClr val="bg1"/>
                </a:buClr>
                <a:buFont typeface="Wingdings" panose="05000000000000000000" pitchFamily="2" charset="2"/>
                <a:buChar char="u"/>
              </a:pPr>
              <a:r>
                <a:rPr lang="zh-CN" altLang="zh-CN" sz="1600" b="1" kern="1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青年习近平为什么会不怕艰苦，在梁家河村的沟里打大坝，干成几百年没人干成的事情？</a:t>
              </a:r>
              <a:endParaRPr lang="zh-CN" altLang="zh-CN" sz="16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342265" indent="-342265" algn="just">
                <a:lnSpc>
                  <a:spcPct val="150000"/>
                </a:lnSpc>
                <a:spcAft>
                  <a:spcPts val="600"/>
                </a:spcAft>
                <a:buClr>
                  <a:schemeClr val="bg1"/>
                </a:buClr>
                <a:buFont typeface="Wingdings" panose="05000000000000000000" pitchFamily="2" charset="2"/>
                <a:buChar char="u"/>
              </a:pPr>
              <a:r>
                <a:rPr lang="zh-CN" altLang="zh-CN" sz="1600" b="1" kern="1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与索契冬奥会金牌擦肩而过的武大靖为什么会下定决心改变自己？</a:t>
              </a:r>
              <a:endParaRPr lang="zh-CN" altLang="zh-CN" sz="16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342265" indent="-342265" algn="just">
                <a:lnSpc>
                  <a:spcPct val="150000"/>
                </a:lnSpc>
                <a:spcAft>
                  <a:spcPts val="600"/>
                </a:spcAft>
                <a:buClr>
                  <a:schemeClr val="bg1"/>
                </a:buClr>
                <a:buFont typeface="Wingdings" panose="05000000000000000000" pitchFamily="2" charset="2"/>
                <a:buChar char="u"/>
              </a:pPr>
              <a:r>
                <a:rPr lang="zh-CN" altLang="zh-CN" sz="1600" b="1" kern="1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青年大学生为什么想去看看未知的远方？</a:t>
              </a:r>
              <a:endParaRPr lang="zh-CN" altLang="zh-CN" sz="16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342265" indent="-342265" algn="just">
                <a:lnSpc>
                  <a:spcPct val="150000"/>
                </a:lnSpc>
                <a:spcAft>
                  <a:spcPts val="600"/>
                </a:spcAft>
                <a:buClr>
                  <a:schemeClr val="bg1"/>
                </a:buClr>
                <a:buFont typeface="Wingdings" panose="05000000000000000000" pitchFamily="2" charset="2"/>
                <a:buChar char="u"/>
              </a:pPr>
              <a:r>
                <a:rPr lang="zh-CN" altLang="zh-CN" sz="1600" b="1" kern="1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视频中的人物</a:t>
              </a:r>
              <a:r>
                <a:rPr lang="zh-CN" altLang="zh-CN" sz="1600" b="1" kern="10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为什么</a:t>
              </a:r>
              <a:r>
                <a:rPr lang="zh-CN" altLang="en-US" sz="1600" b="1" kern="10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作</a:t>
              </a:r>
              <a:r>
                <a:rPr lang="zh-CN" altLang="zh-CN" sz="1600" b="1" kern="10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出</a:t>
              </a:r>
              <a:r>
                <a:rPr lang="zh-CN" altLang="zh-CN" sz="1600" b="1" kern="1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这些选择？</a:t>
              </a:r>
              <a:endParaRPr lang="zh-CN" altLang="zh-CN" sz="16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16" name="组合 15"/>
            <p:cNvGrpSpPr/>
            <p:nvPr/>
          </p:nvGrpSpPr>
          <p:grpSpPr>
            <a:xfrm>
              <a:off x="749290" y="1470894"/>
              <a:ext cx="5643804" cy="3133621"/>
              <a:chOff x="2135178" y="1230264"/>
              <a:chExt cx="4999972" cy="2776145"/>
            </a:xfrm>
          </p:grpSpPr>
          <p:pic>
            <p:nvPicPr>
              <p:cNvPr id="15" name="图片 14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35178" y="1230264"/>
                <a:ext cx="4999962" cy="277063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  <a:ln w="38100">
                <a:solidFill>
                  <a:schemeClr val="bg1"/>
                </a:solidFill>
              </a:ln>
              <a:effectLst>
                <a:outerShdw blurRad="177800" dist="152400" dir="2700000" algn="tl" rotWithShape="0">
                  <a:prstClr val="black">
                    <a:alpha val="15000"/>
                  </a:prstClr>
                </a:outerShdw>
              </a:effectLst>
            </p:spPr>
          </p:pic>
          <p:sp>
            <p:nvSpPr>
              <p:cNvPr id="13" name="矩形 12"/>
              <p:cNvSpPr/>
              <p:nvPr/>
            </p:nvSpPr>
            <p:spPr>
              <a:xfrm>
                <a:off x="2135188" y="1666428"/>
                <a:ext cx="4999962" cy="2339981"/>
              </a:xfrm>
              <a:prstGeom prst="rect">
                <a:avLst/>
              </a:prstGeom>
              <a:gradFill flip="none" rotWithShape="1">
                <a:gsLst>
                  <a:gs pos="0">
                    <a:srgbClr val="F3691D"/>
                  </a:gs>
                  <a:gs pos="53000">
                    <a:schemeClr val="bg1">
                      <a:alpha val="0"/>
                    </a:schemeClr>
                  </a:gs>
                </a:gsLst>
                <a:lin ang="162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8" name="文本框 7"/>
            <p:cNvSpPr txBox="1"/>
            <p:nvPr/>
          </p:nvSpPr>
          <p:spPr>
            <a:xfrm>
              <a:off x="787790" y="4660694"/>
              <a:ext cx="5599328" cy="33855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150000"/>
                </a:lnSpc>
                <a:defRPr sz="1800" b="1" kern="1200" spc="1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zh-CN" altLang="zh-CN" sz="1600" b="0">
                  <a:solidFill>
                    <a:schemeClr val="tx1"/>
                  </a:solidFill>
                  <a:effectLst/>
                </a:rPr>
                <a:t>视频《</a:t>
              </a:r>
              <a:r>
                <a:rPr lang="zh-CN" altLang="en-US" sz="1600" b="0" smtClean="0">
                  <a:solidFill>
                    <a:schemeClr val="tx1"/>
                  </a:solidFill>
                  <a:effectLst/>
                </a:rPr>
                <a:t>那年，我们</a:t>
              </a:r>
              <a:r>
                <a:rPr lang="en-US" altLang="zh-CN" sz="1600" b="0">
                  <a:solidFill>
                    <a:schemeClr val="tx1"/>
                  </a:solidFill>
                  <a:effectLst/>
                </a:rPr>
                <a:t>21 </a:t>
              </a:r>
              <a:r>
                <a:rPr lang="zh-CN" altLang="zh-CN" sz="1600" b="0">
                  <a:solidFill>
                    <a:schemeClr val="tx1"/>
                  </a:solidFill>
                  <a:effectLst/>
                </a:rPr>
                <a:t>》</a:t>
              </a:r>
              <a:r>
                <a:rPr lang="zh-CN" altLang="en-US" sz="1600" b="0">
                  <a:solidFill>
                    <a:schemeClr val="tx1"/>
                  </a:solidFill>
                  <a:effectLst/>
                </a:rPr>
                <a:t>（请教师自行搜索）</a:t>
              </a:r>
              <a:endParaRPr lang="zh-CN" altLang="en-US" sz="1600" b="0">
                <a:solidFill>
                  <a:schemeClr val="tx1"/>
                </a:solidFill>
                <a:effectLst/>
                <a:sym typeface="+mn-ea"/>
              </a:endParaRPr>
            </a:p>
          </p:txBody>
        </p:sp>
      </p:grpSp>
      <p:grpSp>
        <p:nvGrpSpPr>
          <p:cNvPr id="23" name="组合 22" title=""/>
          <p:cNvGrpSpPr/>
          <p:nvPr/>
        </p:nvGrpSpPr>
        <p:grpSpPr>
          <a:xfrm>
            <a:off x="50800" y="5368166"/>
            <a:ext cx="12094421" cy="400110"/>
            <a:chOff x="50800" y="5309036"/>
            <a:chExt cx="12094421" cy="400110"/>
          </a:xfrm>
        </p:grpSpPr>
        <p:sp>
          <p:nvSpPr>
            <p:cNvPr id="6" name="文本框 5"/>
            <p:cNvSpPr txBox="1"/>
            <p:nvPr>
              <p:custDataLst>
                <p:tags r:id="rId4"/>
              </p:custDataLst>
            </p:nvPr>
          </p:nvSpPr>
          <p:spPr>
            <a:xfrm>
              <a:off x="4744720" y="5309036"/>
              <a:ext cx="2621280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2000" b="1" kern="100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zh-CN" altLang="zh-CN"/>
                <a:t>这背后都体现了什么？</a:t>
              </a:r>
              <a:endParaRPr lang="zh-CN" altLang="en-US">
                <a:sym typeface="+mn-ea"/>
              </a:endParaRPr>
            </a:p>
          </p:txBody>
        </p:sp>
        <p:cxnSp>
          <p:nvCxnSpPr>
            <p:cNvPr id="5" name="直线连接符 31"/>
            <p:cNvCxnSpPr/>
            <p:nvPr/>
          </p:nvCxnSpPr>
          <p:spPr>
            <a:xfrm>
              <a:off x="50800" y="5509091"/>
              <a:ext cx="4605866" cy="0"/>
            </a:xfrm>
            <a:prstGeom prst="line">
              <a:avLst/>
            </a:prstGeom>
            <a:ln w="19050">
              <a:gradFill flip="none" rotWithShape="1">
                <a:gsLst>
                  <a:gs pos="0">
                    <a:schemeClr val="bg1">
                      <a:alpha val="0"/>
                    </a:schemeClr>
                  </a:gs>
                  <a:gs pos="100000">
                    <a:srgbClr val="E2580C"/>
                  </a:gs>
                </a:gsLst>
                <a:lin ang="0" scaled="1"/>
              </a:gradFill>
              <a:headEnd type="oval"/>
              <a:tailEnd type="diamon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线连接符 31"/>
            <p:cNvCxnSpPr/>
            <p:nvPr/>
          </p:nvCxnSpPr>
          <p:spPr>
            <a:xfrm flipH="1">
              <a:off x="7539355" y="5509091"/>
              <a:ext cx="4605866" cy="0"/>
            </a:xfrm>
            <a:prstGeom prst="line">
              <a:avLst/>
            </a:prstGeom>
            <a:ln w="19050">
              <a:gradFill flip="none" rotWithShape="1">
                <a:gsLst>
                  <a:gs pos="0">
                    <a:schemeClr val="bg1">
                      <a:alpha val="0"/>
                    </a:schemeClr>
                  </a:gs>
                  <a:gs pos="100000">
                    <a:srgbClr val="E2580C"/>
                  </a:gs>
                </a:gsLst>
                <a:lin ang="0" scaled="1"/>
              </a:gradFill>
              <a:headEnd type="oval"/>
              <a:tailEnd type="diamon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858500" y="10579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848"/>
          <a:stretch>
            <a:fillRect/>
          </a:stretch>
        </p:blipFill>
        <p:spPr>
          <a:xfrm flipH="1">
            <a:off x="-197988" y="3436047"/>
            <a:ext cx="12389988" cy="2971261"/>
          </a:xfrm>
          <a:prstGeom prst="rect">
            <a:avLst/>
          </a:prstGeom>
        </p:spPr>
      </p:pic>
      <p:sp>
        <p:nvSpPr>
          <p:cNvPr id="10" name="文本框 9" title=""/>
          <p:cNvSpPr txBox="1"/>
          <p:nvPr/>
        </p:nvSpPr>
        <p:spPr>
          <a:xfrm>
            <a:off x="3117850" y="4439419"/>
            <a:ext cx="59563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rgbClr val="207FBA"/>
              </a:buClr>
            </a:pPr>
            <a:r>
              <a:rPr lang="zh-CN" altLang="zh-CN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作为新时代青年，我们应培育和践行怎样的价值观？</a:t>
            </a:r>
            <a:endParaRPr lang="zh-CN" altLang="zh-CN" sz="20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1784347" y="1638522"/>
            <a:ext cx="8623302" cy="2511201"/>
            <a:chOff x="1784347" y="2728910"/>
            <a:chExt cx="8623302" cy="2511201"/>
          </a:xfrm>
        </p:grpSpPr>
        <p:sp>
          <p:nvSpPr>
            <p:cNvPr id="3" name="矩形 2"/>
            <p:cNvSpPr/>
            <p:nvPr/>
          </p:nvSpPr>
          <p:spPr>
            <a:xfrm rot="10800000">
              <a:off x="1784347" y="2728910"/>
              <a:ext cx="8478175" cy="2363258"/>
            </a:xfrm>
            <a:prstGeom prst="rect">
              <a:avLst/>
            </a:prstGeom>
            <a:solidFill>
              <a:schemeClr val="bg1"/>
            </a:solidFill>
            <a:ln>
              <a:gradFill flip="none" rotWithShape="1">
                <a:gsLst>
                  <a:gs pos="0">
                    <a:srgbClr val="E1774C">
                      <a:alpha val="0"/>
                    </a:srgbClr>
                  </a:gs>
                  <a:gs pos="100000">
                    <a:srgbClr val="C00000">
                      <a:alpha val="40000"/>
                    </a:srgbClr>
                  </a:gs>
                </a:gsLst>
                <a:lin ang="0" scaled="1"/>
              </a:gradFill>
            </a:ln>
            <a:effectLst>
              <a:outerShdw blurRad="508000" dist="127000" dir="4200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矩形 3"/>
            <p:cNvSpPr/>
            <p:nvPr/>
          </p:nvSpPr>
          <p:spPr>
            <a:xfrm rot="10800000">
              <a:off x="1929473" y="2876854"/>
              <a:ext cx="8478176" cy="2363257"/>
            </a:xfrm>
            <a:prstGeom prst="rect">
              <a:avLst/>
            </a:prstGeom>
            <a:solidFill>
              <a:schemeClr val="bg1"/>
            </a:solidFill>
            <a:ln>
              <a:gradFill flip="none" rotWithShape="1">
                <a:gsLst>
                  <a:gs pos="0">
                    <a:srgbClr val="E1774C">
                      <a:alpha val="0"/>
                    </a:srgbClr>
                  </a:gs>
                  <a:gs pos="100000">
                    <a:srgbClr val="C00000">
                      <a:alpha val="40000"/>
                    </a:srgbClr>
                  </a:gs>
                </a:gsLst>
                <a:lin ang="0" scaled="1"/>
              </a:gradFill>
            </a:ln>
            <a:effectLst>
              <a:outerShdw blurRad="508000" dist="127000" dir="4200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just"/>
              <a:endParaRPr lang="zh-CN" altLang="en-US"/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3044361" y="3507958"/>
              <a:ext cx="6248400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-342900" algn="just" defTabSz="91440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buClr>
                  <a:srgbClr val="E2580C"/>
                </a:buClr>
                <a:buSzTx/>
                <a:buFont typeface="Wingdings" panose="05000000000000000000" pitchFamily="2" charset="2"/>
                <a:buChar char="u"/>
                <a:defRPr sz="20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>
                <a:buNone/>
              </a:pPr>
              <a:r>
                <a:rPr lang="zh-CN" altLang="en-US"/>
                <a:t>       人们面对困难、前途、名利等</a:t>
              </a:r>
              <a:r>
                <a:rPr lang="zh-CN" altLang="en-US" smtClean="0"/>
                <a:t>会作出</a:t>
              </a:r>
              <a:r>
                <a:rPr lang="zh-CN" altLang="en-US"/>
                <a:t>不同的选择，这是因为每个人有不同的人生观和价值观。</a:t>
              </a:r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矩形 24" title=""/>
          <p:cNvSpPr/>
          <p:nvPr/>
        </p:nvSpPr>
        <p:spPr>
          <a:xfrm>
            <a:off x="-2" y="2120989"/>
            <a:ext cx="12192000" cy="24066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文本框 25" title=""/>
          <p:cNvSpPr txBox="1"/>
          <p:nvPr/>
        </p:nvSpPr>
        <p:spPr>
          <a:xfrm>
            <a:off x="2091268" y="3391420"/>
            <a:ext cx="8028178" cy="54034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zh-CN" altLang="en-US" sz="2200" b="1" spc="300">
                <a:solidFill>
                  <a:srgbClr val="EB630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lt"/>
              </a:rPr>
              <a:t>如何广泛践行社会主义核心价值观</a:t>
            </a:r>
            <a:endParaRPr lang="zh-CN" altLang="en-US" sz="2200" b="1" spc="300">
              <a:solidFill>
                <a:srgbClr val="EB630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lt"/>
            </a:endParaRPr>
          </a:p>
        </p:txBody>
      </p:sp>
      <p:sp>
        <p:nvSpPr>
          <p:cNvPr id="27" name="矩形 26" title=""/>
          <p:cNvSpPr/>
          <p:nvPr/>
        </p:nvSpPr>
        <p:spPr>
          <a:xfrm>
            <a:off x="5388378" y="2420118"/>
            <a:ext cx="1415772" cy="74379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3200" b="1">
                <a:solidFill>
                  <a:srgbClr val="EB630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总议题</a:t>
            </a:r>
            <a:endParaRPr lang="zh-CN" altLang="en-US" sz="3200" b="1">
              <a:solidFill>
                <a:srgbClr val="EB630F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cxnSp>
        <p:nvCxnSpPr>
          <p:cNvPr id="28" name="直接连接符 27" title=""/>
          <p:cNvCxnSpPr/>
          <p:nvPr/>
        </p:nvCxnSpPr>
        <p:spPr>
          <a:xfrm>
            <a:off x="1772418" y="3311127"/>
            <a:ext cx="8626766" cy="0"/>
          </a:xfrm>
          <a:prstGeom prst="line">
            <a:avLst/>
          </a:prstGeom>
          <a:ln w="25400">
            <a:gradFill flip="none" rotWithShape="1">
              <a:gsLst>
                <a:gs pos="0">
                  <a:schemeClr val="bg1"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  <a:gs pos="49000">
                  <a:srgbClr val="E2580C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 title=""/>
          <p:cNvSpPr/>
          <p:nvPr/>
        </p:nvSpPr>
        <p:spPr>
          <a:xfrm>
            <a:off x="2" y="884766"/>
            <a:ext cx="12192000" cy="2743957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" name="组合 2" title=""/>
          <p:cNvGrpSpPr/>
          <p:nvPr/>
        </p:nvGrpSpPr>
        <p:grpSpPr>
          <a:xfrm>
            <a:off x="812165" y="2145030"/>
            <a:ext cx="10300335" cy="2174875"/>
            <a:chOff x="812308" y="1025685"/>
            <a:chExt cx="10300192" cy="2174711"/>
          </a:xfrm>
        </p:grpSpPr>
        <p:grpSp>
          <p:nvGrpSpPr>
            <p:cNvPr id="4" name="组合 3"/>
            <p:cNvGrpSpPr/>
            <p:nvPr/>
          </p:nvGrpSpPr>
          <p:grpSpPr>
            <a:xfrm>
              <a:off x="812308" y="1025685"/>
              <a:ext cx="10300192" cy="2174711"/>
              <a:chOff x="1590674" y="2606092"/>
              <a:chExt cx="4029077" cy="4046936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1590674" y="2606092"/>
                <a:ext cx="4029077" cy="4046936"/>
                <a:chOff x="1276348" y="2606092"/>
                <a:chExt cx="4029077" cy="3730766"/>
              </a:xfrm>
            </p:grpSpPr>
            <p:sp>
              <p:nvSpPr>
                <p:cNvPr id="8" name="isľïḓè"/>
                <p:cNvSpPr/>
                <p:nvPr/>
              </p:nvSpPr>
              <p:spPr>
                <a:xfrm>
                  <a:off x="1352059" y="2606092"/>
                  <a:ext cx="3953366" cy="3308933"/>
                </a:xfrm>
                <a:prstGeom prst="rect">
                  <a:avLst/>
                </a:prstGeom>
                <a:solidFill>
                  <a:schemeClr val="bg1"/>
                </a:solidFill>
                <a:ln w="25400" cap="rnd">
                  <a:solidFill>
                    <a:srgbClr val="FDC96B"/>
                  </a:solidFill>
                  <a:prstDash val="solid"/>
                  <a:round/>
                </a:ln>
                <a:effectLst>
                  <a:outerShdw blurRad="254000" dist="127000" algn="ctr" rotWithShape="0">
                    <a:schemeClr val="bg1">
                      <a:lumMod val="65000"/>
                      <a:alpha val="20000"/>
                    </a:schemeClr>
                  </a:outerShdw>
                  <a:reflection blurRad="6350" stA="52000" endA="300" endPos="48000" dir="5400000" sy="-100000" algn="bl" rotWithShape="0"/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914400"/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  <p:pic>
              <p:nvPicPr>
                <p:cNvPr id="9" name="图片 8"/>
                <p:cNvPicPr>
                  <a:picLocks noChangeAspect="1"/>
                </p:cNvPicPr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 rot="16200000">
                  <a:off x="3097106" y="4128538"/>
                  <a:ext cx="387562" cy="4029077"/>
                </a:xfrm>
                <a:prstGeom prst="rect">
                  <a:avLst/>
                </a:prstGeom>
              </p:spPr>
            </p:pic>
          </p:grpSp>
          <p:cxnSp>
            <p:nvCxnSpPr>
              <p:cNvPr id="7" name="直接连接符 6"/>
              <p:cNvCxnSpPr/>
              <p:nvPr/>
            </p:nvCxnSpPr>
            <p:spPr>
              <a:xfrm>
                <a:off x="2609851" y="2606092"/>
                <a:ext cx="2171700" cy="0"/>
              </a:xfrm>
              <a:prstGeom prst="line">
                <a:avLst/>
              </a:prstGeom>
              <a:ln w="57150">
                <a:solidFill>
                  <a:srgbClr val="E2580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" name="矩形 4"/>
            <p:cNvSpPr/>
            <p:nvPr/>
          </p:nvSpPr>
          <p:spPr>
            <a:xfrm>
              <a:off x="4434339" y="1790039"/>
              <a:ext cx="3323323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buClr>
                  <a:srgbClr val="207FBA"/>
                </a:buClr>
              </a:pPr>
              <a:r>
                <a:rPr lang="zh-CN" altLang="en-US" sz="24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什么是人生观、价值观？</a:t>
              </a:r>
              <a:endParaRPr lang="zh-CN" altLang="en-US" sz="2400" b="1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 title=""/>
          <p:cNvSpPr/>
          <p:nvPr/>
        </p:nvSpPr>
        <p:spPr>
          <a:xfrm>
            <a:off x="0" y="1644407"/>
            <a:ext cx="12192000" cy="4892011"/>
          </a:xfrm>
          <a:prstGeom prst="rect">
            <a:avLst/>
          </a:prstGeom>
          <a:blipFill dpi="0" rotWithShape="1">
            <a:blip r:embed="rId2">
              <a:alphaModFix amt="3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组合 25" title=""/>
          <p:cNvGrpSpPr/>
          <p:nvPr/>
        </p:nvGrpSpPr>
        <p:grpSpPr>
          <a:xfrm>
            <a:off x="1055687" y="770113"/>
            <a:ext cx="10080622" cy="4855318"/>
            <a:chOff x="1055687" y="887022"/>
            <a:chExt cx="10080622" cy="4855318"/>
          </a:xfrm>
        </p:grpSpPr>
        <p:sp>
          <p:nvSpPr>
            <p:cNvPr id="4" name="文本框 3"/>
            <p:cNvSpPr txBox="1"/>
            <p:nvPr/>
          </p:nvSpPr>
          <p:spPr>
            <a:xfrm>
              <a:off x="3336271" y="887022"/>
              <a:ext cx="5519460" cy="492443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00" b="1">
                  <a:solidFill>
                    <a:srgbClr val="E2580C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子议题一：从先进人物事例析价值观</a:t>
              </a:r>
              <a:endParaRPr lang="zh-CN" altLang="en-US" sz="2600" b="1">
                <a:solidFill>
                  <a:srgbClr val="E2580C"/>
                </a:solidFill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  <p:grpSp>
          <p:nvGrpSpPr>
            <p:cNvPr id="5" name="组合 4"/>
            <p:cNvGrpSpPr/>
            <p:nvPr/>
          </p:nvGrpSpPr>
          <p:grpSpPr>
            <a:xfrm>
              <a:off x="5232335" y="1742690"/>
              <a:ext cx="1928862" cy="430887"/>
              <a:chOff x="2272030" y="1722180"/>
              <a:chExt cx="1928862" cy="430887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2272030" y="1750298"/>
                <a:ext cx="394970" cy="374650"/>
                <a:chOff x="2272030" y="1720850"/>
                <a:chExt cx="394970" cy="374650"/>
              </a:xfrm>
            </p:grpSpPr>
            <p:sp>
              <p:nvSpPr>
                <p:cNvPr id="8" name="矩形: 圆角 7"/>
                <p:cNvSpPr/>
                <p:nvPr/>
              </p:nvSpPr>
              <p:spPr>
                <a:xfrm>
                  <a:off x="2343150" y="1771650"/>
                  <a:ext cx="323850" cy="323850"/>
                </a:xfrm>
                <a:prstGeom prst="roundRect">
                  <a:avLst/>
                </a:prstGeom>
                <a:gradFill>
                  <a:gsLst>
                    <a:gs pos="100000">
                      <a:srgbClr val="C00000"/>
                    </a:gs>
                    <a:gs pos="0">
                      <a:srgbClr val="DA7B43"/>
                    </a:gs>
                  </a:gsLst>
                  <a:lin ang="1074000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" name="矩形: 圆角 8"/>
                <p:cNvSpPr/>
                <p:nvPr/>
              </p:nvSpPr>
              <p:spPr>
                <a:xfrm>
                  <a:off x="2272030" y="1720850"/>
                  <a:ext cx="323850" cy="323850"/>
                </a:xfrm>
                <a:prstGeom prst="roundRect">
                  <a:avLst/>
                </a:prstGeom>
                <a:gradFill>
                  <a:gsLst>
                    <a:gs pos="100000">
                      <a:srgbClr val="FDC769"/>
                    </a:gs>
                    <a:gs pos="0">
                      <a:srgbClr val="E56517"/>
                    </a:gs>
                  </a:gsLst>
                  <a:lin ang="0"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7" name="文本框 6"/>
              <p:cNvSpPr txBox="1"/>
              <p:nvPr/>
            </p:nvSpPr>
            <p:spPr>
              <a:xfrm>
                <a:off x="2666999" y="1722180"/>
                <a:ext cx="1533893" cy="4308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/>
                <a:r>
                  <a:rPr lang="zh-CN" altLang="en-US" sz="2200" b="1"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rPr>
                  <a:t>议学情境</a:t>
                </a:r>
                <a:r>
                  <a:rPr lang="en-US" altLang="zh-CN" sz="2200" b="1"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rPr>
                  <a:t>1</a:t>
                </a:r>
                <a:endParaRPr lang="zh-CN" altLang="en-US" sz="2200"/>
              </a:p>
            </p:txBody>
          </p:sp>
        </p:grpSp>
        <p:sp>
          <p:nvSpPr>
            <p:cNvPr id="11" name="矩形 10"/>
            <p:cNvSpPr/>
            <p:nvPr/>
          </p:nvSpPr>
          <p:spPr>
            <a:xfrm rot="10800000">
              <a:off x="6095996" y="2660226"/>
              <a:ext cx="5040313" cy="3082112"/>
            </a:xfrm>
            <a:prstGeom prst="rect">
              <a:avLst/>
            </a:prstGeom>
            <a:solidFill>
              <a:schemeClr val="bg1"/>
            </a:solidFill>
            <a:ln>
              <a:gradFill flip="none" rotWithShape="1">
                <a:gsLst>
                  <a:gs pos="0">
                    <a:srgbClr val="E1774C">
                      <a:alpha val="0"/>
                    </a:srgbClr>
                  </a:gs>
                  <a:gs pos="100000">
                    <a:srgbClr val="C00000">
                      <a:alpha val="40000"/>
                    </a:srgbClr>
                  </a:gs>
                </a:gsLst>
                <a:lin ang="0" scaled="1"/>
              </a:gradFill>
            </a:ln>
            <a:effectLst>
              <a:outerShdw blurRad="508000" dist="127000" dir="4200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2" name="组合 11"/>
            <p:cNvGrpSpPr/>
            <p:nvPr/>
          </p:nvGrpSpPr>
          <p:grpSpPr>
            <a:xfrm>
              <a:off x="6602931" y="3169048"/>
              <a:ext cx="4030604" cy="2189583"/>
              <a:chOff x="6602931" y="2310656"/>
              <a:chExt cx="4030604" cy="2189583"/>
            </a:xfrm>
          </p:grpSpPr>
          <p:sp>
            <p:nvSpPr>
              <p:cNvPr id="13" name="文本框 12"/>
              <p:cNvSpPr txBox="1"/>
              <p:nvPr/>
            </p:nvSpPr>
            <p:spPr>
              <a:xfrm>
                <a:off x="6602931" y="3022911"/>
                <a:ext cx="4030604" cy="147732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indent="-342900" algn="just" defTabSz="914400" rtl="0" eaLnBrk="1" fontAlgn="auto" latinLnBrk="0" hangingPunct="1">
                  <a:lnSpc>
                    <a:spcPct val="150000"/>
                  </a:lnSpc>
                  <a:spcBef>
                    <a:spcPct val="0"/>
                  </a:spcBef>
                  <a:buClr>
                    <a:srgbClr val="E2580C"/>
                  </a:buClr>
                  <a:buSzTx/>
                  <a:buFont typeface="Wingdings" panose="05000000000000000000" pitchFamily="2" charset="2"/>
                  <a:buChar char="u"/>
                  <a:defRPr sz="2000" kern="1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0">
                  <a:buNone/>
                </a:pPr>
                <a:r>
                  <a:rPr lang="zh-CN" altLang="en-US">
                    <a:sym typeface="+mn-ea"/>
                  </a:rPr>
                  <a:t>       请各小组任选视频和材料中的一两个人物，分析其行为和其人生观、价值观的</a:t>
                </a:r>
                <a:r>
                  <a:rPr lang="zh-CN" altLang="en-US" smtClean="0">
                    <a:sym typeface="+mn-ea"/>
                  </a:rPr>
                  <a:t>关系。</a:t>
                </a:r>
                <a:endParaRPr lang="zh-CN" altLang="en-US"/>
              </a:p>
            </p:txBody>
          </p:sp>
          <p:grpSp>
            <p:nvGrpSpPr>
              <p:cNvPr id="14" name="组合 13"/>
              <p:cNvGrpSpPr/>
              <p:nvPr/>
            </p:nvGrpSpPr>
            <p:grpSpPr>
              <a:xfrm>
                <a:off x="7817222" y="2310656"/>
                <a:ext cx="1602023" cy="576795"/>
                <a:chOff x="7943619" y="1574162"/>
                <a:chExt cx="1578802" cy="568435"/>
              </a:xfrm>
            </p:grpSpPr>
            <p:sp>
              <p:nvSpPr>
                <p:cNvPr id="15" name="折角形 3"/>
                <p:cNvSpPr/>
                <p:nvPr/>
              </p:nvSpPr>
              <p:spPr>
                <a:xfrm rot="5400000" flipV="1">
                  <a:off x="8514951" y="1072211"/>
                  <a:ext cx="505519" cy="1509421"/>
                </a:xfrm>
                <a:prstGeom prst="foldedCorner">
                  <a:avLst>
                    <a:gd name="adj" fmla="val 0"/>
                  </a:avLst>
                </a:prstGeom>
                <a:solidFill>
                  <a:srgbClr val="FFE192"/>
                </a:solidFill>
                <a:ln>
                  <a:noFill/>
                </a:ln>
                <a:effectLst>
                  <a:outerShdw blurRad="76200" dist="25400" dir="2700000" algn="tl" rotWithShape="0">
                    <a:prstClr val="black">
                      <a:alpha val="1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grpSp>
              <p:nvGrpSpPr>
                <p:cNvPr id="16" name="组合 15"/>
                <p:cNvGrpSpPr/>
                <p:nvPr/>
              </p:nvGrpSpPr>
              <p:grpSpPr>
                <a:xfrm>
                  <a:off x="7943619" y="1637078"/>
                  <a:ext cx="1509428" cy="505519"/>
                  <a:chOff x="7943619" y="1637078"/>
                  <a:chExt cx="1509428" cy="505519"/>
                </a:xfrm>
              </p:grpSpPr>
              <p:sp>
                <p:nvSpPr>
                  <p:cNvPr id="17" name="折角形 4"/>
                  <p:cNvSpPr/>
                  <p:nvPr/>
                </p:nvSpPr>
                <p:spPr>
                  <a:xfrm rot="5400000" flipV="1">
                    <a:off x="8445577" y="1135128"/>
                    <a:ext cx="505519" cy="1509420"/>
                  </a:xfrm>
                  <a:prstGeom prst="foldedCorner">
                    <a:avLst>
                      <a:gd name="adj" fmla="val 0"/>
                    </a:avLst>
                  </a:prstGeom>
                  <a:solidFill>
                    <a:srgbClr val="F3691D"/>
                  </a:solidFill>
                  <a:ln>
                    <a:noFill/>
                  </a:ln>
                  <a:effectLst>
                    <a:outerShdw blurRad="76200" dist="25400" dir="2700000" algn="tl" rotWithShape="0">
                      <a:prstClr val="black">
                        <a:alpha val="15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8" name="矩形 2"/>
                  <p:cNvSpPr/>
                  <p:nvPr/>
                </p:nvSpPr>
                <p:spPr>
                  <a:xfrm>
                    <a:off x="7943619" y="1692683"/>
                    <a:ext cx="1509421" cy="394311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  <p:txBody>
                  <a:bodyPr wrap="square" anchor="ctr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2000" b="1" spc="1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ea typeface="微软雅黑" panose="020b0503020204020204" pitchFamily="34" charset="-122"/>
                      </a:rPr>
                      <a:t>议学任务</a:t>
                    </a:r>
                    <a:r>
                      <a:rPr lang="en-US" altLang="zh-CN" sz="2000" b="1" spc="1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1</a:t>
                    </a:r>
                    <a:endParaRPr lang="zh-CN" altLang="en-US" sz="2000" b="1" spc="100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</p:grpSp>
          </p:grpSp>
        </p:grpSp>
        <p:grpSp>
          <p:nvGrpSpPr>
            <p:cNvPr id="19" name="组合 18"/>
            <p:cNvGrpSpPr/>
            <p:nvPr/>
          </p:nvGrpSpPr>
          <p:grpSpPr>
            <a:xfrm>
              <a:off x="1055687" y="2660226"/>
              <a:ext cx="4837108" cy="3082114"/>
              <a:chOff x="457642" y="1833698"/>
              <a:chExt cx="7645493" cy="2561773"/>
            </a:xfrm>
          </p:grpSpPr>
          <p:sp>
            <p:nvSpPr>
              <p:cNvPr id="20" name="矩形 19"/>
              <p:cNvSpPr/>
              <p:nvPr/>
            </p:nvSpPr>
            <p:spPr>
              <a:xfrm rot="10800000">
                <a:off x="457642" y="1833698"/>
                <a:ext cx="7387519" cy="2406633"/>
              </a:xfrm>
              <a:prstGeom prst="rect">
                <a:avLst/>
              </a:prstGeom>
              <a:solidFill>
                <a:schemeClr val="bg1"/>
              </a:solidFill>
              <a:ln>
                <a:gradFill flip="none" rotWithShape="1">
                  <a:gsLst>
                    <a:gs pos="0">
                      <a:srgbClr val="E1774C">
                        <a:alpha val="0"/>
                      </a:srgbClr>
                    </a:gs>
                    <a:gs pos="100000">
                      <a:srgbClr val="C00000">
                        <a:alpha val="40000"/>
                      </a:srgbClr>
                    </a:gs>
                  </a:gsLst>
                  <a:lin ang="0" scaled="1"/>
                </a:gradFill>
              </a:ln>
              <a:effectLst>
                <a:outerShdw blurRad="508000" dist="127000" dir="4200000" algn="ctr" rotWithShape="0">
                  <a:srgbClr val="000000">
                    <a:alpha val="15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矩形 20"/>
              <p:cNvSpPr/>
              <p:nvPr/>
            </p:nvSpPr>
            <p:spPr>
              <a:xfrm rot="10800000">
                <a:off x="715616" y="1988838"/>
                <a:ext cx="7387519" cy="2406633"/>
              </a:xfrm>
              <a:prstGeom prst="rect">
                <a:avLst/>
              </a:prstGeom>
              <a:solidFill>
                <a:schemeClr val="bg1"/>
              </a:solidFill>
              <a:ln>
                <a:gradFill flip="none" rotWithShape="1">
                  <a:gsLst>
                    <a:gs pos="0">
                      <a:srgbClr val="E1774C">
                        <a:alpha val="0"/>
                      </a:srgbClr>
                    </a:gs>
                    <a:gs pos="100000">
                      <a:srgbClr val="C00000">
                        <a:alpha val="40000"/>
                      </a:srgbClr>
                    </a:gs>
                  </a:gsLst>
                  <a:lin ang="0" scaled="1"/>
                </a:gradFill>
              </a:ln>
              <a:effectLst>
                <a:outerShdw blurRad="508000" dist="127000" dir="4200000" algn="ctr" rotWithShape="0">
                  <a:srgbClr val="000000">
                    <a:alpha val="15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" name="文本框 21"/>
            <p:cNvSpPr txBox="1"/>
            <p:nvPr/>
          </p:nvSpPr>
          <p:spPr>
            <a:xfrm>
              <a:off x="1796182" y="3745844"/>
              <a:ext cx="3503529" cy="10926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900" indent="-34290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视频</a:t>
              </a:r>
              <a:r>
                <a:rPr lang="en-US" altLang="zh-CN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《</a:t>
              </a: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那年，我们</a:t>
              </a:r>
              <a:r>
                <a:rPr lang="en-US" altLang="zh-CN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21</a:t>
              </a:r>
              <a:r>
                <a:rPr lang="en-US" altLang="zh-CN" sz="2000" kern="100" smtClean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》</a:t>
              </a: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。</a:t>
              </a:r>
              <a:endParaRPr lang="zh-CN" altLang="en-US" sz="20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342900" indent="-34290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课前搜集的先进人物事迹。</a:t>
              </a:r>
              <a:endParaRPr lang="zh-CN" altLang="en-US" sz="20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 title=""/>
          <p:cNvSpPr/>
          <p:nvPr/>
        </p:nvSpPr>
        <p:spPr>
          <a:xfrm>
            <a:off x="2" y="884766"/>
            <a:ext cx="12192000" cy="2743957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 title=""/>
          <p:cNvSpPr/>
          <p:nvPr/>
        </p:nvSpPr>
        <p:spPr>
          <a:xfrm>
            <a:off x="0" y="884767"/>
            <a:ext cx="12192000" cy="151363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组合 7" title=""/>
          <p:cNvGrpSpPr/>
          <p:nvPr/>
        </p:nvGrpSpPr>
        <p:grpSpPr>
          <a:xfrm>
            <a:off x="812309" y="2004682"/>
            <a:ext cx="10300194" cy="4001117"/>
            <a:chOff x="812308" y="1025685"/>
            <a:chExt cx="10300194" cy="4001117"/>
          </a:xfrm>
        </p:grpSpPr>
        <p:grpSp>
          <p:nvGrpSpPr>
            <p:cNvPr id="9" name="组合 8"/>
            <p:cNvGrpSpPr/>
            <p:nvPr/>
          </p:nvGrpSpPr>
          <p:grpSpPr>
            <a:xfrm>
              <a:off x="812308" y="1025685"/>
              <a:ext cx="10300194" cy="4001117"/>
              <a:chOff x="1590674" y="2606092"/>
              <a:chExt cx="4029078" cy="7445708"/>
            </a:xfrm>
          </p:grpSpPr>
          <p:grpSp>
            <p:nvGrpSpPr>
              <p:cNvPr id="11" name="组合 10"/>
              <p:cNvGrpSpPr/>
              <p:nvPr/>
            </p:nvGrpSpPr>
            <p:grpSpPr>
              <a:xfrm>
                <a:off x="1590674" y="2606092"/>
                <a:ext cx="4029078" cy="7445708"/>
                <a:chOff x="1276348" y="2606092"/>
                <a:chExt cx="4029078" cy="6864006"/>
              </a:xfrm>
            </p:grpSpPr>
            <p:sp>
              <p:nvSpPr>
                <p:cNvPr id="13" name="isľïḓè"/>
                <p:cNvSpPr/>
                <p:nvPr/>
              </p:nvSpPr>
              <p:spPr>
                <a:xfrm>
                  <a:off x="1371549" y="2606092"/>
                  <a:ext cx="3933877" cy="6476442"/>
                </a:xfrm>
                <a:prstGeom prst="rect">
                  <a:avLst/>
                </a:prstGeom>
                <a:solidFill>
                  <a:schemeClr val="bg1"/>
                </a:solidFill>
                <a:ln w="25400" cap="rnd">
                  <a:solidFill>
                    <a:srgbClr val="FDC96B"/>
                  </a:solidFill>
                  <a:prstDash val="solid"/>
                  <a:round/>
                </a:ln>
                <a:effectLst>
                  <a:outerShdw blurRad="254000" dist="127000" algn="ctr" rotWithShape="0">
                    <a:schemeClr val="bg1">
                      <a:lumMod val="65000"/>
                      <a:alpha val="20000"/>
                    </a:schemeClr>
                  </a:outerShdw>
                  <a:reflection blurRad="6350" stA="52000" endA="300" endPos="48000" dir="5400000" sy="-100000" algn="bl" rotWithShape="0"/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914400"/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  <p:pic>
              <p:nvPicPr>
                <p:cNvPr id="14" name="图片 13"/>
                <p:cNvPicPr>
                  <a:picLocks noChangeAspect="1"/>
                </p:cNvPicPr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 rot="16200000">
                  <a:off x="3097106" y="7261778"/>
                  <a:ext cx="387562" cy="4029077"/>
                </a:xfrm>
                <a:prstGeom prst="rect">
                  <a:avLst/>
                </a:prstGeom>
              </p:spPr>
            </p:pic>
          </p:grpSp>
          <p:cxnSp>
            <p:nvCxnSpPr>
              <p:cNvPr id="12" name="直接连接符 11"/>
              <p:cNvCxnSpPr/>
              <p:nvPr/>
            </p:nvCxnSpPr>
            <p:spPr>
              <a:xfrm>
                <a:off x="2609851" y="2606092"/>
                <a:ext cx="2171700" cy="0"/>
              </a:xfrm>
              <a:prstGeom prst="line">
                <a:avLst/>
              </a:prstGeom>
              <a:ln w="57150">
                <a:solidFill>
                  <a:srgbClr val="E2580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矩形 9"/>
            <p:cNvSpPr/>
            <p:nvPr/>
          </p:nvSpPr>
          <p:spPr>
            <a:xfrm>
              <a:off x="2060518" y="1291181"/>
              <a:ext cx="8070962" cy="328666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None/>
              </a:pP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价值观是人生的向导。</a:t>
              </a:r>
              <a:endParaRPr lang="zh-CN" altLang="en-US" sz="20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342900" indent="-34290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青年习近平</a:t>
              </a:r>
              <a:r>
                <a:rPr lang="zh-CN" altLang="en-US" sz="20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坚持人民至上</a:t>
              </a: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，稳稳走出了为人民做实事的人生第一步；</a:t>
              </a:r>
              <a:endParaRPr lang="zh-CN" altLang="en-US" sz="20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342900" indent="-34290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武大靖坚持刻苦训练，逐梦冰雪，</a:t>
              </a:r>
              <a:r>
                <a:rPr lang="zh-CN" altLang="en-US" sz="20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为国争光</a:t>
              </a: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；</a:t>
              </a:r>
              <a:endParaRPr lang="zh-CN" altLang="en-US" sz="20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342900" indent="-34290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袁隆平</a:t>
              </a:r>
              <a:r>
                <a:rPr lang="zh-CN" altLang="en-US" sz="20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为国家谋，为民生计</a:t>
              </a: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，毕其一生开创了我国的杂交水稻事业；</a:t>
              </a:r>
              <a:endParaRPr lang="zh-CN" altLang="en-US" sz="20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342900" indent="-34290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张桂梅立志用</a:t>
              </a:r>
              <a:r>
                <a:rPr lang="zh-CN" altLang="en-US" sz="20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教育扶贫斩断贫困代际传递</a:t>
              </a: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，扎根大山办教育；</a:t>
              </a:r>
              <a:endParaRPr lang="zh-CN" altLang="en-US" sz="20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342900" indent="-34290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黄文秀</a:t>
              </a:r>
              <a:r>
                <a:rPr lang="zh-CN" altLang="en-US" sz="20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舍身忘我</a:t>
              </a:r>
              <a:r>
                <a:rPr lang="zh-CN" altLang="en-US" sz="20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，用生命诠释共产党员为人民服务的初心和使命。</a:t>
              </a:r>
              <a:endParaRPr lang="zh-CN" altLang="en-US" sz="20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endParaRPr>
            </a:p>
          </p:txBody>
        </p:sp>
      </p:grpSp>
      <p:grpSp>
        <p:nvGrpSpPr>
          <p:cNvPr id="2" name="组合 1" title=""/>
          <p:cNvGrpSpPr/>
          <p:nvPr/>
        </p:nvGrpSpPr>
        <p:grpSpPr>
          <a:xfrm>
            <a:off x="5195891" y="669252"/>
            <a:ext cx="1800225" cy="599161"/>
            <a:chOff x="4899720" y="2867939"/>
            <a:chExt cx="2269176" cy="599161"/>
          </a:xfrm>
        </p:grpSpPr>
        <p:sp>
          <p:nvSpPr>
            <p:cNvPr id="3" name="对角圆角矩形 4"/>
            <p:cNvSpPr/>
            <p:nvPr/>
          </p:nvSpPr>
          <p:spPr>
            <a:xfrm flipV="1">
              <a:off x="4899720" y="2908300"/>
              <a:ext cx="2269175" cy="558800"/>
            </a:xfrm>
            <a:prstGeom prst="round2DiagRect">
              <a:avLst/>
            </a:prstGeom>
            <a:gradFill>
              <a:gsLst>
                <a:gs pos="0">
                  <a:srgbClr val="F58649"/>
                </a:gs>
                <a:gs pos="100000">
                  <a:srgbClr val="E2580C"/>
                </a:gs>
              </a:gsLst>
              <a:lin ang="5400000" scaled="0"/>
            </a:gradFill>
            <a:ln>
              <a:noFill/>
            </a:ln>
            <a:effectLst>
              <a:outerShdw blurRad="266700" algn="ctr" rotWithShape="0">
                <a:prstClr val="black">
                  <a:alpha val="29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字魂59号-创粗黑" panose="00000500000000000000" charset="-122"/>
                <a:ea typeface="字魂59号-创粗黑" panose="00000500000000000000" charset="-122"/>
                <a:cs typeface="+mn-ea"/>
              </a:endParaRPr>
            </a:p>
          </p:txBody>
        </p:sp>
        <p:sp>
          <p:nvSpPr>
            <p:cNvPr id="4" name="矩形 2"/>
            <p:cNvSpPr/>
            <p:nvPr/>
          </p:nvSpPr>
          <p:spPr>
            <a:xfrm>
              <a:off x="4913723" y="2867939"/>
              <a:ext cx="2255173" cy="50488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2000" b="1" spc="1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微软雅黑" panose="020b0503020204020204" pitchFamily="34" charset="-122"/>
                </a:rPr>
                <a:t>议学小结</a:t>
              </a:r>
              <a:r>
                <a:rPr lang="en-US" altLang="zh-CN" sz="2000" b="1" spc="1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endParaRPr lang="zh-CN" altLang="en-US" sz="2000" b="1" spc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 title=""/>
          <p:cNvGrpSpPr/>
          <p:nvPr/>
        </p:nvGrpSpPr>
        <p:grpSpPr>
          <a:xfrm>
            <a:off x="1058329" y="1484029"/>
            <a:ext cx="10075336" cy="3495851"/>
            <a:chOff x="1058329" y="1620710"/>
            <a:chExt cx="10075336" cy="3495851"/>
          </a:xfrm>
        </p:grpSpPr>
        <p:sp>
          <p:nvSpPr>
            <p:cNvPr id="4" name="îś1ïḍê"/>
            <p:cNvSpPr/>
            <p:nvPr/>
          </p:nvSpPr>
          <p:spPr>
            <a:xfrm flipH="1">
              <a:off x="1058329" y="1779048"/>
              <a:ext cx="9944227" cy="3337513"/>
            </a:xfrm>
            <a:prstGeom prst="rect">
              <a:avLst/>
            </a:prstGeom>
            <a:solidFill>
              <a:srgbClr val="FFE192"/>
            </a:solidFill>
            <a:ln>
              <a:noFill/>
            </a:ln>
            <a:effectLst>
              <a:outerShdw blurRad="1397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indent="457200">
                <a:lnSpc>
                  <a:spcPct val="150000"/>
                </a:lnSpc>
              </a:pPr>
              <a:endPara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" name="îś1ïḍê"/>
            <p:cNvSpPr/>
            <p:nvPr/>
          </p:nvSpPr>
          <p:spPr>
            <a:xfrm flipH="1">
              <a:off x="1189437" y="1620710"/>
              <a:ext cx="9944228" cy="3337513"/>
            </a:xfrm>
            <a:prstGeom prst="rect">
              <a:avLst/>
            </a:prstGeom>
            <a:solidFill>
              <a:srgbClr val="FFFEFB"/>
            </a:solidFill>
            <a:ln>
              <a:solidFill>
                <a:srgbClr val="F3691D">
                  <a:alpha val="25000"/>
                </a:srgbClr>
              </a:solidFill>
            </a:ln>
            <a:effectLst>
              <a:outerShdw blurRad="1397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indent="457200">
                <a:lnSpc>
                  <a:spcPct val="150000"/>
                </a:lnSpc>
              </a:pPr>
              <a:endPara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4466036" y="1748288"/>
              <a:ext cx="3391030" cy="66248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en-US" altLang="zh-CN" sz="2800" b="1" kern="100">
                  <a:solidFill>
                    <a:srgbClr val="E2580C"/>
                  </a:solidFill>
                  <a:latin typeface="华文中宋" panose="02010600040101010101" pitchFamily="2" charset="-122"/>
                  <a:ea typeface="华文中宋" panose="02010600040101010101" pitchFamily="2" charset="-122"/>
                  <a:cs typeface="Times New Roman" panose="02020603050405020304" pitchFamily="18" charset="0"/>
                </a:rPr>
                <a:t>1.价值观的导向作用</a:t>
              </a:r>
              <a:endParaRPr lang="zh-CN" altLang="zh-CN" sz="2800" b="1">
                <a:solidFill>
                  <a:srgbClr val="231F2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cxnSp>
          <p:nvCxnSpPr>
            <p:cNvPr id="7" name="直接连接符 6"/>
            <p:cNvCxnSpPr/>
            <p:nvPr/>
          </p:nvCxnSpPr>
          <p:spPr>
            <a:xfrm flipH="1">
              <a:off x="3918935" y="2606834"/>
              <a:ext cx="4485233" cy="0"/>
            </a:xfrm>
            <a:prstGeom prst="line">
              <a:avLst/>
            </a:prstGeom>
            <a:ln w="19050">
              <a:gradFill flip="none" rotWithShape="1">
                <a:gsLst>
                  <a:gs pos="0">
                    <a:srgbClr val="E2580C">
                      <a:alpha val="0"/>
                    </a:srgbClr>
                  </a:gs>
                  <a:gs pos="49000">
                    <a:srgbClr val="E2580C"/>
                  </a:gs>
                  <a:gs pos="100000">
                    <a:srgbClr val="E2580C">
                      <a:alpha val="0"/>
                    </a:srgb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文本框 7"/>
            <p:cNvSpPr txBox="1"/>
            <p:nvPr/>
          </p:nvSpPr>
          <p:spPr>
            <a:xfrm>
              <a:off x="2087033" y="2696030"/>
              <a:ext cx="4224867" cy="45890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（</a:t>
              </a:r>
              <a:r>
                <a:rPr lang="en-US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1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）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价值观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、人生观的含义及其关系。</a:t>
              </a:r>
              <a:endParaRPr lang="zh-CN" altLang="zh-CN" sz="1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2650001" y="3186039"/>
              <a:ext cx="7454900" cy="144379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265" indent="-342265">
                <a:lnSpc>
                  <a:spcPct val="150000"/>
                </a:lnSpc>
                <a:spcAft>
                  <a:spcPts val="600"/>
                </a:spcAft>
                <a:buFont typeface="Wingdings" panose="05000000000000000000" pitchFamily="2" charset="2"/>
                <a:buChar char="u"/>
              </a:pPr>
              <a:r>
                <a:rPr lang="zh-CN" altLang="zh-CN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价值观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是人们对于事物价值的</a:t>
              </a:r>
              <a:r>
                <a:rPr lang="zh-CN" altLang="zh-CN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总的看法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和</a:t>
              </a:r>
              <a:r>
                <a:rPr lang="zh-CN" altLang="zh-CN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根本观点。</a:t>
              </a:r>
              <a:endParaRPr lang="en-US" altLang="zh-CN" sz="1800" b="1">
                <a:solidFill>
                  <a:srgbClr val="E2580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marL="342265" indent="-342265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zh-CN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人生观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是人们关于</a:t>
              </a:r>
              <a:r>
                <a:rPr lang="zh-CN" altLang="zh-CN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人生目的、人生态度、人生价值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等问题的根本观点。</a:t>
              </a:r>
              <a:endParaRPr lang="en-US" altLang="zh-CN" sz="1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marL="342265" indent="-342265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人生观的</a:t>
              </a:r>
              <a:r>
                <a:rPr lang="zh-CN" altLang="zh-CN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核心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问题是价值观问题。</a:t>
              </a:r>
              <a:endParaRPr lang="en-US" altLang="zh-CN" sz="1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 title=""/>
          <p:cNvGrpSpPr/>
          <p:nvPr/>
        </p:nvGrpSpPr>
        <p:grpSpPr>
          <a:xfrm>
            <a:off x="5232335" y="923382"/>
            <a:ext cx="1928862" cy="430887"/>
            <a:chOff x="2272030" y="1722180"/>
            <a:chExt cx="1928862" cy="430887"/>
          </a:xfrm>
        </p:grpSpPr>
        <p:grpSp>
          <p:nvGrpSpPr>
            <p:cNvPr id="6" name="组合 5"/>
            <p:cNvGrpSpPr/>
            <p:nvPr/>
          </p:nvGrpSpPr>
          <p:grpSpPr>
            <a:xfrm>
              <a:off x="2272030" y="1750298"/>
              <a:ext cx="394970" cy="374650"/>
              <a:chOff x="2272030" y="1720850"/>
              <a:chExt cx="394970" cy="374650"/>
            </a:xfrm>
          </p:grpSpPr>
          <p:sp>
            <p:nvSpPr>
              <p:cNvPr id="8" name="矩形: 圆角 7"/>
              <p:cNvSpPr/>
              <p:nvPr/>
            </p:nvSpPr>
            <p:spPr>
              <a:xfrm>
                <a:off x="2343150" y="1771650"/>
                <a:ext cx="323850" cy="323850"/>
              </a:xfrm>
              <a:prstGeom prst="roundRect">
                <a:avLst/>
              </a:prstGeom>
              <a:gradFill>
                <a:gsLst>
                  <a:gs pos="100000">
                    <a:srgbClr val="C00000"/>
                  </a:gs>
                  <a:gs pos="0">
                    <a:srgbClr val="DA7B43"/>
                  </a:gs>
                </a:gsLst>
                <a:lin ang="1074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9" name="矩形: 圆角 8"/>
              <p:cNvSpPr/>
              <p:nvPr/>
            </p:nvSpPr>
            <p:spPr>
              <a:xfrm>
                <a:off x="2272030" y="1720850"/>
                <a:ext cx="323850" cy="323850"/>
              </a:xfrm>
              <a:prstGeom prst="roundRect">
                <a:avLst/>
              </a:prstGeom>
              <a:gradFill>
                <a:gsLst>
                  <a:gs pos="100000">
                    <a:srgbClr val="FDC769"/>
                  </a:gs>
                  <a:gs pos="0">
                    <a:srgbClr val="E56517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7" name="文本框 6"/>
            <p:cNvSpPr txBox="1"/>
            <p:nvPr/>
          </p:nvSpPr>
          <p:spPr>
            <a:xfrm>
              <a:off x="2666999" y="1722180"/>
              <a:ext cx="1533893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zh-CN" altLang="en-US" sz="2200" b="1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议学情境</a:t>
              </a:r>
              <a:r>
                <a:rPr lang="en-US" altLang="zh-CN" sz="2200" b="1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2</a:t>
              </a:r>
              <a:endParaRPr lang="zh-CN" altLang="en-US" sz="2200"/>
            </a:p>
          </p:txBody>
        </p:sp>
      </p:grpSp>
      <p:grpSp>
        <p:nvGrpSpPr>
          <p:cNvPr id="24" name="组合 23" title=""/>
          <p:cNvGrpSpPr/>
          <p:nvPr/>
        </p:nvGrpSpPr>
        <p:grpSpPr>
          <a:xfrm>
            <a:off x="1055687" y="2068419"/>
            <a:ext cx="10080622" cy="3082114"/>
            <a:chOff x="1055687" y="2774545"/>
            <a:chExt cx="10080622" cy="3082114"/>
          </a:xfrm>
        </p:grpSpPr>
        <p:sp>
          <p:nvSpPr>
            <p:cNvPr id="11" name="矩形 10"/>
            <p:cNvSpPr/>
            <p:nvPr/>
          </p:nvSpPr>
          <p:spPr>
            <a:xfrm rot="10800000">
              <a:off x="6095996" y="2774545"/>
              <a:ext cx="5040313" cy="3082112"/>
            </a:xfrm>
            <a:prstGeom prst="rect">
              <a:avLst/>
            </a:prstGeom>
            <a:solidFill>
              <a:schemeClr val="bg1"/>
            </a:solidFill>
            <a:ln>
              <a:gradFill flip="none" rotWithShape="1">
                <a:gsLst>
                  <a:gs pos="0">
                    <a:srgbClr val="E1774C">
                      <a:alpha val="0"/>
                    </a:srgbClr>
                  </a:gs>
                  <a:gs pos="100000">
                    <a:srgbClr val="C00000">
                      <a:alpha val="40000"/>
                    </a:srgbClr>
                  </a:gs>
                </a:gsLst>
                <a:lin ang="0" scaled="1"/>
              </a:gradFill>
            </a:ln>
            <a:effectLst>
              <a:outerShdw blurRad="508000" dist="127000" dir="4200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2" name="组合 11"/>
            <p:cNvGrpSpPr/>
            <p:nvPr/>
          </p:nvGrpSpPr>
          <p:grpSpPr>
            <a:xfrm>
              <a:off x="6602931" y="3283367"/>
              <a:ext cx="4030604" cy="1727918"/>
              <a:chOff x="6602931" y="2310656"/>
              <a:chExt cx="4030604" cy="1727918"/>
            </a:xfrm>
          </p:grpSpPr>
          <p:sp>
            <p:nvSpPr>
              <p:cNvPr id="13" name="文本框 12"/>
              <p:cNvSpPr txBox="1"/>
              <p:nvPr/>
            </p:nvSpPr>
            <p:spPr>
              <a:xfrm>
                <a:off x="6602931" y="3022911"/>
                <a:ext cx="4030604" cy="101566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indent="-342900" algn="just" defTabSz="914400" rtl="0" eaLnBrk="1" fontAlgn="auto" latinLnBrk="0" hangingPunct="1">
                  <a:lnSpc>
                    <a:spcPct val="150000"/>
                  </a:lnSpc>
                  <a:spcBef>
                    <a:spcPct val="0"/>
                  </a:spcBef>
                  <a:buClr>
                    <a:srgbClr val="E2580C"/>
                  </a:buClr>
                  <a:buSzTx/>
                  <a:buFont typeface="Wingdings" panose="05000000000000000000" pitchFamily="2" charset="2"/>
                  <a:buChar char="u"/>
                  <a:defRPr sz="2000" kern="1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0">
                  <a:buNone/>
                </a:pPr>
                <a:r>
                  <a:rPr lang="zh-CN" altLang="en-US" sz="2000"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       请各小组分别讨论分析孔子、孟子、范仲淹、林则徐的相应</a:t>
                </a:r>
                <a:r>
                  <a:rPr lang="zh-CN" altLang="en-US" sz="2000" smtClean="0"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  <a:sym typeface="+mn-ea"/>
                  </a:rPr>
                  <a:t>表述。</a:t>
                </a:r>
                <a:endParaRPr lang="zh-CN" altLang="en-US"/>
              </a:p>
            </p:txBody>
          </p:sp>
          <p:grpSp>
            <p:nvGrpSpPr>
              <p:cNvPr id="14" name="组合 13"/>
              <p:cNvGrpSpPr/>
              <p:nvPr/>
            </p:nvGrpSpPr>
            <p:grpSpPr>
              <a:xfrm>
                <a:off x="7817222" y="2310656"/>
                <a:ext cx="1602023" cy="576795"/>
                <a:chOff x="7943619" y="1574162"/>
                <a:chExt cx="1578802" cy="568435"/>
              </a:xfrm>
            </p:grpSpPr>
            <p:sp>
              <p:nvSpPr>
                <p:cNvPr id="15" name="折角形 3"/>
                <p:cNvSpPr/>
                <p:nvPr/>
              </p:nvSpPr>
              <p:spPr>
                <a:xfrm rot="5400000" flipV="1">
                  <a:off x="8514951" y="1072211"/>
                  <a:ext cx="505519" cy="1509421"/>
                </a:xfrm>
                <a:prstGeom prst="foldedCorner">
                  <a:avLst>
                    <a:gd name="adj" fmla="val 0"/>
                  </a:avLst>
                </a:prstGeom>
                <a:solidFill>
                  <a:srgbClr val="FFE192"/>
                </a:solidFill>
                <a:ln>
                  <a:noFill/>
                </a:ln>
                <a:effectLst>
                  <a:outerShdw blurRad="76200" dist="25400" dir="2700000" algn="tl" rotWithShape="0">
                    <a:prstClr val="black">
                      <a:alpha val="1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grpSp>
              <p:nvGrpSpPr>
                <p:cNvPr id="16" name="组合 15"/>
                <p:cNvGrpSpPr/>
                <p:nvPr/>
              </p:nvGrpSpPr>
              <p:grpSpPr>
                <a:xfrm>
                  <a:off x="7943619" y="1637078"/>
                  <a:ext cx="1509428" cy="505519"/>
                  <a:chOff x="7943619" y="1637078"/>
                  <a:chExt cx="1509428" cy="505519"/>
                </a:xfrm>
              </p:grpSpPr>
              <p:sp>
                <p:nvSpPr>
                  <p:cNvPr id="17" name="折角形 4"/>
                  <p:cNvSpPr/>
                  <p:nvPr/>
                </p:nvSpPr>
                <p:spPr>
                  <a:xfrm rot="5400000" flipV="1">
                    <a:off x="8445577" y="1135128"/>
                    <a:ext cx="505519" cy="1509420"/>
                  </a:xfrm>
                  <a:prstGeom prst="foldedCorner">
                    <a:avLst>
                      <a:gd name="adj" fmla="val 0"/>
                    </a:avLst>
                  </a:prstGeom>
                  <a:solidFill>
                    <a:srgbClr val="F3691D"/>
                  </a:solidFill>
                  <a:ln>
                    <a:noFill/>
                  </a:ln>
                  <a:effectLst>
                    <a:outerShdw blurRad="76200" dist="25400" dir="2700000" algn="tl" rotWithShape="0">
                      <a:prstClr val="black">
                        <a:alpha val="15000"/>
                      </a:prstClr>
                    </a:outerShd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8" name="矩形 2"/>
                  <p:cNvSpPr/>
                  <p:nvPr/>
                </p:nvSpPr>
                <p:spPr>
                  <a:xfrm>
                    <a:off x="7943619" y="1692683"/>
                    <a:ext cx="1509421" cy="394311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  <p:txBody>
                  <a:bodyPr wrap="square" anchor="ctr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2000" b="1" spc="1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ea typeface="微软雅黑" panose="020b0503020204020204" pitchFamily="34" charset="-122"/>
                      </a:rPr>
                      <a:t>议学任务</a:t>
                    </a:r>
                    <a:r>
                      <a:rPr lang="en-US" altLang="zh-CN" sz="2000" b="1" spc="1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2</a:t>
                    </a:r>
                    <a:endParaRPr lang="zh-CN" altLang="en-US" sz="2000" b="1" spc="100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</p:grpSp>
          </p:grpSp>
        </p:grpSp>
        <p:grpSp>
          <p:nvGrpSpPr>
            <p:cNvPr id="19" name="组合 18"/>
            <p:cNvGrpSpPr/>
            <p:nvPr/>
          </p:nvGrpSpPr>
          <p:grpSpPr>
            <a:xfrm>
              <a:off x="1055687" y="2774545"/>
              <a:ext cx="4837108" cy="3082114"/>
              <a:chOff x="457642" y="1833698"/>
              <a:chExt cx="7645493" cy="2561773"/>
            </a:xfrm>
          </p:grpSpPr>
          <p:sp>
            <p:nvSpPr>
              <p:cNvPr id="20" name="矩形 19"/>
              <p:cNvSpPr/>
              <p:nvPr/>
            </p:nvSpPr>
            <p:spPr>
              <a:xfrm rot="10800000">
                <a:off x="457642" y="1833698"/>
                <a:ext cx="7387519" cy="2406633"/>
              </a:xfrm>
              <a:prstGeom prst="rect">
                <a:avLst/>
              </a:prstGeom>
              <a:solidFill>
                <a:schemeClr val="bg1"/>
              </a:solidFill>
              <a:ln>
                <a:gradFill flip="none" rotWithShape="1">
                  <a:gsLst>
                    <a:gs pos="0">
                      <a:srgbClr val="E1774C">
                        <a:alpha val="0"/>
                      </a:srgbClr>
                    </a:gs>
                    <a:gs pos="100000">
                      <a:srgbClr val="C00000">
                        <a:alpha val="40000"/>
                      </a:srgbClr>
                    </a:gs>
                  </a:gsLst>
                  <a:lin ang="0" scaled="1"/>
                </a:gradFill>
              </a:ln>
              <a:effectLst>
                <a:outerShdw blurRad="508000" dist="127000" dir="4200000" algn="ctr" rotWithShape="0">
                  <a:srgbClr val="000000">
                    <a:alpha val="15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矩形 20"/>
              <p:cNvSpPr/>
              <p:nvPr/>
            </p:nvSpPr>
            <p:spPr>
              <a:xfrm rot="10800000">
                <a:off x="715616" y="1988838"/>
                <a:ext cx="7387519" cy="2406633"/>
              </a:xfrm>
              <a:prstGeom prst="rect">
                <a:avLst/>
              </a:prstGeom>
              <a:solidFill>
                <a:schemeClr val="bg1"/>
              </a:solidFill>
              <a:ln>
                <a:gradFill flip="none" rotWithShape="1">
                  <a:gsLst>
                    <a:gs pos="0">
                      <a:srgbClr val="E1774C">
                        <a:alpha val="0"/>
                      </a:srgbClr>
                    </a:gs>
                    <a:gs pos="100000">
                      <a:srgbClr val="C00000">
                        <a:alpha val="40000"/>
                      </a:srgbClr>
                    </a:gs>
                  </a:gsLst>
                  <a:lin ang="0" scaled="1"/>
                </a:gradFill>
              </a:ln>
              <a:effectLst>
                <a:outerShdw blurRad="508000" dist="127000" dir="4200000" algn="ctr" rotWithShape="0">
                  <a:srgbClr val="000000">
                    <a:alpha val="15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" name="文本框 21"/>
            <p:cNvSpPr txBox="1"/>
            <p:nvPr/>
          </p:nvSpPr>
          <p:spPr>
            <a:xfrm>
              <a:off x="1796182" y="3860163"/>
              <a:ext cx="3503529" cy="96128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</a:pPr>
              <a:r>
                <a:rPr lang="zh-CN" altLang="en-US" sz="2000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 请阅读教材第</a:t>
              </a:r>
              <a:r>
                <a:rPr lang="en-US" altLang="zh-CN" sz="2000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99</a:t>
              </a:r>
              <a:r>
                <a:rPr lang="zh-CN" altLang="en-US" sz="2000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页关于中华民族崇尚道义的相关材料。</a:t>
              </a:r>
              <a:endParaRPr lang="zh-CN" altLang="en-US" sz="20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 title=""/>
          <p:cNvSpPr/>
          <p:nvPr/>
        </p:nvSpPr>
        <p:spPr>
          <a:xfrm>
            <a:off x="2" y="884766"/>
            <a:ext cx="12192000" cy="2743957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 title=""/>
          <p:cNvSpPr/>
          <p:nvPr/>
        </p:nvSpPr>
        <p:spPr>
          <a:xfrm>
            <a:off x="0" y="884767"/>
            <a:ext cx="12192000" cy="151363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组合 7" title=""/>
          <p:cNvGrpSpPr/>
          <p:nvPr/>
        </p:nvGrpSpPr>
        <p:grpSpPr>
          <a:xfrm>
            <a:off x="812165" y="2240915"/>
            <a:ext cx="10300335" cy="2766060"/>
            <a:chOff x="812308" y="1025685"/>
            <a:chExt cx="10300194" cy="2766246"/>
          </a:xfrm>
        </p:grpSpPr>
        <p:grpSp>
          <p:nvGrpSpPr>
            <p:cNvPr id="9" name="组合 8"/>
            <p:cNvGrpSpPr/>
            <p:nvPr/>
          </p:nvGrpSpPr>
          <p:grpSpPr>
            <a:xfrm>
              <a:off x="812308" y="1025685"/>
              <a:ext cx="10300194" cy="2766246"/>
              <a:chOff x="1590674" y="2606092"/>
              <a:chExt cx="4029078" cy="5147728"/>
            </a:xfrm>
          </p:grpSpPr>
          <p:grpSp>
            <p:nvGrpSpPr>
              <p:cNvPr id="11" name="组合 10"/>
              <p:cNvGrpSpPr/>
              <p:nvPr/>
            </p:nvGrpSpPr>
            <p:grpSpPr>
              <a:xfrm>
                <a:off x="1590674" y="2606092"/>
                <a:ext cx="4029078" cy="5147728"/>
                <a:chOff x="1276348" y="2606092"/>
                <a:chExt cx="4029078" cy="4745558"/>
              </a:xfrm>
            </p:grpSpPr>
            <p:sp>
              <p:nvSpPr>
                <p:cNvPr id="13" name="isľïḓè"/>
                <p:cNvSpPr/>
                <p:nvPr/>
              </p:nvSpPr>
              <p:spPr>
                <a:xfrm>
                  <a:off x="1371549" y="2606092"/>
                  <a:ext cx="3933877" cy="4357995"/>
                </a:xfrm>
                <a:prstGeom prst="rect">
                  <a:avLst/>
                </a:prstGeom>
                <a:solidFill>
                  <a:schemeClr val="bg1"/>
                </a:solidFill>
                <a:ln w="25400" cap="rnd">
                  <a:solidFill>
                    <a:srgbClr val="FDC96B"/>
                  </a:solidFill>
                  <a:prstDash val="solid"/>
                  <a:round/>
                </a:ln>
                <a:effectLst>
                  <a:outerShdw blurRad="254000" dist="127000" algn="ctr" rotWithShape="0">
                    <a:schemeClr val="bg1">
                      <a:lumMod val="65000"/>
                      <a:alpha val="20000"/>
                    </a:schemeClr>
                  </a:outerShdw>
                  <a:reflection blurRad="6350" stA="52000" endA="300" endPos="48000" dir="5400000" sy="-100000" algn="bl" rotWithShape="0"/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914400"/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  <p:pic>
              <p:nvPicPr>
                <p:cNvPr id="14" name="图片 13"/>
                <p:cNvPicPr>
                  <a:picLocks noChangeAspect="1"/>
                </p:cNvPicPr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 rot="16200000">
                  <a:off x="3097106" y="5143330"/>
                  <a:ext cx="387562" cy="4029077"/>
                </a:xfrm>
                <a:prstGeom prst="rect">
                  <a:avLst/>
                </a:prstGeom>
              </p:spPr>
            </p:pic>
          </p:grpSp>
          <p:cxnSp>
            <p:nvCxnSpPr>
              <p:cNvPr id="12" name="直接连接符 11"/>
              <p:cNvCxnSpPr/>
              <p:nvPr/>
            </p:nvCxnSpPr>
            <p:spPr>
              <a:xfrm>
                <a:off x="2609851" y="2606092"/>
                <a:ext cx="2171700" cy="0"/>
              </a:xfrm>
              <a:prstGeom prst="line">
                <a:avLst/>
              </a:prstGeom>
              <a:ln w="57150">
                <a:solidFill>
                  <a:srgbClr val="E2580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矩形 9"/>
            <p:cNvSpPr/>
            <p:nvPr/>
          </p:nvSpPr>
          <p:spPr>
            <a:xfrm>
              <a:off x="2060518" y="1291181"/>
              <a:ext cx="8070962" cy="188461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None/>
              </a:pP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 孔子、孟子的话主要体现了面对义、利选择时，</a:t>
              </a:r>
              <a:r>
                <a:rPr lang="zh-CN" altLang="en-US" sz="20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重义轻利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的</a:t>
              </a:r>
              <a:r>
                <a:rPr lang="zh-CN" altLang="en-US" sz="20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义利观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，范仲淹、林则徐的表述则体现了面对个人与社会、国家的关系时，</a:t>
              </a:r>
              <a:r>
                <a:rPr lang="zh-CN" altLang="en-US" sz="20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天下为公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的强烈</a:t>
              </a:r>
              <a:r>
                <a:rPr lang="zh-CN" altLang="en-US" sz="20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责任感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，四个人的共同之处在于</a:t>
              </a:r>
              <a:r>
                <a:rPr lang="zh-CN" altLang="en-US" sz="20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崇尚道义的价值取向和人生选择。</a:t>
              </a:r>
              <a:endParaRPr lang="zh-CN" altLang="en-US" sz="20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endParaRPr>
            </a:p>
          </p:txBody>
        </p:sp>
      </p:grpSp>
      <p:grpSp>
        <p:nvGrpSpPr>
          <p:cNvPr id="2" name="组合 1" title=""/>
          <p:cNvGrpSpPr/>
          <p:nvPr/>
        </p:nvGrpSpPr>
        <p:grpSpPr>
          <a:xfrm>
            <a:off x="5195891" y="884765"/>
            <a:ext cx="1800225" cy="599161"/>
            <a:chOff x="4899720" y="2867939"/>
            <a:chExt cx="2269176" cy="599161"/>
          </a:xfrm>
        </p:grpSpPr>
        <p:sp>
          <p:nvSpPr>
            <p:cNvPr id="3" name="对角圆角矩形 4"/>
            <p:cNvSpPr/>
            <p:nvPr/>
          </p:nvSpPr>
          <p:spPr>
            <a:xfrm flipV="1">
              <a:off x="4899720" y="2908300"/>
              <a:ext cx="2269175" cy="558800"/>
            </a:xfrm>
            <a:prstGeom prst="round2DiagRect">
              <a:avLst/>
            </a:prstGeom>
            <a:gradFill>
              <a:gsLst>
                <a:gs pos="0">
                  <a:srgbClr val="F58649"/>
                </a:gs>
                <a:gs pos="100000">
                  <a:srgbClr val="E2580C"/>
                </a:gs>
              </a:gsLst>
              <a:lin ang="5400000" scaled="0"/>
            </a:gradFill>
            <a:ln>
              <a:noFill/>
            </a:ln>
            <a:effectLst>
              <a:outerShdw blurRad="266700" algn="ctr" rotWithShape="0">
                <a:prstClr val="black">
                  <a:alpha val="29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字魂59号-创粗黑" panose="00000500000000000000" charset="-122"/>
                <a:ea typeface="字魂59号-创粗黑" panose="00000500000000000000" charset="-122"/>
                <a:cs typeface="+mn-ea"/>
              </a:endParaRPr>
            </a:p>
          </p:txBody>
        </p:sp>
        <p:sp>
          <p:nvSpPr>
            <p:cNvPr id="4" name="矩形 2"/>
            <p:cNvSpPr/>
            <p:nvPr/>
          </p:nvSpPr>
          <p:spPr>
            <a:xfrm>
              <a:off x="4913723" y="2867939"/>
              <a:ext cx="2255173" cy="50488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2000" b="1" spc="1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微软雅黑" panose="020b0503020204020204" pitchFamily="34" charset="-122"/>
                </a:rPr>
                <a:t>议学小结</a:t>
              </a:r>
              <a:r>
                <a:rPr lang="en-US" altLang="zh-CN" sz="2000" b="1" spc="1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endParaRPr lang="zh-CN" altLang="en-US" sz="2000" b="1" spc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848"/>
          <a:stretch>
            <a:fillRect/>
          </a:stretch>
        </p:blipFill>
        <p:spPr>
          <a:xfrm flipH="1">
            <a:off x="-197991" y="3441700"/>
            <a:ext cx="12389988" cy="2971261"/>
          </a:xfrm>
          <a:prstGeom prst="rect">
            <a:avLst/>
          </a:prstGeom>
        </p:spPr>
      </p:pic>
      <p:grpSp>
        <p:nvGrpSpPr>
          <p:cNvPr id="3" name="组合 2" title=""/>
          <p:cNvGrpSpPr/>
          <p:nvPr/>
        </p:nvGrpSpPr>
        <p:grpSpPr>
          <a:xfrm>
            <a:off x="1058328" y="1161505"/>
            <a:ext cx="10075337" cy="4282751"/>
            <a:chOff x="1058328" y="1620710"/>
            <a:chExt cx="10075337" cy="4282751"/>
          </a:xfrm>
        </p:grpSpPr>
        <p:sp>
          <p:nvSpPr>
            <p:cNvPr id="4" name="îś1ïḍê"/>
            <p:cNvSpPr/>
            <p:nvPr/>
          </p:nvSpPr>
          <p:spPr>
            <a:xfrm flipH="1">
              <a:off x="1058328" y="1779048"/>
              <a:ext cx="9944227" cy="4124413"/>
            </a:xfrm>
            <a:prstGeom prst="rect">
              <a:avLst/>
            </a:prstGeom>
            <a:solidFill>
              <a:srgbClr val="FFE192"/>
            </a:solidFill>
            <a:ln>
              <a:noFill/>
            </a:ln>
            <a:effectLst>
              <a:outerShdw blurRad="1397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indent="457200">
                <a:lnSpc>
                  <a:spcPct val="150000"/>
                </a:lnSpc>
              </a:pPr>
              <a:endPara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" name="îś1ïḍê"/>
            <p:cNvSpPr/>
            <p:nvPr/>
          </p:nvSpPr>
          <p:spPr>
            <a:xfrm flipH="1">
              <a:off x="1189437" y="1620710"/>
              <a:ext cx="9944228" cy="4124413"/>
            </a:xfrm>
            <a:prstGeom prst="rect">
              <a:avLst/>
            </a:prstGeom>
            <a:solidFill>
              <a:srgbClr val="FFFEFB"/>
            </a:solidFill>
            <a:ln>
              <a:solidFill>
                <a:srgbClr val="F3691D">
                  <a:alpha val="25000"/>
                </a:srgbClr>
              </a:solidFill>
            </a:ln>
            <a:effectLst>
              <a:outerShdw blurRad="1397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indent="457200">
                <a:lnSpc>
                  <a:spcPct val="150000"/>
                </a:lnSpc>
              </a:pPr>
              <a:endPara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4466036" y="1748288"/>
              <a:ext cx="3391030" cy="66248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en-US" altLang="zh-CN" sz="2800" b="1" kern="100">
                  <a:solidFill>
                    <a:srgbClr val="E2580C"/>
                  </a:solidFill>
                  <a:latin typeface="华文中宋" panose="02010600040101010101" pitchFamily="2" charset="-122"/>
                  <a:ea typeface="华文中宋" panose="02010600040101010101" pitchFamily="2" charset="-122"/>
                  <a:cs typeface="Times New Roman" panose="02020603050405020304" pitchFamily="18" charset="0"/>
                </a:rPr>
                <a:t>1.价值观的导向作用</a:t>
              </a:r>
              <a:endParaRPr lang="zh-CN" altLang="zh-CN" sz="2800" b="1">
                <a:solidFill>
                  <a:srgbClr val="231F2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cxnSp>
          <p:nvCxnSpPr>
            <p:cNvPr id="7" name="直接连接符 6"/>
            <p:cNvCxnSpPr/>
            <p:nvPr/>
          </p:nvCxnSpPr>
          <p:spPr>
            <a:xfrm flipH="1">
              <a:off x="3918935" y="2606834"/>
              <a:ext cx="4485233" cy="0"/>
            </a:xfrm>
            <a:prstGeom prst="line">
              <a:avLst/>
            </a:prstGeom>
            <a:ln w="19050">
              <a:gradFill flip="none" rotWithShape="1">
                <a:gsLst>
                  <a:gs pos="0">
                    <a:srgbClr val="E2580C">
                      <a:alpha val="0"/>
                    </a:srgbClr>
                  </a:gs>
                  <a:gs pos="49000">
                    <a:srgbClr val="E2580C"/>
                  </a:gs>
                  <a:gs pos="100000">
                    <a:srgbClr val="E2580C">
                      <a:alpha val="0"/>
                    </a:srgb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文本框 7"/>
            <p:cNvSpPr txBox="1"/>
            <p:nvPr/>
          </p:nvSpPr>
          <p:spPr>
            <a:xfrm>
              <a:off x="2087033" y="2696030"/>
              <a:ext cx="5317067" cy="95135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Aft>
                  <a:spcPts val="600"/>
                </a:spcAft>
              </a:pP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（</a:t>
              </a:r>
              <a:r>
                <a:rPr lang="en-US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1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）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价值观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、人生观的含义及其关系。</a:t>
              </a:r>
              <a:endPara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>
                <a:lnSpc>
                  <a:spcPct val="150000"/>
                </a:lnSpc>
                <a:spcAft>
                  <a:spcPts val="600"/>
                </a:spcAft>
              </a:pP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（</a:t>
              </a:r>
              <a:r>
                <a:rPr lang="en-US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2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）价值观是人生的向导。</a:t>
              </a:r>
              <a:endParaRPr lang="en-US" altLang="zh-CN" sz="1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2647950" y="3667972"/>
              <a:ext cx="7473950" cy="178234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900" indent="-34290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价值观</a:t>
              </a:r>
              <a:r>
                <a:rPr lang="zh-CN" altLang="zh-CN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影响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一个人的理想、信念、生活目标，</a:t>
              </a:r>
              <a:r>
                <a:rPr lang="zh-CN" altLang="zh-CN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影响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人们对人生目的、人生意义、人生道路等问题的</a:t>
              </a:r>
              <a:r>
                <a:rPr lang="zh-CN" altLang="zh-CN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思考和选择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。</a:t>
              </a:r>
              <a:endParaRPr lang="en-US" altLang="zh-CN" sz="1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marL="342900" indent="-34290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zh-CN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价值观不同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，人们在面对公与私、义与利、苦与乐、生与死等冲突时作出的</a:t>
              </a:r>
              <a:r>
                <a:rPr lang="zh-CN" altLang="zh-CN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选择也不同。</a:t>
              </a:r>
              <a:endParaRPr lang="zh-CN" altLang="zh-CN" sz="1800" b="1">
                <a:solidFill>
                  <a:srgbClr val="E2580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2335997" y="766631"/>
            <a:ext cx="7520007" cy="492443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600" b="1">
                <a:solidFill>
                  <a:srgbClr val="E2580C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子议题二：从国家表彰宣传先进人物悟核心价值观</a:t>
            </a:r>
            <a:endParaRPr lang="zh-CN" altLang="en-US" sz="2600" b="1">
              <a:solidFill>
                <a:srgbClr val="E2580C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grpSp>
        <p:nvGrpSpPr>
          <p:cNvPr id="5" name="组合 4" title=""/>
          <p:cNvGrpSpPr/>
          <p:nvPr/>
        </p:nvGrpSpPr>
        <p:grpSpPr>
          <a:xfrm>
            <a:off x="5308537" y="1601279"/>
            <a:ext cx="1735732" cy="430887"/>
            <a:chOff x="2272030" y="1722180"/>
            <a:chExt cx="1735732" cy="430887"/>
          </a:xfrm>
        </p:grpSpPr>
        <p:grpSp>
          <p:nvGrpSpPr>
            <p:cNvPr id="6" name="组合 5"/>
            <p:cNvGrpSpPr/>
            <p:nvPr/>
          </p:nvGrpSpPr>
          <p:grpSpPr>
            <a:xfrm>
              <a:off x="2272030" y="1750298"/>
              <a:ext cx="394970" cy="374650"/>
              <a:chOff x="2272030" y="1720850"/>
              <a:chExt cx="394970" cy="374650"/>
            </a:xfrm>
          </p:grpSpPr>
          <p:sp>
            <p:nvSpPr>
              <p:cNvPr id="8" name="矩形: 圆角 7"/>
              <p:cNvSpPr/>
              <p:nvPr/>
            </p:nvSpPr>
            <p:spPr>
              <a:xfrm>
                <a:off x="2343150" y="1771650"/>
                <a:ext cx="323850" cy="323850"/>
              </a:xfrm>
              <a:prstGeom prst="roundRect">
                <a:avLst/>
              </a:prstGeom>
              <a:gradFill>
                <a:gsLst>
                  <a:gs pos="100000">
                    <a:srgbClr val="C00000"/>
                  </a:gs>
                  <a:gs pos="0">
                    <a:srgbClr val="DA7B43"/>
                  </a:gs>
                </a:gsLst>
                <a:lin ang="1074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9" name="矩形: 圆角 8"/>
              <p:cNvSpPr/>
              <p:nvPr/>
            </p:nvSpPr>
            <p:spPr>
              <a:xfrm>
                <a:off x="2272030" y="1720850"/>
                <a:ext cx="323850" cy="323850"/>
              </a:xfrm>
              <a:prstGeom prst="roundRect">
                <a:avLst/>
              </a:prstGeom>
              <a:gradFill>
                <a:gsLst>
                  <a:gs pos="100000">
                    <a:srgbClr val="FDC769"/>
                  </a:gs>
                  <a:gs pos="0">
                    <a:srgbClr val="E56517"/>
                  </a:gs>
                </a:gsLst>
                <a:lin ang="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7" name="文本框 6"/>
            <p:cNvSpPr txBox="1"/>
            <p:nvPr/>
          </p:nvSpPr>
          <p:spPr>
            <a:xfrm>
              <a:off x="2666999" y="1722180"/>
              <a:ext cx="1340763" cy="4308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zh-CN" altLang="en-US" sz="2200" b="1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议学情境</a:t>
              </a:r>
              <a:endParaRPr lang="zh-CN" altLang="en-US" sz="2200"/>
            </a:p>
          </p:txBody>
        </p:sp>
      </p:grpSp>
      <p:sp>
        <p:nvSpPr>
          <p:cNvPr id="11" name="矩形 10" title=""/>
          <p:cNvSpPr/>
          <p:nvPr/>
        </p:nvSpPr>
        <p:spPr>
          <a:xfrm rot="10800000">
            <a:off x="6096000" y="2557545"/>
            <a:ext cx="5040313" cy="3082112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rgbClr val="E1774C">
                    <a:alpha val="0"/>
                  </a:srgbClr>
                </a:gs>
                <a:gs pos="100000">
                  <a:srgbClr val="C00000">
                    <a:alpha val="40000"/>
                  </a:srgbClr>
                </a:gs>
              </a:gsLst>
              <a:lin ang="0" scaled="1"/>
            </a:gradFill>
          </a:ln>
          <a:effectLst>
            <a:outerShdw blurRad="508000" dist="127000" dir="4200000" algn="ctr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组合 11" title=""/>
          <p:cNvGrpSpPr/>
          <p:nvPr/>
        </p:nvGrpSpPr>
        <p:grpSpPr>
          <a:xfrm>
            <a:off x="6602931" y="3359639"/>
            <a:ext cx="4030604" cy="1673544"/>
            <a:chOff x="6602931" y="2310656"/>
            <a:chExt cx="4030604" cy="1673544"/>
          </a:xfrm>
        </p:grpSpPr>
        <p:sp>
          <p:nvSpPr>
            <p:cNvPr id="13" name="文本框 12"/>
            <p:cNvSpPr txBox="1"/>
            <p:nvPr/>
          </p:nvSpPr>
          <p:spPr>
            <a:xfrm>
              <a:off x="6602931" y="3022911"/>
              <a:ext cx="4030604" cy="96128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-342900" algn="just" defTabSz="91440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buClr>
                  <a:srgbClr val="E2580C"/>
                </a:buClr>
                <a:buSzTx/>
                <a:buFont typeface="Wingdings" panose="05000000000000000000" pitchFamily="2" charset="2"/>
                <a:buChar char="u"/>
                <a:defRPr sz="20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>
                <a:buNone/>
              </a:pPr>
              <a:r>
                <a:rPr lang="zh-CN" altLang="en-US">
                  <a:cs typeface="微软雅黑" panose="020b0503020204020204" pitchFamily="34" charset="-122"/>
                  <a:sym typeface="+mn-ea"/>
                </a:rPr>
                <a:t>       从价值观角度看，国家为什么这么做呢？</a:t>
              </a:r>
              <a:endParaRPr lang="zh-CN" altLang="en-US"/>
            </a:p>
          </p:txBody>
        </p:sp>
        <p:grpSp>
          <p:nvGrpSpPr>
            <p:cNvPr id="14" name="组合 13"/>
            <p:cNvGrpSpPr/>
            <p:nvPr/>
          </p:nvGrpSpPr>
          <p:grpSpPr>
            <a:xfrm>
              <a:off x="7817222" y="2310656"/>
              <a:ext cx="1602023" cy="576795"/>
              <a:chOff x="7943619" y="1574162"/>
              <a:chExt cx="1578802" cy="568435"/>
            </a:xfrm>
          </p:grpSpPr>
          <p:sp>
            <p:nvSpPr>
              <p:cNvPr id="15" name="折角形 3"/>
              <p:cNvSpPr/>
              <p:nvPr/>
            </p:nvSpPr>
            <p:spPr>
              <a:xfrm rot="5400000" flipV="1">
                <a:off x="8514951" y="1072211"/>
                <a:ext cx="505519" cy="1509421"/>
              </a:xfrm>
              <a:prstGeom prst="foldedCorner">
                <a:avLst>
                  <a:gd name="adj" fmla="val 0"/>
                </a:avLst>
              </a:prstGeom>
              <a:solidFill>
                <a:srgbClr val="FFE192"/>
              </a:solidFill>
              <a:ln>
                <a:noFill/>
              </a:ln>
              <a:effectLst>
                <a:outerShdw blurRad="76200" dist="25400" dir="2700000" algn="tl" rotWithShape="0">
                  <a:prstClr val="black">
                    <a:alpha val="1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16" name="组合 15"/>
              <p:cNvGrpSpPr/>
              <p:nvPr/>
            </p:nvGrpSpPr>
            <p:grpSpPr>
              <a:xfrm>
                <a:off x="7943619" y="1637078"/>
                <a:ext cx="1509428" cy="505519"/>
                <a:chOff x="7943619" y="1637078"/>
                <a:chExt cx="1509428" cy="505519"/>
              </a:xfrm>
            </p:grpSpPr>
            <p:sp>
              <p:nvSpPr>
                <p:cNvPr id="17" name="折角形 4"/>
                <p:cNvSpPr/>
                <p:nvPr/>
              </p:nvSpPr>
              <p:spPr>
                <a:xfrm rot="5400000" flipV="1">
                  <a:off x="8445577" y="1135128"/>
                  <a:ext cx="505519" cy="1509420"/>
                </a:xfrm>
                <a:prstGeom prst="foldedCorner">
                  <a:avLst>
                    <a:gd name="adj" fmla="val 0"/>
                  </a:avLst>
                </a:prstGeom>
                <a:solidFill>
                  <a:srgbClr val="F3691D"/>
                </a:solidFill>
                <a:ln>
                  <a:noFill/>
                </a:ln>
                <a:effectLst>
                  <a:outerShdw blurRad="76200" dist="25400" dir="2700000" algn="tl" rotWithShape="0">
                    <a:prstClr val="black">
                      <a:alpha val="1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18" name="矩形 2"/>
                <p:cNvSpPr/>
                <p:nvPr/>
              </p:nvSpPr>
              <p:spPr>
                <a:xfrm>
                  <a:off x="7943619" y="1692683"/>
                  <a:ext cx="1509421" cy="394311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square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000" b="1" spc="100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ea typeface="微软雅黑" panose="020b0503020204020204" pitchFamily="34" charset="-122"/>
                    </a:rPr>
                    <a:t>议学任务</a:t>
                  </a:r>
                  <a:endParaRPr lang="zh-CN" altLang="en-US" sz="2000" b="1" spc="10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</p:grpSp>
      </p:grpSp>
      <p:grpSp>
        <p:nvGrpSpPr>
          <p:cNvPr id="19" name="组合 18" title=""/>
          <p:cNvGrpSpPr/>
          <p:nvPr/>
        </p:nvGrpSpPr>
        <p:grpSpPr>
          <a:xfrm>
            <a:off x="1055691" y="2557545"/>
            <a:ext cx="4837108" cy="3082114"/>
            <a:chOff x="457642" y="1833698"/>
            <a:chExt cx="7645493" cy="2561773"/>
          </a:xfrm>
        </p:grpSpPr>
        <p:sp>
          <p:nvSpPr>
            <p:cNvPr id="20" name="矩形 19"/>
            <p:cNvSpPr/>
            <p:nvPr/>
          </p:nvSpPr>
          <p:spPr>
            <a:xfrm rot="10800000">
              <a:off x="457642" y="1833698"/>
              <a:ext cx="7387519" cy="2406633"/>
            </a:xfrm>
            <a:prstGeom prst="rect">
              <a:avLst/>
            </a:prstGeom>
            <a:solidFill>
              <a:schemeClr val="bg1"/>
            </a:solidFill>
            <a:ln>
              <a:gradFill flip="none" rotWithShape="1">
                <a:gsLst>
                  <a:gs pos="0">
                    <a:srgbClr val="E1774C">
                      <a:alpha val="0"/>
                    </a:srgbClr>
                  </a:gs>
                  <a:gs pos="100000">
                    <a:srgbClr val="C00000">
                      <a:alpha val="40000"/>
                    </a:srgbClr>
                  </a:gs>
                </a:gsLst>
                <a:lin ang="0" scaled="1"/>
              </a:gradFill>
            </a:ln>
            <a:effectLst>
              <a:outerShdw blurRad="508000" dist="127000" dir="4200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 rot="10800000">
              <a:off x="715616" y="1988838"/>
              <a:ext cx="7387519" cy="2406633"/>
            </a:xfrm>
            <a:prstGeom prst="rect">
              <a:avLst/>
            </a:prstGeom>
            <a:solidFill>
              <a:schemeClr val="bg1"/>
            </a:solidFill>
            <a:ln>
              <a:gradFill flip="none" rotWithShape="1">
                <a:gsLst>
                  <a:gs pos="0">
                    <a:srgbClr val="E1774C">
                      <a:alpha val="0"/>
                    </a:srgbClr>
                  </a:gs>
                  <a:gs pos="100000">
                    <a:srgbClr val="C00000">
                      <a:alpha val="40000"/>
                    </a:srgbClr>
                  </a:gs>
                </a:gsLst>
                <a:lin ang="0" scaled="1"/>
              </a:gradFill>
            </a:ln>
            <a:effectLst>
              <a:outerShdw blurRad="508000" dist="127000" dir="4200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" name="文本框 21" title=""/>
          <p:cNvSpPr txBox="1"/>
          <p:nvPr/>
        </p:nvSpPr>
        <p:spPr>
          <a:xfrm>
            <a:off x="1796182" y="2976260"/>
            <a:ext cx="3503529" cy="234628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600"/>
              </a:spcAft>
              <a:buClr>
                <a:srgbClr val="E2580C"/>
              </a:buClr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很多可敬可爱的优秀人物得到了国家的表彰，国家也大力宣传他们的先进感人事迹，号召广大党员干部、人民群众和青年学生向他们学习。</a:t>
            </a:r>
            <a:endParaRPr lang="zh-CN" altLang="en-US" sz="2000" kern="1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 title=""/>
          <p:cNvSpPr/>
          <p:nvPr/>
        </p:nvSpPr>
        <p:spPr>
          <a:xfrm>
            <a:off x="2" y="884766"/>
            <a:ext cx="12192000" cy="2743957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 title=""/>
          <p:cNvSpPr/>
          <p:nvPr/>
        </p:nvSpPr>
        <p:spPr>
          <a:xfrm>
            <a:off x="0" y="884767"/>
            <a:ext cx="12192000" cy="151363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组合 7" title=""/>
          <p:cNvGrpSpPr/>
          <p:nvPr/>
        </p:nvGrpSpPr>
        <p:grpSpPr>
          <a:xfrm>
            <a:off x="812165" y="2411095"/>
            <a:ext cx="10300335" cy="2766060"/>
            <a:chOff x="812308" y="1025685"/>
            <a:chExt cx="10300194" cy="2766246"/>
          </a:xfrm>
        </p:grpSpPr>
        <p:grpSp>
          <p:nvGrpSpPr>
            <p:cNvPr id="9" name="组合 8"/>
            <p:cNvGrpSpPr/>
            <p:nvPr/>
          </p:nvGrpSpPr>
          <p:grpSpPr>
            <a:xfrm>
              <a:off x="812308" y="1025685"/>
              <a:ext cx="10300194" cy="2766246"/>
              <a:chOff x="1590674" y="2606092"/>
              <a:chExt cx="4029078" cy="5147728"/>
            </a:xfrm>
          </p:grpSpPr>
          <p:grpSp>
            <p:nvGrpSpPr>
              <p:cNvPr id="11" name="组合 10"/>
              <p:cNvGrpSpPr/>
              <p:nvPr/>
            </p:nvGrpSpPr>
            <p:grpSpPr>
              <a:xfrm>
                <a:off x="1590674" y="2606092"/>
                <a:ext cx="4029078" cy="5147728"/>
                <a:chOff x="1276348" y="2606092"/>
                <a:chExt cx="4029078" cy="4745558"/>
              </a:xfrm>
            </p:grpSpPr>
            <p:sp>
              <p:nvSpPr>
                <p:cNvPr id="13" name="isľïḓè"/>
                <p:cNvSpPr/>
                <p:nvPr/>
              </p:nvSpPr>
              <p:spPr>
                <a:xfrm>
                  <a:off x="1371549" y="2606092"/>
                  <a:ext cx="3933877" cy="4357995"/>
                </a:xfrm>
                <a:prstGeom prst="rect">
                  <a:avLst/>
                </a:prstGeom>
                <a:solidFill>
                  <a:schemeClr val="bg1"/>
                </a:solidFill>
                <a:ln w="25400" cap="rnd">
                  <a:solidFill>
                    <a:srgbClr val="FDC96B"/>
                  </a:solidFill>
                  <a:prstDash val="solid"/>
                  <a:round/>
                </a:ln>
                <a:effectLst>
                  <a:outerShdw blurRad="254000" dist="127000" algn="ctr" rotWithShape="0">
                    <a:schemeClr val="bg1">
                      <a:lumMod val="65000"/>
                      <a:alpha val="20000"/>
                    </a:schemeClr>
                  </a:outerShdw>
                  <a:reflection blurRad="6350" stA="52000" endA="300" endPos="48000" dir="5400000" sy="-100000" algn="bl" rotWithShape="0"/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914400"/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  <p:pic>
              <p:nvPicPr>
                <p:cNvPr id="14" name="图片 13"/>
                <p:cNvPicPr>
                  <a:picLocks noChangeAspect="1"/>
                </p:cNvPicPr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 rot="16200000">
                  <a:off x="3097106" y="5143330"/>
                  <a:ext cx="387562" cy="4029077"/>
                </a:xfrm>
                <a:prstGeom prst="rect">
                  <a:avLst/>
                </a:prstGeom>
              </p:spPr>
            </p:pic>
          </p:grpSp>
          <p:cxnSp>
            <p:nvCxnSpPr>
              <p:cNvPr id="12" name="直接连接符 11"/>
              <p:cNvCxnSpPr/>
              <p:nvPr/>
            </p:nvCxnSpPr>
            <p:spPr>
              <a:xfrm>
                <a:off x="2609851" y="2606092"/>
                <a:ext cx="2171700" cy="0"/>
              </a:xfrm>
              <a:prstGeom prst="line">
                <a:avLst/>
              </a:prstGeom>
              <a:ln w="57150">
                <a:solidFill>
                  <a:srgbClr val="E2580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矩形 9"/>
            <p:cNvSpPr/>
            <p:nvPr/>
          </p:nvSpPr>
          <p:spPr>
            <a:xfrm>
              <a:off x="2060518" y="1544543"/>
              <a:ext cx="8070962" cy="142295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None/>
              </a:pP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 他们的价值观符合我们国家社会认同的核心价值观，向我们传递热爱与奉献的精神力量，激励我们做有理想、敢担当、肯奋斗的新时代好青年，是值得被肯定和传播的正能量。</a:t>
              </a:r>
              <a:endParaRPr lang="zh-CN" altLang="en-US" sz="20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endParaRPr>
            </a:p>
          </p:txBody>
        </p:sp>
      </p:grpSp>
      <p:grpSp>
        <p:nvGrpSpPr>
          <p:cNvPr id="2" name="组合 1" title=""/>
          <p:cNvGrpSpPr/>
          <p:nvPr/>
        </p:nvGrpSpPr>
        <p:grpSpPr>
          <a:xfrm>
            <a:off x="5195891" y="905970"/>
            <a:ext cx="1800225" cy="599161"/>
            <a:chOff x="4899720" y="2867939"/>
            <a:chExt cx="2269176" cy="599161"/>
          </a:xfrm>
        </p:grpSpPr>
        <p:sp>
          <p:nvSpPr>
            <p:cNvPr id="3" name="对角圆角矩形 4"/>
            <p:cNvSpPr/>
            <p:nvPr/>
          </p:nvSpPr>
          <p:spPr>
            <a:xfrm flipV="1">
              <a:off x="4899720" y="2908300"/>
              <a:ext cx="2269175" cy="558800"/>
            </a:xfrm>
            <a:prstGeom prst="round2DiagRect">
              <a:avLst/>
            </a:prstGeom>
            <a:gradFill>
              <a:gsLst>
                <a:gs pos="0">
                  <a:srgbClr val="F58649"/>
                </a:gs>
                <a:gs pos="100000">
                  <a:srgbClr val="E2580C"/>
                </a:gs>
              </a:gsLst>
              <a:lin ang="5400000" scaled="0"/>
            </a:gradFill>
            <a:ln>
              <a:noFill/>
            </a:ln>
            <a:effectLst>
              <a:outerShdw blurRad="266700" algn="ctr" rotWithShape="0">
                <a:prstClr val="black">
                  <a:alpha val="29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字魂59号-创粗黑" panose="00000500000000000000" charset="-122"/>
                <a:ea typeface="字魂59号-创粗黑" panose="00000500000000000000" charset="-122"/>
                <a:cs typeface="+mn-ea"/>
              </a:endParaRPr>
            </a:p>
          </p:txBody>
        </p:sp>
        <p:sp>
          <p:nvSpPr>
            <p:cNvPr id="4" name="矩形 2"/>
            <p:cNvSpPr/>
            <p:nvPr/>
          </p:nvSpPr>
          <p:spPr>
            <a:xfrm>
              <a:off x="4913723" y="2867939"/>
              <a:ext cx="2255173" cy="50488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2000" b="1" spc="1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微软雅黑" panose="020b0503020204020204" pitchFamily="34" charset="-122"/>
                </a:rPr>
                <a:t>议学小结</a:t>
              </a:r>
              <a:endParaRPr lang="zh-CN" altLang="en-US" sz="2000" b="1" spc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848"/>
          <a:stretch>
            <a:fillRect/>
          </a:stretch>
        </p:blipFill>
        <p:spPr>
          <a:xfrm flipH="1">
            <a:off x="-197991" y="3441700"/>
            <a:ext cx="12389988" cy="2971261"/>
          </a:xfrm>
          <a:prstGeom prst="rect">
            <a:avLst/>
          </a:prstGeom>
        </p:spPr>
      </p:pic>
      <p:grpSp>
        <p:nvGrpSpPr>
          <p:cNvPr id="3" name="组合 2" title=""/>
          <p:cNvGrpSpPr/>
          <p:nvPr/>
        </p:nvGrpSpPr>
        <p:grpSpPr>
          <a:xfrm>
            <a:off x="798898" y="610292"/>
            <a:ext cx="10664790" cy="5569434"/>
            <a:chOff x="1058327" y="1620710"/>
            <a:chExt cx="10075338" cy="5569434"/>
          </a:xfrm>
        </p:grpSpPr>
        <p:sp>
          <p:nvSpPr>
            <p:cNvPr id="4" name="îś1ïḍê"/>
            <p:cNvSpPr/>
            <p:nvPr/>
          </p:nvSpPr>
          <p:spPr>
            <a:xfrm flipH="1">
              <a:off x="1058327" y="1779048"/>
              <a:ext cx="9944227" cy="5411096"/>
            </a:xfrm>
            <a:prstGeom prst="rect">
              <a:avLst/>
            </a:prstGeom>
            <a:solidFill>
              <a:srgbClr val="FFE192"/>
            </a:solidFill>
            <a:ln>
              <a:noFill/>
            </a:ln>
            <a:effectLst>
              <a:outerShdw blurRad="1397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indent="457200">
                <a:lnSpc>
                  <a:spcPct val="150000"/>
                </a:lnSpc>
              </a:pPr>
              <a:endPara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" name="îś1ïḍê"/>
            <p:cNvSpPr/>
            <p:nvPr/>
          </p:nvSpPr>
          <p:spPr>
            <a:xfrm flipH="1">
              <a:off x="1189437" y="1620710"/>
              <a:ext cx="9944228" cy="5411096"/>
            </a:xfrm>
            <a:prstGeom prst="rect">
              <a:avLst/>
            </a:prstGeom>
            <a:solidFill>
              <a:srgbClr val="FFFEFB"/>
            </a:solidFill>
            <a:ln>
              <a:solidFill>
                <a:srgbClr val="F3691D">
                  <a:alpha val="25000"/>
                </a:srgbClr>
              </a:solidFill>
            </a:ln>
            <a:effectLst>
              <a:outerShdw blurRad="1397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indent="457200">
                <a:lnSpc>
                  <a:spcPct val="150000"/>
                </a:lnSpc>
              </a:pPr>
              <a:endPara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4466036" y="1748288"/>
              <a:ext cx="3391030" cy="66248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en-US" altLang="zh-CN" sz="2800" b="1" kern="100">
                  <a:solidFill>
                    <a:srgbClr val="E2580C"/>
                  </a:solidFill>
                  <a:latin typeface="华文中宋" panose="02010600040101010101" pitchFamily="2" charset="-122"/>
                  <a:ea typeface="华文中宋" panose="02010600040101010101" pitchFamily="2" charset="-122"/>
                  <a:cs typeface="Times New Roman" panose="02020603050405020304" pitchFamily="18" charset="0"/>
                </a:rPr>
                <a:t>1.价值观的导向作用</a:t>
              </a:r>
              <a:endParaRPr lang="zh-CN" altLang="zh-CN" sz="2800" b="1">
                <a:solidFill>
                  <a:srgbClr val="231F2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cxnSp>
          <p:nvCxnSpPr>
            <p:cNvPr id="7" name="直接连接符 6"/>
            <p:cNvCxnSpPr/>
            <p:nvPr/>
          </p:nvCxnSpPr>
          <p:spPr>
            <a:xfrm flipH="1">
              <a:off x="3918935" y="2606834"/>
              <a:ext cx="4485233" cy="0"/>
            </a:xfrm>
            <a:prstGeom prst="line">
              <a:avLst/>
            </a:prstGeom>
            <a:ln w="19050">
              <a:gradFill flip="none" rotWithShape="1">
                <a:gsLst>
                  <a:gs pos="0">
                    <a:srgbClr val="E2580C">
                      <a:alpha val="0"/>
                    </a:srgbClr>
                  </a:gs>
                  <a:gs pos="49000">
                    <a:srgbClr val="E2580C"/>
                  </a:gs>
                  <a:gs pos="100000">
                    <a:srgbClr val="E2580C">
                      <a:alpha val="0"/>
                    </a:srgb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文本框 7"/>
            <p:cNvSpPr txBox="1"/>
            <p:nvPr/>
          </p:nvSpPr>
          <p:spPr>
            <a:xfrm>
              <a:off x="1748368" y="2696030"/>
              <a:ext cx="5317067" cy="144379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Aft>
                  <a:spcPts val="600"/>
                </a:spcAft>
              </a:pP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（</a:t>
              </a:r>
              <a:r>
                <a:rPr lang="en-US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1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）</a:t>
              </a:r>
              <a:r>
                <a:rPr lang="zh-CN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价值观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、人生观的含义及其关系。</a:t>
              </a:r>
              <a:endPara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>
                <a:lnSpc>
                  <a:spcPct val="150000"/>
                </a:lnSpc>
                <a:spcAft>
                  <a:spcPts val="600"/>
                </a:spcAft>
              </a:pP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（</a:t>
              </a:r>
              <a:r>
                <a:rPr lang="en-US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2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）价值观是人生的向导。</a:t>
              </a:r>
              <a:endParaRPr lang="en-US" altLang="zh-CN" sz="1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>
                <a:lnSpc>
                  <a:spcPct val="150000"/>
                </a:lnSpc>
                <a:spcAft>
                  <a:spcPts val="600"/>
                </a:spcAft>
              </a:pP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（</a:t>
              </a:r>
              <a:r>
                <a:rPr lang="en-US" altLang="zh-CN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3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）核心价值观。</a:t>
              </a:r>
              <a:endParaRPr lang="zh-CN" altLang="en-US" sz="1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2309284" y="4175791"/>
              <a:ext cx="8605763" cy="266226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900" indent="-342900" algn="just">
                <a:lnSpc>
                  <a:spcPct val="150000"/>
                </a:lnSpc>
                <a:spcAft>
                  <a:spcPts val="600"/>
                </a:spcAft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en-US" sz="1800" b="1" smtClean="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含义：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就是</a:t>
              </a:r>
              <a:r>
                <a:rPr lang="zh-CN" altLang="en-US" sz="1800" b="1" smtClean="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在一定社会的各种价值观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中，居于</a:t>
              </a:r>
              <a:r>
                <a:rPr lang="zh-CN" altLang="en-US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核心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地位、起着</a:t>
              </a:r>
              <a:r>
                <a:rPr lang="zh-CN" altLang="en-US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主导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作用的价值观。</a:t>
              </a:r>
              <a:endParaRPr lang="en-US" altLang="zh-CN" sz="1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marL="342900" indent="-342900" algn="just">
                <a:lnSpc>
                  <a:spcPct val="150000"/>
                </a:lnSpc>
                <a:buClr>
                  <a:srgbClr val="E2580C"/>
                </a:buClr>
                <a:buFont typeface="Wingdings" panose="05000000000000000000" pitchFamily="2" charset="2"/>
                <a:buChar char="u"/>
              </a:pP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重要意义：承载着一个民族、一个国家的</a:t>
              </a:r>
              <a:r>
                <a:rPr lang="zh-CN" altLang="en-US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精神追求</a:t>
              </a:r>
              <a:r>
                <a:rPr lang="zh-CN" altLang="en-US" sz="1800" b="1">
                  <a:solidFill>
                    <a:srgbClr val="231F2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；</a:t>
              </a:r>
              <a:endParaRPr lang="zh-CN" altLang="en-US" sz="1800" b="1">
                <a:solidFill>
                  <a:srgbClr val="231F2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marL="396240">
                <a:lnSpc>
                  <a:spcPct val="150000"/>
                </a:lnSpc>
              </a:pP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                体现着一个</a:t>
              </a:r>
              <a:r>
                <a:rPr lang="zh-CN" altLang="en-US" sz="1800" b="1" smtClean="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社会评判</a:t>
              </a:r>
              <a:r>
                <a:rPr lang="zh-CN" altLang="en-US" sz="1800" b="1" smtClean="0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是非曲直</a:t>
              </a:r>
              <a:r>
                <a:rPr lang="zh-CN" altLang="en-US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的标准</a:t>
              </a:r>
              <a:r>
                <a:rPr lang="zh-CN" altLang="en-US" sz="1800" b="1">
                  <a:solidFill>
                    <a:srgbClr val="231F2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；</a:t>
              </a:r>
              <a:endParaRPr lang="zh-CN" altLang="en-US" sz="1800" b="1">
                <a:solidFill>
                  <a:srgbClr val="231F2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marL="360045" indent="306070">
                <a:lnSpc>
                  <a:spcPct val="150000"/>
                </a:lnSpc>
              </a:pPr>
              <a:r>
                <a:rPr lang="zh-CN" altLang="en-US" sz="1800" b="1">
                  <a:solidFill>
                    <a:srgbClr val="231F2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            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是一个民族赖以维系的</a:t>
              </a:r>
              <a:r>
                <a:rPr lang="zh-CN" altLang="en-US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精神纽带</a:t>
              </a:r>
              <a:r>
                <a:rPr lang="zh-CN" altLang="en-US" sz="1800" b="1">
                  <a:solidFill>
                    <a:srgbClr val="231F2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；</a:t>
              </a:r>
              <a:endParaRPr lang="zh-CN" altLang="en-US" sz="1800" b="1">
                <a:solidFill>
                  <a:srgbClr val="231F2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marL="360045" indent="306070">
                <a:lnSpc>
                  <a:spcPct val="150000"/>
                </a:lnSpc>
              </a:pPr>
              <a:r>
                <a:rPr lang="zh-CN" altLang="en-US" sz="1800" b="1">
                  <a:solidFill>
                    <a:srgbClr val="231F2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            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是一个国家共同的</a:t>
              </a:r>
              <a:r>
                <a:rPr lang="zh-CN" altLang="en-US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思想道德基础</a:t>
              </a:r>
              <a:r>
                <a:rPr lang="zh-CN" altLang="en-US" sz="1800" b="1">
                  <a:solidFill>
                    <a:srgbClr val="231F2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；</a:t>
              </a:r>
              <a:endParaRPr lang="zh-CN" altLang="en-US" sz="1800" b="1">
                <a:solidFill>
                  <a:srgbClr val="231F2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marL="360045" indent="306070">
                <a:lnSpc>
                  <a:spcPct val="150000"/>
                </a:lnSpc>
              </a:pPr>
              <a:r>
                <a:rPr lang="zh-CN" altLang="en-US" sz="1800" b="1">
                  <a:solidFill>
                    <a:srgbClr val="231F2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            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是最</a:t>
              </a:r>
              <a:r>
                <a:rPr lang="zh-CN" altLang="en-US" sz="1800" b="1" smtClean="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持久、最</a:t>
              </a:r>
              <a:r>
                <a:rPr lang="zh-CN" altLang="en-US" sz="18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深层的</a:t>
              </a:r>
              <a:r>
                <a:rPr lang="zh-CN" altLang="en-US" sz="1800" b="1">
                  <a:solidFill>
                    <a:srgbClr val="E2580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精神力量</a:t>
              </a:r>
              <a:r>
                <a:rPr lang="zh-CN" altLang="en-US" sz="1800" b="1">
                  <a:solidFill>
                    <a:srgbClr val="231F2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。</a:t>
              </a:r>
              <a:endParaRPr lang="zh-CN" altLang="zh-CN" sz="1800" b="1">
                <a:solidFill>
                  <a:srgbClr val="E2580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https://d.book118.com/778054132100006033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27000">
              <a:srgbClr val="F69776">
                <a:alpha val="0"/>
              </a:srgbClr>
            </a:gs>
            <a:gs pos="100000">
              <a:srgbClr val="F69776">
                <a:alpha val="28000"/>
              </a:srgbClr>
            </a:gs>
          </a:gsLst>
          <a:lin ang="16200000" scaled="1"/>
          <a:tileRect/>
        </a:gradFill>
        <a:ln>
          <a:noFill/>
        </a:ln>
      </a:spPr>
      <a:bodyPr rtlCol="0" anchor="ctr"/>
      <a:lstStyle>
        <a:defPPr algn="ctr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华文中宋</vt:lpstr>
      <vt:lpstr>微软雅黑</vt:lpstr>
      <vt:lpstr>叶根友行书繁</vt:lpstr>
      <vt:lpstr>Wingdings</vt:lpstr>
      <vt:lpstr>Times New Roman</vt:lpstr>
      <vt:lpstr>楷体</vt:lpstr>
      <vt:lpstr>字魂59号-创粗黑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2024-09-11T15:07:36.928</cp:lastPrinted>
  <dcterms:created xsi:type="dcterms:W3CDTF">2024-09-11T07:07:36Z</dcterms:created>
  <dcterms:modified xsi:type="dcterms:W3CDTF">2024-09-11T07:07:38Z</dcterms:modified>
</cp:coreProperties>
</file>