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wmf" ContentType="image/x-wmf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0" r:id="rId27"/>
  </p:sldIdLst>
  <p:sldSz cx="9144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" Target="slides/slide1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w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AED801-2F6A-44B6-9B2A-501EC500F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13E42F-0352-42B7-9C67-369DA09B4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844F01-E607-4AB0-B531-900A615E1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EF35AD-4871-4058-9B3D-21473C177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24560A-6496-4012-BFA6-2DA9F21F0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7C1EEA-FDB3-4EC0-8B93-3898AD22F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56C9F1-681A-4A1A-B397-91A37D5DA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986211-4A4B-4C86-9CFD-27C171029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907F70-E1DA-4AF1-9ADD-A0B639245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281F01-8286-4A88-A737-BCA45A225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99E17D-76DB-49A4-AC23-E762499AB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2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2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Times New Roman" panose="02020603050405020304" pitchFamily="2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2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2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2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Times New Roman" panose="02020603050405020304" pitchFamily="2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2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2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2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Times New Roman" panose="02020603050405020304" pitchFamily="2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2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08476" cy="4114800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9724" y="1981200"/>
            <a:ext cx="3808476" cy="4114800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2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2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Times New Roman" panose="02020603050405020304" pitchFamily="2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2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2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2" charset="0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Times New Roman" panose="02020603050405020304" pitchFamily="2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2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2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2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Times New Roman" panose="02020603050405020304" pitchFamily="2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2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fld id="{BB962C8B-B14F-4D97-AF65-F5344CB8AC3E}" type="datetime1">
              <a:rPr lang="zh-CN" altLang="en-US" strike="noStrike" noProof="1">
                <a:latin typeface="Times New Roman" panose="02020603050405020304" pitchFamily="2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2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2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Times New Roman" panose="02020603050405020304" pitchFamily="2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2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2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2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Times New Roman" panose="02020603050405020304" pitchFamily="2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2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2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2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Times New Roman" panose="02020603050405020304" pitchFamily="2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2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2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2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Times New Roman" panose="02020603050405020304" pitchFamily="2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2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716657" cy="5486400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2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2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Times New Roman" panose="02020603050405020304" pitchFamily="2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2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26" name="标题 1025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1026"/>
          <p:cNvSpPr>
            <a:spLocks noGrp="1"/>
          </p:cNvSpPr>
          <p:nvPr>
            <p:ph type="body" idx="5"/>
          </p:nvPr>
        </p:nvSpPr>
        <p:spPr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 indent="-285750"/>
            <a:r>
              <a:rPr lang="zh-CN" altLang="en-US"/>
              <a:t>第二级</a:t>
            </a:r>
            <a:endParaRPr lang="zh-CN" altLang="en-US"/>
          </a:p>
          <a:p>
            <a:pPr lvl="2" indent="-228600"/>
            <a:r>
              <a:rPr lang="zh-CN" altLang="en-US"/>
              <a:t>第三级</a:t>
            </a:r>
            <a:endParaRPr lang="zh-CN" altLang="en-US"/>
          </a:p>
          <a:p>
            <a:pPr lvl="3" indent="-228600"/>
            <a:r>
              <a:rPr lang="zh-CN" altLang="en-US"/>
              <a:t>第四级</a:t>
            </a:r>
            <a:endParaRPr lang="zh-CN" altLang="en-US"/>
          </a:p>
          <a:p>
            <a:pPr lvl="4" indent="-22860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日期占位符 1027"/>
          <p:cNvSpPr>
            <a:spLocks noGrp="1"/>
          </p:cNvSpPr>
          <p:nvPr>
            <p:ph type="dt" sz="half" idx="2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fld id="{BB962C8B-B14F-4D97-AF65-F5344CB8AC3E}" type="datetime1">
              <a:rPr lang="zh-CN" altLang="en-US" strike="noStrike" noProof="1">
                <a:latin typeface="Times New Roman" panose="02020603050405020304" pitchFamily="2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2" charset="0"/>
            </a:endParaRPr>
          </a:p>
        </p:txBody>
      </p:sp>
      <p:sp>
        <p:nvSpPr>
          <p:cNvPr id="102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endParaRPr lang="zh-CN" altLang="en-US" strike="noStrike" noProof="1">
              <a:latin typeface="Times New Roman" panose="02020603050405020304" pitchFamily="2" charset="0"/>
            </a:endParaRPr>
          </a:p>
        </p:txBody>
      </p:sp>
      <p:sp>
        <p:nvSpPr>
          <p:cNvPr id="103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fld id="{9A0DB2DC-4C9A-4742-B13C-FB6460FD3503}" type="slidenum">
              <a:rPr lang="zh-CN" altLang="en-US" strike="noStrike" noProof="1">
                <a:latin typeface="Times New Roman" panose="02020603050405020304" pitchFamily="2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2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marL="0" lvl="0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Times New Roman" panose="02020603050405020304" pitchFamily="2" charset="0"/>
          <a:ea typeface="宋体" panose="02010600030101010101" pitchFamily="2" charset="-122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Times New Roman" panose="02020603050405020304" pitchFamily="2" charset="0"/>
          <a:ea typeface="宋体" panose="02010600030101010101" pitchFamily="2" charset="-122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Times New Roman" panose="02020603050405020304" pitchFamily="2" charset="0"/>
          <a:ea typeface="宋体" panose="02010600030101010101" pitchFamily="2" charset="-122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Times New Roman" panose="02020603050405020304" pitchFamily="2" charset="0"/>
          <a:ea typeface="宋体" panose="02010600030101010101" pitchFamily="2" charset="-122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Times New Roman" panose="02020603050405020304" pitchFamily="2" charset="0"/>
          <a:ea typeface="宋体" panose="02010600030101010101" pitchFamily="2" charset="-122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Times New Roman" panose="02020603050405020304" pitchFamily="2" charset="0"/>
          <a:ea typeface="宋体" panose="02010600030101010101" pitchFamily="2" charset="-122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Times New Roman" panose="02020603050405020304" pitchFamily="2" charset="0"/>
          <a:ea typeface="宋体" panose="02010600030101010101" pitchFamily="2" charset="-122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Times New Roman" panose="02020603050405020304" pitchFamily="2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1.wmf" /><Relationship Id="rId4" Type="http://schemas.openxmlformats.org/officeDocument/2006/relationships/vmlDrawing" Target="../drawings/vmlDrawing1.v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hemeOverride" Target="../theme/themeOverr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hemeOverride" Target="../theme/themeOverr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Relationship Id="rId3" Type="http://schemas.openxmlformats.org/officeDocument/2006/relationships/image" Target="../media/image3.gif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6006710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4F3D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椭圆形标注 6145"/>
          <p:cNvSpPr/>
          <p:nvPr/>
        </p:nvSpPr>
        <p:spPr>
          <a:xfrm>
            <a:off x="7467600" y="1905000"/>
            <a:ext cx="1676400" cy="2743200"/>
          </a:xfrm>
          <a:prstGeom prst="wedgeEllipseCallout">
            <a:avLst>
              <a:gd name="adj1" fmla="val -92898"/>
              <a:gd name="adj2" fmla="val -5958"/>
            </a:avLst>
          </a:prstGeom>
          <a:solidFill>
            <a:schemeClr val="hlink"/>
          </a:solidFill>
          <a:ln w="12700" cap="sq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b="1">
                <a:latin typeface="Times New Roman" panose="02020603050405020304" pitchFamily="2" charset="0"/>
              </a:rPr>
              <a:t>noun</a:t>
            </a:r>
            <a:endParaRPr lang="en-US" altLang="zh-CN" b="1">
              <a:latin typeface="Times New Roman" panose="02020603050405020304" pitchFamily="2" charset="0"/>
            </a:endParaRPr>
          </a:p>
          <a:p>
            <a:pPr algn="ctr"/>
            <a:r>
              <a:rPr lang="en-US" altLang="zh-CN" b="1">
                <a:latin typeface="Times New Roman" panose="02020603050405020304" pitchFamily="2" charset="0"/>
              </a:rPr>
              <a:t>adj. / adv.</a:t>
            </a:r>
            <a:endParaRPr lang="en-US" altLang="zh-CN" b="1">
              <a:latin typeface="Times New Roman" panose="02020603050405020304" pitchFamily="2" charset="0"/>
            </a:endParaRPr>
          </a:p>
          <a:p>
            <a:pPr algn="ctr"/>
            <a:r>
              <a:rPr lang="en-US" altLang="zh-CN" b="1">
                <a:latin typeface="Times New Roman" panose="02020603050405020304" pitchFamily="2" charset="0"/>
              </a:rPr>
              <a:t>infinitive</a:t>
            </a:r>
            <a:endParaRPr lang="en-US" altLang="zh-CN" b="1">
              <a:latin typeface="Times New Roman" panose="02020603050405020304" pitchFamily="2" charset="0"/>
            </a:endParaRPr>
          </a:p>
          <a:p>
            <a:pPr algn="ctr"/>
            <a:r>
              <a:rPr lang="en-US" altLang="zh-CN" b="1">
                <a:latin typeface="Times New Roman" panose="02020603050405020304" pitchFamily="2" charset="0"/>
              </a:rPr>
              <a:t>V-ing </a:t>
            </a:r>
            <a:endParaRPr lang="en-US" altLang="zh-CN" b="1">
              <a:latin typeface="Times New Roman" panose="02020603050405020304" pitchFamily="2" charset="0"/>
            </a:endParaRPr>
          </a:p>
          <a:p>
            <a:pPr algn="ctr"/>
            <a:r>
              <a:rPr lang="en-US" altLang="zh-CN" b="1">
                <a:latin typeface="Times New Roman" panose="02020603050405020304" pitchFamily="2" charset="0"/>
              </a:rPr>
              <a:t> V-ed</a:t>
            </a:r>
            <a:endParaRPr lang="en-US" altLang="zh-CN" b="1">
              <a:latin typeface="Times New Roman" panose="02020603050405020304" pitchFamily="2" charset="0"/>
            </a:endParaRPr>
          </a:p>
          <a:p>
            <a:pPr algn="ctr"/>
            <a:r>
              <a:rPr lang="en-US" altLang="zh-CN">
                <a:latin typeface="Times New Roman" panose="02020603050405020304" pitchFamily="2" charset="0"/>
              </a:rPr>
              <a:t>etc.</a:t>
            </a:r>
            <a:endParaRPr lang="en-US" altLang="zh-CN">
              <a:latin typeface="Times New Roman" panose="02020603050405020304" pitchFamily="2" charset="0"/>
            </a:endParaRPr>
          </a:p>
        </p:txBody>
      </p:sp>
      <p:sp>
        <p:nvSpPr>
          <p:cNvPr id="6147" name="文本框 6146"/>
          <p:cNvSpPr txBox="1"/>
          <p:nvPr/>
        </p:nvSpPr>
        <p:spPr>
          <a:xfrm>
            <a:off x="1828800" y="2209800"/>
            <a:ext cx="476250" cy="94615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>
                <a:latin typeface="Times New Roman" panose="02020603050405020304" pitchFamily="2" charset="0"/>
              </a:rPr>
              <a:t>主语</a:t>
            </a:r>
            <a:endParaRPr lang="zh-CN" altLang="en-US" sz="2800">
              <a:latin typeface="Times New Roman" panose="02020603050405020304" pitchFamily="2" charset="0"/>
            </a:endParaRPr>
          </a:p>
        </p:txBody>
      </p:sp>
      <p:sp>
        <p:nvSpPr>
          <p:cNvPr id="6148" name="文本框 6147"/>
          <p:cNvSpPr txBox="1"/>
          <p:nvPr/>
        </p:nvSpPr>
        <p:spPr>
          <a:xfrm>
            <a:off x="2662238" y="2239963"/>
            <a:ext cx="476250" cy="94615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>
                <a:latin typeface="Times New Roman" panose="02020603050405020304" pitchFamily="2" charset="0"/>
              </a:rPr>
              <a:t>谓语</a:t>
            </a:r>
            <a:endParaRPr lang="zh-CN" altLang="en-US" sz="2800">
              <a:latin typeface="Times New Roman" panose="02020603050405020304" pitchFamily="2" charset="0"/>
            </a:endParaRPr>
          </a:p>
        </p:txBody>
      </p:sp>
      <p:sp>
        <p:nvSpPr>
          <p:cNvPr id="6149" name="文本框 6148"/>
          <p:cNvSpPr txBox="1"/>
          <p:nvPr/>
        </p:nvSpPr>
        <p:spPr>
          <a:xfrm flipH="1">
            <a:off x="5029200" y="1828800"/>
            <a:ext cx="1308100" cy="45720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latin typeface="Times New Roman" panose="02020603050405020304" pitchFamily="2" charset="0"/>
              </a:rPr>
              <a:t>宾语</a:t>
            </a:r>
            <a:endParaRPr lang="zh-CN" altLang="en-US" sz="2800">
              <a:latin typeface="Times New Roman" panose="02020603050405020304" pitchFamily="2" charset="0"/>
            </a:endParaRPr>
          </a:p>
        </p:txBody>
      </p:sp>
      <p:grpSp>
        <p:nvGrpSpPr>
          <p:cNvPr id="6150" name="组合 6149"/>
          <p:cNvGrpSpPr/>
          <p:nvPr/>
        </p:nvGrpSpPr>
        <p:grpSpPr>
          <a:xfrm>
            <a:off x="5029200" y="2819400"/>
            <a:ext cx="1833563" cy="457200"/>
            <a:chExt cx="1155" cy="288"/>
          </a:xfrm>
        </p:grpSpPr>
        <p:sp>
          <p:nvSpPr>
            <p:cNvPr id="16391" name="文本框 6150"/>
            <p:cNvSpPr txBox="1"/>
            <p:nvPr/>
          </p:nvSpPr>
          <p:spPr>
            <a:xfrm>
              <a:off x="0" y="0"/>
              <a:ext cx="550" cy="288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>
                  <a:latin typeface="Times New Roman" panose="02020603050405020304" pitchFamily="2" charset="0"/>
                </a:rPr>
                <a:t>宾语</a:t>
              </a:r>
              <a:endParaRPr lang="zh-CN" altLang="en-US" sz="2800">
                <a:latin typeface="Times New Roman" panose="02020603050405020304" pitchFamily="2" charset="0"/>
              </a:endParaRPr>
            </a:p>
          </p:txBody>
        </p:sp>
        <p:sp>
          <p:nvSpPr>
            <p:cNvPr id="16392" name="文本框 6151"/>
            <p:cNvSpPr txBox="1"/>
            <p:nvPr/>
          </p:nvSpPr>
          <p:spPr>
            <a:xfrm>
              <a:off x="592" y="0"/>
              <a:ext cx="563" cy="288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>
                  <a:latin typeface="Times New Roman" panose="02020603050405020304" pitchFamily="2" charset="0"/>
                </a:rPr>
                <a:t>宾补</a:t>
              </a:r>
              <a:endParaRPr lang="zh-CN" altLang="en-US" sz="2800">
                <a:latin typeface="Times New Roman" panose="02020603050405020304" pitchFamily="2" charset="0"/>
              </a:endParaRPr>
            </a:p>
          </p:txBody>
        </p:sp>
      </p:grpSp>
      <p:sp>
        <p:nvSpPr>
          <p:cNvPr id="6153" name="文本框 6152"/>
          <p:cNvSpPr txBox="1"/>
          <p:nvPr/>
        </p:nvSpPr>
        <p:spPr>
          <a:xfrm>
            <a:off x="5016500" y="3397250"/>
            <a:ext cx="852488" cy="45720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>
                <a:latin typeface="Times New Roman" panose="02020603050405020304" pitchFamily="2" charset="0"/>
              </a:rPr>
              <a:t>表语</a:t>
            </a:r>
            <a:endParaRPr lang="zh-CN" altLang="en-US">
              <a:latin typeface="Times New Roman" panose="02020603050405020304" pitchFamily="2" charset="0"/>
            </a:endParaRPr>
          </a:p>
        </p:txBody>
      </p:sp>
      <p:grpSp>
        <p:nvGrpSpPr>
          <p:cNvPr id="6154" name="组合 6153"/>
          <p:cNvGrpSpPr/>
          <p:nvPr/>
        </p:nvGrpSpPr>
        <p:grpSpPr>
          <a:xfrm>
            <a:off x="5016500" y="2384425"/>
            <a:ext cx="2755900" cy="461963"/>
            <a:chExt cx="1736" cy="291"/>
          </a:xfrm>
        </p:grpSpPr>
        <p:sp>
          <p:nvSpPr>
            <p:cNvPr id="16395" name="文本框 6154"/>
            <p:cNvSpPr txBox="1"/>
            <p:nvPr/>
          </p:nvSpPr>
          <p:spPr>
            <a:xfrm>
              <a:off x="889" y="0"/>
              <a:ext cx="847" cy="288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>
                  <a:latin typeface="Times New Roman" panose="02020603050405020304" pitchFamily="2" charset="0"/>
                </a:rPr>
                <a:t>宾语(间)</a:t>
              </a:r>
              <a:endParaRPr lang="zh-CN" altLang="en-US">
                <a:latin typeface="Times New Roman" panose="02020603050405020304" pitchFamily="2" charset="0"/>
              </a:endParaRPr>
            </a:p>
          </p:txBody>
        </p:sp>
        <p:sp>
          <p:nvSpPr>
            <p:cNvPr id="16396" name="文本框 6155"/>
            <p:cNvSpPr txBox="1"/>
            <p:nvPr/>
          </p:nvSpPr>
          <p:spPr>
            <a:xfrm>
              <a:off x="0" y="0"/>
              <a:ext cx="847" cy="288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>
                  <a:latin typeface="Times New Roman" panose="02020603050405020304" pitchFamily="2" charset="0"/>
                </a:rPr>
                <a:t>宾语(直)</a:t>
              </a:r>
              <a:endParaRPr lang="zh-CN" altLang="en-US">
                <a:latin typeface="Times New Roman" panose="02020603050405020304" pitchFamily="2" charset="0"/>
              </a:endParaRPr>
            </a:p>
          </p:txBody>
        </p:sp>
        <p:graphicFrame>
          <p:nvGraphicFramePr>
            <p:cNvPr id="16397" name="对象 6156"/>
            <p:cNvGraphicFramePr>
              <a:graphicFrameLocks noChangeAspect="1"/>
            </p:cNvGraphicFramePr>
            <p:nvPr/>
          </p:nvGraphicFramePr>
          <p:xfrm>
            <a:off x="118" y="163"/>
            <a:ext cx="63" cy="128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38" r:id="rId2" imgW="114300" imgH="215900" progId="Equation.3">
                    <p:embed/>
                  </p:oleObj>
                </mc:Choice>
                <mc:Fallback>
                  <p:oleObj r:id="rId2" imgW="114300" imgH="215900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"/>
                        <a:stretch>
                          <a:fillRect/>
                        </a:stretch>
                      </p:blipFill>
                      <p:spPr>
                        <a:xfrm>
                          <a:off x="118" y="163"/>
                          <a:ext cx="63" cy="128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6158" name="文本框 6157"/>
          <p:cNvSpPr txBox="1"/>
          <p:nvPr/>
        </p:nvSpPr>
        <p:spPr>
          <a:xfrm>
            <a:off x="3489325" y="2457450"/>
            <a:ext cx="542925" cy="519113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>
                <a:latin typeface="Times New Roman" panose="02020603050405020304" pitchFamily="2" charset="0"/>
              </a:rPr>
              <a:t>Vt</a:t>
            </a:r>
            <a:endParaRPr lang="en-US" altLang="zh-CN" sz="2800">
              <a:latin typeface="Times New Roman" panose="02020603050405020304" pitchFamily="2" charset="0"/>
            </a:endParaRPr>
          </a:p>
        </p:txBody>
      </p:sp>
      <p:sp>
        <p:nvSpPr>
          <p:cNvPr id="6159" name="文本框 6158"/>
          <p:cNvSpPr txBox="1"/>
          <p:nvPr/>
        </p:nvSpPr>
        <p:spPr>
          <a:xfrm>
            <a:off x="3468688" y="3465513"/>
            <a:ext cx="679450" cy="519112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>
                <a:latin typeface="Times New Roman" panose="02020603050405020304" pitchFamily="2" charset="0"/>
              </a:rPr>
              <a:t>V-l</a:t>
            </a:r>
            <a:endParaRPr lang="en-US" altLang="zh-CN" sz="2800">
              <a:latin typeface="Times New Roman" panose="02020603050405020304" pitchFamily="2" charset="0"/>
            </a:endParaRPr>
          </a:p>
        </p:txBody>
      </p:sp>
      <p:sp>
        <p:nvSpPr>
          <p:cNvPr id="6160" name="文本框 6159"/>
          <p:cNvSpPr txBox="1"/>
          <p:nvPr/>
        </p:nvSpPr>
        <p:spPr>
          <a:xfrm>
            <a:off x="3489325" y="1371600"/>
            <a:ext cx="542925" cy="519113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>
                <a:latin typeface="Times New Roman" panose="02020603050405020304" pitchFamily="2" charset="0"/>
              </a:rPr>
              <a:t>Vi</a:t>
            </a:r>
            <a:endParaRPr lang="en-US" altLang="zh-CN" sz="2800">
              <a:latin typeface="Times New Roman" panose="02020603050405020304" pitchFamily="2" charset="0"/>
            </a:endParaRPr>
          </a:p>
        </p:txBody>
      </p:sp>
      <p:sp>
        <p:nvSpPr>
          <p:cNvPr id="6161" name="直接连接符 6160"/>
          <p:cNvSpPr/>
          <p:nvPr/>
        </p:nvSpPr>
        <p:spPr>
          <a:xfrm flipV="1">
            <a:off x="3940175" y="2239963"/>
            <a:ext cx="941388" cy="361950"/>
          </a:xfrm>
          <a:prstGeom prst="line">
            <a:avLst/>
          </a:prstGeom>
          <a:ln w="12700" cap="sq" cmpd="sng">
            <a:solidFill>
              <a:schemeClr val="tx1"/>
            </a:solidFill>
            <a:prstDash val="solid"/>
            <a:round/>
            <a:headEnd type="none" w="med" len="med"/>
            <a:tailEnd type="triangle" w="sm" len="sm"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6162" name="直接连接符 6161"/>
          <p:cNvSpPr/>
          <p:nvPr/>
        </p:nvSpPr>
        <p:spPr>
          <a:xfrm flipV="1">
            <a:off x="4006850" y="2673350"/>
            <a:ext cx="782638" cy="0"/>
          </a:xfrm>
          <a:prstGeom prst="line">
            <a:avLst/>
          </a:prstGeom>
          <a:ln w="12700" cap="sq" cmpd="sng">
            <a:solidFill>
              <a:schemeClr val="tx1"/>
            </a:solidFill>
            <a:prstDash val="solid"/>
            <a:round/>
            <a:headEnd type="none" w="med" len="med"/>
            <a:tailEnd type="triangle" w="sm" len="sm"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6163" name="直接连接符 6162"/>
          <p:cNvSpPr/>
          <p:nvPr/>
        </p:nvSpPr>
        <p:spPr>
          <a:xfrm>
            <a:off x="3963988" y="2746375"/>
            <a:ext cx="917575" cy="288925"/>
          </a:xfrm>
          <a:prstGeom prst="line">
            <a:avLst/>
          </a:prstGeom>
          <a:ln w="12700" cap="sq" cmpd="sng">
            <a:solidFill>
              <a:schemeClr val="tx1"/>
            </a:solidFill>
            <a:prstDash val="solid"/>
            <a:round/>
            <a:headEnd type="none" w="med" len="med"/>
            <a:tailEnd type="triangle" w="sm" len="sm"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6164" name="直接连接符 6163"/>
          <p:cNvSpPr/>
          <p:nvPr/>
        </p:nvSpPr>
        <p:spPr>
          <a:xfrm>
            <a:off x="4075113" y="3686175"/>
            <a:ext cx="847725" cy="0"/>
          </a:xfrm>
          <a:prstGeom prst="line">
            <a:avLst/>
          </a:prstGeom>
          <a:ln w="12700" cap="sq" cmpd="sng">
            <a:solidFill>
              <a:schemeClr val="tx1"/>
            </a:solidFill>
            <a:prstDash val="solid"/>
            <a:round/>
            <a:headEnd type="none" w="med" len="med"/>
            <a:tailEnd type="triangle" w="sm" len="sm"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6165" name="左大括号 6164"/>
          <p:cNvSpPr/>
          <p:nvPr/>
        </p:nvSpPr>
        <p:spPr>
          <a:xfrm>
            <a:off x="3200400" y="1600200"/>
            <a:ext cx="271463" cy="2241550"/>
          </a:xfrm>
          <a:prstGeom prst="leftBrace">
            <a:avLst>
              <a:gd name="adj1" fmla="val 68772"/>
              <a:gd name="adj2" fmla="val 50000"/>
            </a:avLst>
          </a:prstGeom>
          <a:noFill/>
          <a:ln w="12700" cap="sq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Times New Roman" panose="02020603050405020304" pitchFamily="2" charset="0"/>
            </a:endParaRPr>
          </a:p>
        </p:txBody>
      </p:sp>
      <p:sp>
        <p:nvSpPr>
          <p:cNvPr id="6166" name="椭圆形标注 6165"/>
          <p:cNvSpPr/>
          <p:nvPr/>
        </p:nvSpPr>
        <p:spPr>
          <a:xfrm>
            <a:off x="0" y="3962400"/>
            <a:ext cx="3200400" cy="1905000"/>
          </a:xfrm>
          <a:prstGeom prst="wedgeEllipseCallout">
            <a:avLst>
              <a:gd name="adj1" fmla="val 16866"/>
              <a:gd name="adj2" fmla="val -94333"/>
            </a:avLst>
          </a:prstGeom>
          <a:solidFill>
            <a:schemeClr val="accent1">
              <a:alpha val="50000"/>
            </a:schemeClr>
          </a:solidFill>
          <a:ln w="12700" cap="sq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2800">
                <a:latin typeface="Times New Roman" panose="02020603050405020304" pitchFamily="2" charset="0"/>
              </a:rPr>
              <a:t>Noun / Pronoun</a:t>
            </a:r>
            <a:endParaRPr lang="en-US" altLang="zh-CN" sz="2800">
              <a:latin typeface="Times New Roman" panose="02020603050405020304" pitchFamily="2" charset="0"/>
            </a:endParaRPr>
          </a:p>
          <a:p>
            <a:pPr algn="ctr"/>
            <a:r>
              <a:rPr lang="en-US" altLang="zh-CN" sz="2800">
                <a:latin typeface="Times New Roman" panose="02020603050405020304" pitchFamily="2" charset="0"/>
              </a:rPr>
              <a:t>The + adj</a:t>
            </a:r>
            <a:endParaRPr lang="en-US" altLang="zh-CN" sz="2800">
              <a:latin typeface="Times New Roman" panose="02020603050405020304" pitchFamily="2" charset="0"/>
            </a:endParaRPr>
          </a:p>
          <a:p>
            <a:pPr algn="ctr"/>
            <a:r>
              <a:rPr lang="en-US" altLang="zh-CN" sz="2800">
                <a:latin typeface="Times New Roman" panose="02020603050405020304" pitchFamily="2" charset="0"/>
              </a:rPr>
              <a:t>V-ing / Clause/</a:t>
            </a:r>
            <a:endParaRPr lang="en-US" altLang="zh-CN" sz="2800">
              <a:latin typeface="Times New Roman" panose="02020603050405020304" pitchFamily="2" charset="0"/>
            </a:endParaRPr>
          </a:p>
          <a:p>
            <a:pPr algn="ctr"/>
            <a:r>
              <a:rPr lang="en-US" altLang="zh-CN" sz="2800">
                <a:latin typeface="Times New Roman" panose="02020603050405020304" pitchFamily="2" charset="0"/>
              </a:rPr>
              <a:t>Infinitive</a:t>
            </a:r>
            <a:endParaRPr lang="en-US" altLang="zh-CN">
              <a:latin typeface="Times New Roman" panose="02020603050405020304" pitchFamily="2" charset="0"/>
            </a:endParaRPr>
          </a:p>
        </p:txBody>
      </p:sp>
      <p:sp>
        <p:nvSpPr>
          <p:cNvPr id="6167" name="圆角矩形标注 6166"/>
          <p:cNvSpPr/>
          <p:nvPr/>
        </p:nvSpPr>
        <p:spPr>
          <a:xfrm>
            <a:off x="5257800" y="0"/>
            <a:ext cx="3581400" cy="1600200"/>
          </a:xfrm>
          <a:prstGeom prst="wedgeRoundRectCallout">
            <a:avLst>
              <a:gd name="adj1" fmla="val -43750"/>
              <a:gd name="adj2" fmla="val 75694"/>
              <a:gd name="adj3" fmla="val 16667"/>
            </a:avLst>
          </a:prstGeom>
          <a:solidFill>
            <a:srgbClr val="CCFFCC"/>
          </a:solidFill>
          <a:ln w="12700" cap="sq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2800">
                <a:latin typeface="Times New Roman" panose="02020603050405020304" pitchFamily="2" charset="0"/>
              </a:rPr>
              <a:t>Noun / Pronoun /</a:t>
            </a:r>
            <a:endParaRPr lang="en-US" altLang="zh-CN" sz="2800">
              <a:latin typeface="Times New Roman" panose="02020603050405020304" pitchFamily="2" charset="0"/>
            </a:endParaRPr>
          </a:p>
          <a:p>
            <a:pPr algn="ctr"/>
            <a:r>
              <a:rPr lang="en-US" altLang="zh-CN" sz="2800">
                <a:latin typeface="Times New Roman" panose="02020603050405020304" pitchFamily="2" charset="0"/>
              </a:rPr>
              <a:t> The + adj</a:t>
            </a:r>
            <a:endParaRPr lang="en-US" altLang="zh-CN" sz="2800">
              <a:latin typeface="Times New Roman" panose="02020603050405020304" pitchFamily="2" charset="0"/>
            </a:endParaRPr>
          </a:p>
          <a:p>
            <a:pPr algn="ctr"/>
            <a:r>
              <a:rPr lang="en-US" altLang="zh-CN" sz="2800">
                <a:latin typeface="Times New Roman" panose="02020603050405020304" pitchFamily="2" charset="0"/>
              </a:rPr>
              <a:t>V-ing / Clause / Infinitive</a:t>
            </a:r>
            <a:endParaRPr lang="en-US" altLang="zh-CN" sz="2800">
              <a:latin typeface="Times New Roman" panose="02020603050405020304" pitchFamily="2" charset="0"/>
            </a:endParaRPr>
          </a:p>
        </p:txBody>
      </p:sp>
      <p:sp>
        <p:nvSpPr>
          <p:cNvPr id="16408" name="矩形 6167"/>
          <p:cNvSpPr/>
          <p:nvPr/>
        </p:nvSpPr>
        <p:spPr>
          <a:xfrm rot="5400000">
            <a:off x="-1143000" y="1676400"/>
            <a:ext cx="3429000" cy="533400"/>
          </a:xfrm>
          <a:prstGeom prst="rect">
            <a:avLst/>
          </a:prstGeom>
        </p:spPr>
        <p:txBody>
          <a:bodyPr vert="eaVert"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200" spc="640">
                <a:ln w="28575" cap="sq" cmpd="sng">
                  <a:solidFill>
                    <a:schemeClr val="accent2"/>
                  </a:solidFill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6666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英语句子基本成分示意图</a:t>
            </a:r>
            <a:endParaRPr lang="zh-CN" altLang="en-US" sz="3200" spc="640">
              <a:ln w="28575" cap="sq" cmpd="sng">
                <a:solidFill>
                  <a:schemeClr val="accent2"/>
                </a:solidFill>
                <a:prstDash val="solid"/>
                <a:round/>
                <a:headEnd type="none" w="med" len="med"/>
                <a:tailEnd type="none" w="med" len="med"/>
              </a:ln>
              <a:solidFill>
                <a:srgbClr val="6666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6169" name="矩形标注 6168"/>
          <p:cNvSpPr/>
          <p:nvPr/>
        </p:nvSpPr>
        <p:spPr>
          <a:xfrm>
            <a:off x="2743200" y="4800600"/>
            <a:ext cx="3505200" cy="2057400"/>
          </a:xfrm>
          <a:prstGeom prst="wedgeRectCallout">
            <a:avLst>
              <a:gd name="adj1" fmla="val -20199"/>
              <a:gd name="adj2" fmla="val -90278"/>
            </a:avLst>
          </a:prstGeom>
          <a:solidFill>
            <a:srgbClr val="FFFFC1"/>
          </a:solidFill>
          <a:ln w="12700" cap="sq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b="1">
                <a:latin typeface="Times New Roman" panose="02020603050405020304" pitchFamily="2" charset="0"/>
              </a:rPr>
              <a:t>be / feel / seem / look</a:t>
            </a:r>
            <a:endParaRPr lang="en-US" altLang="zh-CN" b="1">
              <a:latin typeface="Times New Roman" panose="02020603050405020304" pitchFamily="2" charset="0"/>
            </a:endParaRPr>
          </a:p>
          <a:p>
            <a:pPr algn="ctr"/>
            <a:r>
              <a:rPr lang="en-US" altLang="zh-CN" b="1">
                <a:latin typeface="Times New Roman" panose="02020603050405020304" pitchFamily="2" charset="0"/>
              </a:rPr>
              <a:t>appear / stand / lie </a:t>
            </a:r>
            <a:endParaRPr lang="en-US" altLang="zh-CN" b="1">
              <a:latin typeface="Times New Roman" panose="02020603050405020304" pitchFamily="2" charset="0"/>
            </a:endParaRPr>
          </a:p>
          <a:p>
            <a:pPr algn="ctr"/>
            <a:r>
              <a:rPr lang="en-US" altLang="zh-CN" b="1">
                <a:latin typeface="Times New Roman" panose="02020603050405020304" pitchFamily="2" charset="0"/>
              </a:rPr>
              <a:t>become /get / grow / turn </a:t>
            </a:r>
            <a:endParaRPr lang="en-US" altLang="zh-CN" b="1">
              <a:latin typeface="Times New Roman" panose="02020603050405020304" pitchFamily="2" charset="0"/>
            </a:endParaRPr>
          </a:p>
          <a:p>
            <a:pPr algn="ctr"/>
            <a:r>
              <a:rPr lang="en-US" altLang="zh-CN" b="1">
                <a:latin typeface="Times New Roman" panose="02020603050405020304" pitchFamily="2" charset="0"/>
              </a:rPr>
              <a:t>go / come / remain/ keep</a:t>
            </a:r>
            <a:endParaRPr lang="en-US" altLang="zh-CN" b="1">
              <a:latin typeface="Times New Roman" panose="02020603050405020304" pitchFamily="2" charset="0"/>
            </a:endParaRPr>
          </a:p>
          <a:p>
            <a:pPr algn="ctr"/>
            <a:r>
              <a:rPr lang="en-US" altLang="zh-CN" b="1">
                <a:latin typeface="Times New Roman" panose="02020603050405020304" pitchFamily="2" charset="0"/>
              </a:rPr>
              <a:t>taste / smell  etc. </a:t>
            </a:r>
            <a:endParaRPr lang="en-US" altLang="zh-CN" b="1">
              <a:latin typeface="Times New Roman" panose="02020603050405020304" pitchFamily="2" charset="0"/>
            </a:endParaRPr>
          </a:p>
        </p:txBody>
      </p:sp>
      <p:sp>
        <p:nvSpPr>
          <p:cNvPr id="6170" name="椭圆形标注 6169"/>
          <p:cNvSpPr/>
          <p:nvPr/>
        </p:nvSpPr>
        <p:spPr>
          <a:xfrm>
            <a:off x="6553200" y="3886200"/>
            <a:ext cx="1600200" cy="2971800"/>
          </a:xfrm>
          <a:prstGeom prst="wedgeEllipseCallout">
            <a:avLst>
              <a:gd name="adj1" fmla="val -103074"/>
              <a:gd name="adj2" fmla="val -55769"/>
            </a:avLst>
          </a:prstGeom>
          <a:solidFill>
            <a:srgbClr val="B2EEFA"/>
          </a:solidFill>
          <a:ln w="12700" cap="sq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b="1">
                <a:latin typeface="Times New Roman" panose="02020603050405020304" pitchFamily="2" charset="0"/>
              </a:rPr>
              <a:t>noun</a:t>
            </a:r>
            <a:endParaRPr lang="en-US" altLang="zh-CN" b="1">
              <a:latin typeface="Times New Roman" panose="02020603050405020304" pitchFamily="2" charset="0"/>
            </a:endParaRPr>
          </a:p>
          <a:p>
            <a:pPr algn="ctr"/>
            <a:r>
              <a:rPr lang="en-US" altLang="zh-CN" b="1">
                <a:latin typeface="Times New Roman" panose="02020603050405020304" pitchFamily="2" charset="0"/>
              </a:rPr>
              <a:t>pronoun</a:t>
            </a:r>
            <a:endParaRPr lang="en-US" altLang="zh-CN" b="1">
              <a:latin typeface="Times New Roman" panose="02020603050405020304" pitchFamily="2" charset="0"/>
            </a:endParaRPr>
          </a:p>
          <a:p>
            <a:pPr algn="ctr"/>
            <a:r>
              <a:rPr lang="en-US" altLang="zh-CN" b="1">
                <a:latin typeface="Times New Roman" panose="02020603050405020304" pitchFamily="2" charset="0"/>
              </a:rPr>
              <a:t>adj. / adv.</a:t>
            </a:r>
            <a:endParaRPr lang="en-US" altLang="zh-CN" b="1">
              <a:latin typeface="Times New Roman" panose="02020603050405020304" pitchFamily="2" charset="0"/>
            </a:endParaRPr>
          </a:p>
          <a:p>
            <a:pPr algn="ctr"/>
            <a:r>
              <a:rPr lang="en-US" altLang="zh-CN" b="1">
                <a:latin typeface="Times New Roman" panose="02020603050405020304" pitchFamily="2" charset="0"/>
              </a:rPr>
              <a:t>infinitive</a:t>
            </a:r>
            <a:endParaRPr lang="en-US" altLang="zh-CN" b="1">
              <a:latin typeface="Times New Roman" panose="02020603050405020304" pitchFamily="2" charset="0"/>
            </a:endParaRPr>
          </a:p>
          <a:p>
            <a:pPr algn="ctr"/>
            <a:r>
              <a:rPr lang="en-US" altLang="zh-CN" b="1">
                <a:latin typeface="Times New Roman" panose="02020603050405020304" pitchFamily="2" charset="0"/>
              </a:rPr>
              <a:t>V-ing / V-ed</a:t>
            </a:r>
            <a:endParaRPr lang="en-US" altLang="zh-CN" b="1">
              <a:latin typeface="Times New Roman" panose="02020603050405020304" pitchFamily="2" charset="0"/>
            </a:endParaRPr>
          </a:p>
          <a:p>
            <a:pPr algn="ctr"/>
            <a:r>
              <a:rPr lang="en-US" altLang="zh-CN" b="1">
                <a:latin typeface="Times New Roman" panose="02020603050405020304" pitchFamily="2" charset="0"/>
              </a:rPr>
              <a:t>clause</a:t>
            </a:r>
            <a:endParaRPr lang="en-US" altLang="zh-CN" b="1">
              <a:latin typeface="Times New Roman" panose="02020603050405020304" pitchFamily="2" charset="0"/>
            </a:endParaRPr>
          </a:p>
          <a:p>
            <a:pPr algn="ctr"/>
            <a:r>
              <a:rPr lang="en-US" altLang="zh-CN" b="1">
                <a:latin typeface="Times New Roman" panose="02020603050405020304" pitchFamily="2" charset="0"/>
              </a:rPr>
              <a:t>etc.</a:t>
            </a:r>
            <a:endParaRPr lang="en-US" altLang="zh-CN" b="1">
              <a:latin typeface="Times New Roman" panose="02020603050405020304" pitchFamily="2" charset="0"/>
            </a:endParaRP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6" presetID="3" presetClass="entr" presetSubtype="5" dur="5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8" dur="500"/>
                                        <p:tgtEl>
                                          <p:spTgt spid="6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1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1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500"/>
                                        <p:tgtEl>
                                          <p:spTgt spid="6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5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34" dur="500"/>
                                        <p:tgtEl>
                                          <p:spTgt spid="6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" presetClass="entr" presetSubtype="3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3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1" dur="50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6" dur="500"/>
                                        <p:tgtEl>
                                          <p:spTgt spid="61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 nodeType="clickPar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" presetClass="entr" presetSubtype="3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1" dur="500"/>
                                        <p:tgtEl>
                                          <p:spTgt spid="6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 nodeType="clickPar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6" dur="500"/>
                                        <p:tgtEl>
                                          <p:spTgt spid="6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91" dur="500"/>
                                        <p:tgtEl>
                                          <p:spTgt spid="6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 nodeType="clickPar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" presetClass="entr" presetSubtype="3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96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  <p:bldP spid="6147" grpId="0"/>
      <p:bldP spid="6148" grpId="0"/>
      <p:bldP spid="6149" grpId="0"/>
      <p:bldP spid="6153" grpId="0"/>
      <p:bldP spid="6158" grpId="0"/>
      <p:bldP spid="6159" grpId="0"/>
      <p:bldP spid="6160" grpId="0"/>
      <p:bldP spid="6166" grpId="0"/>
      <p:bldP spid="6167" grpId="0"/>
      <p:bldP spid="6169" grpId="0"/>
      <p:bldP spid="617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文本框 7169"/>
          <p:cNvSpPr txBox="1"/>
          <p:nvPr/>
        </p:nvSpPr>
        <p:spPr>
          <a:xfrm>
            <a:off x="0" y="838200"/>
            <a:ext cx="9144000" cy="607060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100000"/>
              </a:spcBef>
            </a:pPr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2" charset="0"/>
              </a:rPr>
              <a:t>主语   ＋   不及物动词</a:t>
            </a:r>
            <a:endParaRPr lang="zh-CN" altLang="en-US" sz="2800" b="1">
              <a:solidFill>
                <a:srgbClr val="0000FF"/>
              </a:solidFill>
              <a:latin typeface="Times New Roman" panose="02020603050405020304" pitchFamily="2" charset="0"/>
            </a:endParaRPr>
          </a:p>
          <a:p>
            <a:r>
              <a:rPr lang="en-US" altLang="zh-CN" sz="2800" b="1">
                <a:solidFill>
                  <a:srgbClr val="0000FF"/>
                </a:solidFill>
                <a:latin typeface="Times New Roman" panose="02020603050405020304" pitchFamily="2" charset="0"/>
              </a:rPr>
              <a:t>She came．/ My head aches.</a:t>
            </a:r>
            <a:endParaRPr lang="en-US" altLang="zh-CN" sz="2800" b="1">
              <a:solidFill>
                <a:srgbClr val="0000FF"/>
              </a:solidFill>
              <a:latin typeface="Times New Roman" panose="02020603050405020304" pitchFamily="2" charset="0"/>
            </a:endParaRPr>
          </a:p>
          <a:p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2" charset="0"/>
              </a:rPr>
              <a:t>主语  ＋  及物动词  ＋  宾语</a:t>
            </a:r>
            <a:endParaRPr lang="zh-CN" altLang="en-US" sz="2800" b="1">
              <a:solidFill>
                <a:srgbClr val="0000FF"/>
              </a:solidFill>
              <a:latin typeface="Times New Roman" panose="02020603050405020304" pitchFamily="2" charset="0"/>
            </a:endParaRPr>
          </a:p>
          <a:p>
            <a:r>
              <a:rPr lang="en-US" altLang="zh-CN" sz="2800" b="1">
                <a:solidFill>
                  <a:srgbClr val="0000FF"/>
                </a:solidFill>
                <a:latin typeface="Times New Roman" panose="02020603050405020304" pitchFamily="2" charset="0"/>
              </a:rPr>
              <a:t>She likes English.</a:t>
            </a:r>
            <a:endParaRPr lang="en-US" altLang="zh-CN" sz="2800" b="1">
              <a:solidFill>
                <a:srgbClr val="0000FF"/>
              </a:solidFill>
              <a:latin typeface="Times New Roman" panose="02020603050405020304" pitchFamily="2" charset="0"/>
            </a:endParaRPr>
          </a:p>
          <a:p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2" charset="0"/>
              </a:rPr>
              <a:t>主语  ＋   系动词  ＋  主语补语(表语）</a:t>
            </a:r>
            <a:endParaRPr lang="zh-CN" altLang="en-US" sz="2800" b="1">
              <a:solidFill>
                <a:srgbClr val="0000FF"/>
              </a:solidFill>
              <a:latin typeface="Times New Roman" panose="02020603050405020304" pitchFamily="2" charset="0"/>
            </a:endParaRPr>
          </a:p>
          <a:p>
            <a:r>
              <a:rPr lang="en-US" altLang="zh-CN" sz="2800" b="1">
                <a:solidFill>
                  <a:srgbClr val="0000FF"/>
                </a:solidFill>
                <a:latin typeface="Times New Roman" panose="02020603050405020304" pitchFamily="2" charset="0"/>
              </a:rPr>
              <a:t>She is happy．</a:t>
            </a:r>
            <a:endParaRPr lang="en-US" altLang="zh-CN" sz="2800" b="1">
              <a:solidFill>
                <a:srgbClr val="0000FF"/>
              </a:solidFill>
              <a:latin typeface="Times New Roman" panose="02020603050405020304" pitchFamily="2" charset="0"/>
            </a:endParaRPr>
          </a:p>
          <a:p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2" charset="0"/>
              </a:rPr>
              <a:t>主语  ＋  双宾动词  ＋  间接宾语  ＋  直接宾语</a:t>
            </a:r>
            <a:endParaRPr lang="zh-CN" altLang="en-US" sz="2800" b="1">
              <a:solidFill>
                <a:srgbClr val="0000FF"/>
              </a:solidFill>
              <a:latin typeface="Times New Roman" panose="02020603050405020304" pitchFamily="2" charset="0"/>
            </a:endParaRPr>
          </a:p>
          <a:p>
            <a:r>
              <a:rPr lang="en-US" altLang="zh-CN" sz="2800" b="1">
                <a:solidFill>
                  <a:srgbClr val="0000FF"/>
                </a:solidFill>
                <a:latin typeface="Times New Roman" panose="02020603050405020304" pitchFamily="2" charset="0"/>
              </a:rPr>
              <a:t>She gave John a book．</a:t>
            </a:r>
            <a:endParaRPr lang="en-US" altLang="zh-CN" sz="2800" b="1">
              <a:solidFill>
                <a:srgbClr val="0000FF"/>
              </a:solidFill>
              <a:latin typeface="Times New Roman" panose="02020603050405020304" pitchFamily="2" charset="0"/>
            </a:endParaRPr>
          </a:p>
          <a:p>
            <a:r>
              <a:rPr lang="en-US" altLang="zh-CN" sz="2800" b="1">
                <a:solidFill>
                  <a:srgbClr val="0000FF"/>
                </a:solidFill>
                <a:latin typeface="Times New Roman" panose="02020603050405020304" pitchFamily="2" charset="0"/>
              </a:rPr>
              <a:t>She bought a book for me.</a:t>
            </a:r>
            <a:endParaRPr lang="en-US" altLang="zh-CN" sz="2800" b="1">
              <a:solidFill>
                <a:srgbClr val="0000FF"/>
              </a:solidFill>
              <a:latin typeface="Times New Roman" panose="02020603050405020304" pitchFamily="2" charset="0"/>
            </a:endParaRPr>
          </a:p>
          <a:p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2" charset="0"/>
              </a:rPr>
              <a:t>主语  ＋  宾补动词  ＋  宾语  ＋  宾语补语</a:t>
            </a:r>
            <a:endParaRPr lang="zh-CN" altLang="en-US" sz="2800" b="1">
              <a:solidFill>
                <a:srgbClr val="0000FF"/>
              </a:solidFill>
              <a:latin typeface="Times New Roman" panose="02020603050405020304" pitchFamily="2" charset="0"/>
            </a:endParaRPr>
          </a:p>
          <a:p>
            <a:r>
              <a:rPr lang="en-US" altLang="zh-CN" sz="2800" b="1">
                <a:solidFill>
                  <a:srgbClr val="0000FF"/>
                </a:solidFill>
                <a:latin typeface="Times New Roman" panose="02020603050405020304" pitchFamily="2" charset="0"/>
              </a:rPr>
              <a:t>She makes her mother angry．</a:t>
            </a:r>
            <a:endParaRPr lang="en-US" altLang="zh-CN" sz="2800" b="1">
              <a:solidFill>
                <a:srgbClr val="0000FF"/>
              </a:solidFill>
              <a:latin typeface="Times New Roman" panose="02020603050405020304" pitchFamily="2" charset="0"/>
            </a:endParaRPr>
          </a:p>
          <a:p>
            <a:r>
              <a:rPr lang="en-US" altLang="zh-CN" sz="2800" b="1">
                <a:solidFill>
                  <a:srgbClr val="0000FF"/>
                </a:solidFill>
                <a:latin typeface="Times New Roman" panose="02020603050405020304" pitchFamily="2" charset="0"/>
              </a:rPr>
              <a:t>The teacher asked me to read  the passage.</a:t>
            </a:r>
            <a:endParaRPr lang="en-US" altLang="zh-CN" sz="2800" b="1">
              <a:solidFill>
                <a:srgbClr val="0000FF"/>
              </a:solidFill>
              <a:latin typeface="Times New Roman" panose="02020603050405020304" pitchFamily="2" charset="0"/>
            </a:endParaRPr>
          </a:p>
          <a:p>
            <a:r>
              <a:rPr lang="en-US" altLang="zh-CN" sz="2800" b="1">
                <a:solidFill>
                  <a:srgbClr val="0000FF"/>
                </a:solidFill>
                <a:latin typeface="Times New Roman" panose="02020603050405020304" pitchFamily="2" charset="0"/>
              </a:rPr>
              <a:t>There +be</a:t>
            </a:r>
            <a:endParaRPr lang="en-US" altLang="zh-CN" sz="2800" b="1">
              <a:solidFill>
                <a:srgbClr val="0000FF"/>
              </a:solidFill>
              <a:latin typeface="Times New Roman" panose="02020603050405020304" pitchFamily="2" charset="0"/>
            </a:endParaRPr>
          </a:p>
          <a:p>
            <a:r>
              <a:rPr lang="en-US" altLang="zh-CN" sz="2800" b="1">
                <a:solidFill>
                  <a:srgbClr val="0000FF"/>
                </a:solidFill>
                <a:latin typeface="Times New Roman" panose="02020603050405020304" pitchFamily="2" charset="0"/>
              </a:rPr>
              <a:t>There is a book on the desk.</a:t>
            </a:r>
            <a:endParaRPr lang="en-US" altLang="zh-CN" sz="2800" b="1">
              <a:solidFill>
                <a:srgbClr val="0000FF"/>
              </a:solidFill>
              <a:latin typeface="Times New Roman" panose="02020603050405020304" pitchFamily="2" charset="0"/>
            </a:endParaRPr>
          </a:p>
        </p:txBody>
      </p:sp>
      <p:sp>
        <p:nvSpPr>
          <p:cNvPr id="17410" name="动作按钮: 开始 7170"/>
          <p:cNvSpPr/>
          <p:nvPr/>
        </p:nvSpPr>
        <p:spPr>
          <a:xfrm>
            <a:off x="8077200" y="6096000"/>
            <a:ext cx="838200" cy="533400"/>
          </a:xfrm>
          <a:prstGeom prst="actionButtonBeginning">
            <a:avLst/>
          </a:prstGeom>
          <a:solidFill>
            <a:schemeClr val="accent1"/>
          </a:solidFill>
          <a:ln w="12700" cap="sq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Times New Roman" panose="02020603050405020304" pitchFamily="2" charset="0"/>
            </a:endParaRPr>
          </a:p>
        </p:txBody>
      </p:sp>
      <p:sp>
        <p:nvSpPr>
          <p:cNvPr id="17411" name="文本框 7171"/>
          <p:cNvSpPr txBox="1"/>
          <p:nvPr/>
        </p:nvSpPr>
        <p:spPr>
          <a:xfrm>
            <a:off x="2209800" y="0"/>
            <a:ext cx="4724400" cy="64135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3600" b="1">
                <a:solidFill>
                  <a:srgbClr val="663300"/>
                </a:solidFill>
                <a:latin typeface="Times New Roman" panose="02020603050405020304" pitchFamily="2" charset="0"/>
                <a:ea typeface="隶书" panose="02010509060101010101" pitchFamily="1" charset="-122"/>
              </a:rPr>
              <a:t>简单句基本句型实例</a:t>
            </a:r>
            <a:endParaRPr lang="zh-CN" altLang="en-US" sz="3600" b="1">
              <a:solidFill>
                <a:srgbClr val="663300"/>
              </a:solidFill>
              <a:latin typeface="Times New Roman" panose="02020603050405020304" pitchFamily="2" charset="0"/>
              <a:ea typeface="隶书" panose="02010509060101010101" pitchFamily="1" charset="-122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71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71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500"/>
                                        <p:tgtEl>
                                          <p:spTgt spid="71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3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2" dur="500"/>
                                        <p:tgtEl>
                                          <p:spTgt spid="71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3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7" dur="500"/>
                                        <p:tgtEl>
                                          <p:spTgt spid="71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3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2" dur="500"/>
                                        <p:tgtEl>
                                          <p:spTgt spid="71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3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7" dur="500"/>
                                        <p:tgtEl>
                                          <p:spTgt spid="71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3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2" dur="500"/>
                                        <p:tgtEl>
                                          <p:spTgt spid="717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3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7" dur="500"/>
                                        <p:tgtEl>
                                          <p:spTgt spid="717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3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2" dur="500"/>
                                        <p:tgtEl>
                                          <p:spTgt spid="717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" presetClass="entr" presetSubtype="3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7" dur="500"/>
                                        <p:tgtEl>
                                          <p:spTgt spid="717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" presetClass="entr" presetSubtype="3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2" dur="500"/>
                                        <p:tgtEl>
                                          <p:spTgt spid="717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" presetClass="entr" presetSubtype="3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7" dur="500"/>
                                        <p:tgtEl>
                                          <p:spTgt spid="717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" presetClass="entr" presetSubtype="3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2" dur="500"/>
                                        <p:tgtEl>
                                          <p:spTgt spid="717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3" name="文本框 8193"/>
          <p:cNvSpPr txBox="1"/>
          <p:nvPr/>
        </p:nvSpPr>
        <p:spPr>
          <a:xfrm>
            <a:off x="2743200" y="228600"/>
            <a:ext cx="3657600" cy="579438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3200" b="1" u="sng">
                <a:latin typeface="Times New Roman" panose="02020603050405020304" pitchFamily="2" charset="0"/>
              </a:rPr>
              <a:t>简单句的基本词序</a:t>
            </a:r>
            <a:endParaRPr lang="zh-CN" altLang="en-US">
              <a:latin typeface="Times New Roman" panose="02020603050405020304" pitchFamily="2" charset="0"/>
            </a:endParaRPr>
          </a:p>
        </p:txBody>
      </p:sp>
      <p:sp>
        <p:nvSpPr>
          <p:cNvPr id="8195" name="文本框 8194"/>
          <p:cNvSpPr txBox="1"/>
          <p:nvPr/>
        </p:nvSpPr>
        <p:spPr>
          <a:xfrm>
            <a:off x="0" y="1208088"/>
            <a:ext cx="9144000" cy="375348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800080"/>
                </a:solidFill>
                <a:latin typeface="Times New Roman" panose="02020603050405020304" pitchFamily="2" charset="0"/>
              </a:rPr>
              <a:t>主语		动词部分	宾语	 		状语</a:t>
            </a:r>
            <a:endParaRPr lang="zh-CN" altLang="en-US" sz="2800" b="1">
              <a:solidFill>
                <a:srgbClr val="800080"/>
              </a:solidFill>
              <a:latin typeface="Times New Roman" panose="02020603050405020304" pitchFamily="2" charset="0"/>
            </a:endParaRPr>
          </a:p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800080"/>
                </a:solidFill>
                <a:latin typeface="Times New Roman" panose="02020603050405020304" pitchFamily="2" charset="0"/>
              </a:rPr>
              <a:t>		（谓语）	 		方式	地点	时间</a:t>
            </a:r>
            <a:endParaRPr lang="zh-CN" altLang="en-US" sz="2800">
              <a:solidFill>
                <a:srgbClr val="800080"/>
              </a:solidFill>
              <a:latin typeface="Times New Roman" panose="02020603050405020304" pitchFamily="2" charset="0"/>
            </a:endParaRPr>
          </a:p>
          <a:p>
            <a:pPr>
              <a:spcBef>
                <a:spcPct val="50000"/>
              </a:spcBef>
            </a:pPr>
            <a:r>
              <a:rPr lang="en-US" altLang="zh-CN" sz="2800">
                <a:solidFill>
                  <a:srgbClr val="800080"/>
                </a:solidFill>
                <a:latin typeface="Times New Roman" panose="02020603050405020304" pitchFamily="2" charset="0"/>
              </a:rPr>
              <a:t>I		bought	a hat 		 yesterday.</a:t>
            </a:r>
            <a:endParaRPr lang="en-US" altLang="zh-CN" sz="2800">
              <a:solidFill>
                <a:srgbClr val="800080"/>
              </a:solidFill>
              <a:latin typeface="Times New Roman" panose="02020603050405020304" pitchFamily="2" charset="0"/>
            </a:endParaRPr>
          </a:p>
          <a:p>
            <a:pPr>
              <a:spcBef>
                <a:spcPct val="50000"/>
              </a:spcBef>
            </a:pPr>
            <a:r>
              <a:rPr lang="en-US" altLang="zh-CN" sz="2800">
                <a:solidFill>
                  <a:srgbClr val="800080"/>
                </a:solidFill>
                <a:latin typeface="Times New Roman" panose="02020603050405020304" pitchFamily="2" charset="0"/>
              </a:rPr>
              <a:t>The children	   ran  			             home.</a:t>
            </a:r>
            <a:endParaRPr lang="en-US" altLang="zh-CN" sz="2800">
              <a:solidFill>
                <a:srgbClr val="800080"/>
              </a:solidFill>
              <a:latin typeface="Times New Roman" panose="02020603050405020304" pitchFamily="2" charset="0"/>
            </a:endParaRPr>
          </a:p>
          <a:p>
            <a:pPr>
              <a:spcBef>
                <a:spcPct val="50000"/>
              </a:spcBef>
            </a:pPr>
            <a:r>
              <a:rPr lang="en-US" altLang="zh-CN" sz="2800">
                <a:solidFill>
                  <a:srgbClr val="800080"/>
                </a:solidFill>
                <a:latin typeface="Times New Roman" panose="02020603050405020304" pitchFamily="2" charset="0"/>
              </a:rPr>
              <a:t>We 		  ate 	     our meal 	            in silence.</a:t>
            </a:r>
            <a:endParaRPr lang="en-US" altLang="zh-CN" sz="2800">
              <a:solidFill>
                <a:srgbClr val="800080"/>
              </a:solidFill>
              <a:latin typeface="Times New Roman" panose="02020603050405020304" pitchFamily="2" charset="0"/>
            </a:endParaRPr>
          </a:p>
          <a:p>
            <a:pPr>
              <a:spcBef>
                <a:spcPct val="50000"/>
              </a:spcBef>
            </a:pPr>
            <a:r>
              <a:rPr lang="en-US" altLang="zh-CN" sz="2800">
                <a:solidFill>
                  <a:srgbClr val="800080"/>
                </a:solidFill>
                <a:latin typeface="Times New Roman" panose="02020603050405020304" pitchFamily="2" charset="0"/>
              </a:rPr>
              <a:t>The car 	stopped 			 suddenly.</a:t>
            </a:r>
            <a:endParaRPr lang="en-US" altLang="zh-CN" sz="2800">
              <a:solidFill>
                <a:srgbClr val="800080"/>
              </a:solidFill>
              <a:latin typeface="Times New Roman" panose="02020603050405020304" pitchFamily="2" charset="0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4780915" y="679450"/>
            <a:ext cx="4363085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000" b="1">
                <a:solidFill>
                  <a:srgbClr val="800080"/>
                </a:solidFill>
                <a:sym typeface="+mn-ea"/>
              </a:rPr>
              <a:t>(描述的动作发生的“时间、地方、强度、频繁程度以及条件、原因”等等)</a:t>
            </a:r>
            <a:r>
              <a:rPr lang="zh-CN" altLang="en-US" sz="2000" b="1">
                <a:solidFill>
                  <a:srgbClr val="800080"/>
                </a:solidFill>
                <a:sym typeface="+mn-ea"/>
              </a:rPr>
              <a:t>	</a:t>
            </a:r>
            <a:endParaRPr lang="zh-CN" altLang="en-US" sz="200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charRg st="0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8195">
                                            <p:txEl>
                                              <p:charRg st="0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char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8195">
                                            <p:txEl>
                                              <p:char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charRg st="38" end="6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8195">
                                            <p:txEl>
                                              <p:charRg st="38" end="6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charRg st="69" end="10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8195">
                                            <p:txEl>
                                              <p:charRg st="69" end="10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charRg st="101" end="13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8195">
                                            <p:txEl>
                                              <p:charRg st="101" end="13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charRg st="134" end="16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8195">
                                            <p:txEl>
                                              <p:charRg st="134" end="16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7" name="标题 9217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 anchor="ctr"/>
          <a:lstStyle/>
          <a:p>
            <a:pPr defTabSz="914400">
              <a:buClrTx/>
              <a:buSzTx/>
              <a:buFontTx/>
            </a:pPr>
            <a:endParaRPr lang="zh-CN" sz="4400" kern="1200" baseline="0">
              <a:latin typeface="+mj-lt"/>
              <a:ea typeface="+mj-ea"/>
              <a:cs typeface="+mj-cs"/>
            </a:endParaRPr>
          </a:p>
        </p:txBody>
      </p:sp>
      <p:pic>
        <p:nvPicPr>
          <p:cNvPr id="19458" name="图片 9218" descr="30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9459" name="图片 9219" descr="angel7">
            <a:hlinkClick action="ppaction://hlinkfile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0200" y="1828800"/>
            <a:ext cx="1749425" cy="9493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9460" name="矩形 9220"/>
          <p:cNvSpPr/>
          <p:nvPr/>
        </p:nvSpPr>
        <p:spPr>
          <a:xfrm>
            <a:off x="457200" y="1066800"/>
            <a:ext cx="5334000" cy="3124200"/>
          </a:xfrm>
          <a:prstGeom prst="rect">
            <a:avLst/>
          </a:prstGeom>
        </p:spPr>
        <p:txBody>
          <a:bodyPr wrap="none" fromWordArt="1">
            <a:prstTxWarp prst="textSlantUp">
              <a:avLst>
                <a:gd name="adj" fmla="val 32056"/>
              </a:avLst>
            </a:prstTxWarp>
            <a:norm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>
                <a:ln w="9525" cap="flat" cmpd="sng">
                  <a:solidFill>
                    <a:srgbClr val="CC99FF"/>
                  </a:solidFill>
                  <a:prstDash val="solid"/>
                  <a:round/>
                  <a:headEnd type="none" w="med" len="med"/>
                  <a:tailEnd type="none" w="med" len="med"/>
                </a:ln>
                <a:gradFill rotWithShape="0">
                  <a:gsLst>
                    <a:gs pos="0">
                      <a:srgbClr val="6600CC"/>
                    </a:gs>
                    <a:gs pos="100000">
                      <a:srgbClr val="CC00CC"/>
                    </a:gs>
                  </a:gsLst>
                  <a:lin ang="5400000" scaled="1"/>
                </a:gradFill>
                <a:effectLst>
                  <a:outerShdw dist="53882" dir="2699999" algn="ctr" rotWithShape="0">
                    <a:srgbClr val="9999FF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Noun Clauses</a:t>
            </a:r>
            <a:endParaRPr lang="zh-CN" altLang="en-US" sz="3600">
              <a:ln w="9525" cap="flat" cmpd="sng">
                <a:solidFill>
                  <a:srgbClr val="CC99FF"/>
                </a:solidFill>
                <a:prstDash val="solid"/>
                <a:round/>
                <a:headEnd type="none" w="med" len="med"/>
                <a:tailEnd type="none" w="med" len="med"/>
              </a:ln>
              <a:gradFill rotWithShape="0">
                <a:gsLst>
                  <a:gs pos="0">
                    <a:srgbClr val="6600CC"/>
                  </a:gs>
                  <a:gs pos="100000">
                    <a:srgbClr val="CC00CC"/>
                  </a:gs>
                </a:gsLst>
                <a:lin ang="5400000" scaled="1"/>
              </a:gradFill>
              <a:effectLst>
                <a:outerShdw dist="53882" dir="2699999" algn="ctr" rotWithShape="0">
                  <a:srgbClr val="9999FF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-55245" y="264160"/>
            <a:ext cx="9135745" cy="6562725"/>
          </a:xfrm>
        </p:spPr>
        <p:txBody>
          <a:bodyPr/>
          <a:lstStyle/>
          <a:p>
            <a:r>
              <a:rPr lang="zh-CN" altLang="en-US" b="1"/>
              <a:t>一、概念</a:t>
            </a:r>
            <a:endParaRPr lang="zh-CN" altLang="en-US" b="1"/>
          </a:p>
          <a:p>
            <a:r>
              <a:rPr lang="zh-CN" altLang="en-US" sz="2800" b="1"/>
              <a:t>(一)</a:t>
            </a:r>
            <a:r>
              <a:rPr lang="zh-CN" altLang="en-US" sz="2800" b="1">
                <a:solidFill>
                  <a:srgbClr val="FF0000"/>
                </a:solidFill>
              </a:rPr>
              <a:t>名词性从句</a:t>
            </a:r>
            <a:r>
              <a:rPr lang="zh-CN" altLang="en-US" sz="2800" b="1"/>
              <a:t>: 在主从复合句中起名词作用的句子叫名词性从句。它的功能相当于名词，在复合句中能担任主语、宾语、表语、同位语等，因此根据它在句中不同的语法功能，名词性从句又分为主语从句、宾语从句、表语从句和同位语从句。</a:t>
            </a:r>
            <a:endParaRPr lang="zh-CN" altLang="en-US" sz="2800" b="1"/>
          </a:p>
          <a:p>
            <a:endParaRPr lang="zh-CN" altLang="en-US" sz="2800" b="1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AutoShape 2" descr="花束"/>
          <p:cNvSpPr/>
          <p:nvPr/>
        </p:nvSpPr>
        <p:spPr>
          <a:xfrm>
            <a:off x="3132138" y="55563"/>
            <a:ext cx="3043237" cy="709612"/>
          </a:xfrm>
          <a:prstGeom prst="roundRect">
            <a:avLst>
              <a:gd name="adj" fmla="val 16667"/>
            </a:avLst>
          </a:prstGeom>
          <a:blipFill rotWithShape="0">
            <a:blip r:embed="rId2"/>
            <a:stretch>
              <a:fillRect/>
            </a:stretch>
          </a:blipFill>
          <a:ln w="9525" cap="flat" cmpd="sng">
            <a:solidFill>
              <a:schemeClr val="accent2"/>
            </a:solidFill>
            <a:prstDash val="solid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600" b="1">
                <a:latin typeface="Times New Roman" panose="02020603050405020304" pitchFamily="2" charset="0"/>
              </a:rPr>
              <a:t>  </a:t>
            </a:r>
            <a:r>
              <a:rPr lang="zh-CN" altLang="en-US" sz="3600" b="1">
                <a:solidFill>
                  <a:srgbClr val="FF0000"/>
                </a:solidFill>
                <a:latin typeface="Times New Roman" panose="02020603050405020304" pitchFamily="2" charset="0"/>
              </a:rPr>
              <a:t>名词性从句</a:t>
            </a:r>
            <a:endParaRPr lang="zh-CN" altLang="en-US" sz="3600" b="1">
              <a:solidFill>
                <a:srgbClr val="FF0000"/>
              </a:solidFill>
              <a:latin typeface="Times New Roman" panose="02020603050405020304" pitchFamily="2" charset="0"/>
            </a:endParaRPr>
          </a:p>
        </p:txBody>
      </p:sp>
      <p:sp>
        <p:nvSpPr>
          <p:cNvPr id="3075" name="Rectangle 3"/>
          <p:cNvSpPr/>
          <p:nvPr/>
        </p:nvSpPr>
        <p:spPr>
          <a:xfrm>
            <a:off x="685800" y="1524000"/>
            <a:ext cx="1524000" cy="609600"/>
          </a:xfrm>
          <a:prstGeom prst="rect">
            <a:avLst/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zh-CN">
              <a:latin typeface="Times New Roman" panose="02020603050405020304" pitchFamily="2" charset="0"/>
            </a:endParaRPr>
          </a:p>
        </p:txBody>
      </p:sp>
      <p:sp>
        <p:nvSpPr>
          <p:cNvPr id="3076" name="Rectangle 4"/>
          <p:cNvSpPr/>
          <p:nvPr/>
        </p:nvSpPr>
        <p:spPr>
          <a:xfrm>
            <a:off x="2895600" y="1524000"/>
            <a:ext cx="1600200" cy="609600"/>
          </a:xfrm>
          <a:prstGeom prst="rect">
            <a:avLst/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zh-CN">
              <a:latin typeface="Times New Roman" panose="02020603050405020304" pitchFamily="2" charset="0"/>
            </a:endParaRPr>
          </a:p>
        </p:txBody>
      </p:sp>
      <p:sp>
        <p:nvSpPr>
          <p:cNvPr id="3077" name="Rectangle 5"/>
          <p:cNvSpPr/>
          <p:nvPr/>
        </p:nvSpPr>
        <p:spPr>
          <a:xfrm>
            <a:off x="5029200" y="1524000"/>
            <a:ext cx="1600200" cy="609600"/>
          </a:xfrm>
          <a:prstGeom prst="rect">
            <a:avLst/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zh-CN">
              <a:latin typeface="Times New Roman" panose="02020603050405020304" pitchFamily="2" charset="0"/>
            </a:endParaRPr>
          </a:p>
        </p:txBody>
      </p:sp>
      <p:sp>
        <p:nvSpPr>
          <p:cNvPr id="3078" name="Rectangle 6"/>
          <p:cNvSpPr/>
          <p:nvPr/>
        </p:nvSpPr>
        <p:spPr>
          <a:xfrm>
            <a:off x="7086600" y="1524000"/>
            <a:ext cx="1752600" cy="609600"/>
          </a:xfrm>
          <a:prstGeom prst="rect">
            <a:avLst/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>
                <a:latin typeface="Times New Roman" panose="02020603050405020304" pitchFamily="2" charset="0"/>
              </a:rPr>
              <a:t> </a:t>
            </a:r>
            <a:endParaRPr lang="en-US" altLang="zh-CN">
              <a:latin typeface="Times New Roman" panose="02020603050405020304" pitchFamily="2" charset="0"/>
            </a:endParaRPr>
          </a:p>
        </p:txBody>
      </p:sp>
      <p:sp>
        <p:nvSpPr>
          <p:cNvPr id="3079" name="Line 7"/>
          <p:cNvSpPr/>
          <p:nvPr/>
        </p:nvSpPr>
        <p:spPr>
          <a:xfrm flipV="1">
            <a:off x="2209800" y="838200"/>
            <a:ext cx="1295400" cy="685800"/>
          </a:xfrm>
          <a:prstGeom prst="line">
            <a:avLst/>
          </a:prstGeom>
          <a:ln w="9525" cap="flat" cmpd="sng">
            <a:solidFill>
              <a:schemeClr val="accent2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3080" name="Line 8"/>
          <p:cNvSpPr/>
          <p:nvPr/>
        </p:nvSpPr>
        <p:spPr>
          <a:xfrm flipV="1">
            <a:off x="3810000" y="914400"/>
            <a:ext cx="533400" cy="609600"/>
          </a:xfrm>
          <a:prstGeom prst="line">
            <a:avLst/>
          </a:prstGeom>
          <a:ln w="9525" cap="flat" cmpd="sng">
            <a:solidFill>
              <a:schemeClr val="accent2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3081" name="Line 9"/>
          <p:cNvSpPr/>
          <p:nvPr/>
        </p:nvSpPr>
        <p:spPr>
          <a:xfrm flipH="1" flipV="1">
            <a:off x="5029200" y="914400"/>
            <a:ext cx="609600" cy="609600"/>
          </a:xfrm>
          <a:prstGeom prst="line">
            <a:avLst/>
          </a:prstGeom>
          <a:ln w="9525" cap="flat" cmpd="sng">
            <a:solidFill>
              <a:schemeClr val="accent2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3082" name="Line 10"/>
          <p:cNvSpPr/>
          <p:nvPr/>
        </p:nvSpPr>
        <p:spPr>
          <a:xfrm>
            <a:off x="5638800" y="838200"/>
            <a:ext cx="1447800" cy="685800"/>
          </a:xfrm>
          <a:prstGeom prst="line">
            <a:avLst/>
          </a:prstGeom>
          <a:ln w="9525" cap="flat" cmpd="sng">
            <a:solidFill>
              <a:schemeClr val="accent2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73739" name="Text Box 11"/>
          <p:cNvSpPr txBox="1"/>
          <p:nvPr/>
        </p:nvSpPr>
        <p:spPr>
          <a:xfrm>
            <a:off x="762000" y="1600200"/>
            <a:ext cx="1447800" cy="457200"/>
          </a:xfrm>
          <a:prstGeom prst="rect">
            <a:avLst/>
          </a:prstGeom>
          <a:solidFill>
            <a:schemeClr val="accent1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b="1">
                <a:solidFill>
                  <a:schemeClr val="tx1"/>
                </a:solidFill>
                <a:latin typeface="Times New Roman" panose="02020603050405020304" pitchFamily="2" charset="0"/>
              </a:rPr>
              <a:t>主语从句</a:t>
            </a:r>
            <a:endParaRPr lang="zh-CN" altLang="en-US" b="1">
              <a:solidFill>
                <a:schemeClr val="tx1"/>
              </a:solidFill>
              <a:latin typeface="Times New Roman" panose="02020603050405020304" pitchFamily="2" charset="0"/>
            </a:endParaRPr>
          </a:p>
        </p:txBody>
      </p:sp>
      <p:sp>
        <p:nvSpPr>
          <p:cNvPr id="73740" name="Text Box 12"/>
          <p:cNvSpPr txBox="1"/>
          <p:nvPr/>
        </p:nvSpPr>
        <p:spPr>
          <a:xfrm>
            <a:off x="2971800" y="1600200"/>
            <a:ext cx="14478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b="1">
                <a:solidFill>
                  <a:schemeClr val="tx1"/>
                </a:solidFill>
                <a:latin typeface="Times New Roman" panose="02020603050405020304" pitchFamily="2" charset="0"/>
              </a:rPr>
              <a:t>宾语从句</a:t>
            </a:r>
            <a:endParaRPr lang="zh-CN" altLang="en-US" b="1">
              <a:solidFill>
                <a:schemeClr val="tx1"/>
              </a:solidFill>
              <a:latin typeface="Times New Roman" panose="02020603050405020304" pitchFamily="2" charset="0"/>
            </a:endParaRPr>
          </a:p>
        </p:txBody>
      </p:sp>
      <p:sp>
        <p:nvSpPr>
          <p:cNvPr id="73741" name="Text Box 13"/>
          <p:cNvSpPr txBox="1"/>
          <p:nvPr/>
        </p:nvSpPr>
        <p:spPr>
          <a:xfrm>
            <a:off x="5105400" y="1600200"/>
            <a:ext cx="15240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b="1">
                <a:solidFill>
                  <a:schemeClr val="tx1"/>
                </a:solidFill>
                <a:latin typeface="Times New Roman" panose="02020603050405020304" pitchFamily="2" charset="0"/>
              </a:rPr>
              <a:t>表语从句</a:t>
            </a:r>
            <a:endParaRPr lang="zh-CN" altLang="en-US" b="1">
              <a:solidFill>
                <a:schemeClr val="tx1"/>
              </a:solidFill>
              <a:latin typeface="Times New Roman" panose="02020603050405020304" pitchFamily="2" charset="0"/>
            </a:endParaRPr>
          </a:p>
        </p:txBody>
      </p:sp>
      <p:sp>
        <p:nvSpPr>
          <p:cNvPr id="73742" name="Text Box 14"/>
          <p:cNvSpPr txBox="1"/>
          <p:nvPr/>
        </p:nvSpPr>
        <p:spPr>
          <a:xfrm>
            <a:off x="7086600" y="1600200"/>
            <a:ext cx="17526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b="1">
                <a:solidFill>
                  <a:schemeClr val="tx1"/>
                </a:solidFill>
                <a:latin typeface="Times New Roman" panose="02020603050405020304" pitchFamily="2" charset="0"/>
              </a:rPr>
              <a:t>同位语从句</a:t>
            </a:r>
            <a:endParaRPr lang="zh-CN" altLang="en-US" b="1">
              <a:solidFill>
                <a:schemeClr val="tx1"/>
              </a:solidFill>
              <a:latin typeface="Times New Roman" panose="02020603050405020304" pitchFamily="2" charset="0"/>
            </a:endParaRPr>
          </a:p>
        </p:txBody>
      </p:sp>
      <p:sp>
        <p:nvSpPr>
          <p:cNvPr id="73743" name="Text Box 15"/>
          <p:cNvSpPr txBox="1"/>
          <p:nvPr/>
        </p:nvSpPr>
        <p:spPr>
          <a:xfrm>
            <a:off x="381000" y="2209800"/>
            <a:ext cx="8458200" cy="10048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>
                <a:latin typeface="Times New Roman" panose="02020603050405020304" pitchFamily="2" charset="0"/>
              </a:rPr>
              <a:t>主语从句在句中做</a:t>
            </a:r>
            <a:r>
              <a:rPr lang="en-US" altLang="zh-CN">
                <a:latin typeface="Times New Roman" panose="02020603050405020304" pitchFamily="2" charset="0"/>
              </a:rPr>
              <a:t>------                  </a:t>
            </a:r>
            <a:r>
              <a:rPr lang="zh-CN" altLang="en-US">
                <a:latin typeface="Times New Roman" panose="02020603050405020304" pitchFamily="2" charset="0"/>
              </a:rPr>
              <a:t>宾语从句在句中做</a:t>
            </a:r>
            <a:r>
              <a:rPr lang="en-US" altLang="zh-CN">
                <a:latin typeface="Times New Roman" panose="02020603050405020304" pitchFamily="2" charset="0"/>
              </a:rPr>
              <a:t>------</a:t>
            </a:r>
            <a:endParaRPr lang="en-US" altLang="zh-CN">
              <a:latin typeface="Times New Roman" panose="02020603050405020304" pitchFamily="2" charset="0"/>
            </a:endParaRPr>
          </a:p>
          <a:p>
            <a:pPr>
              <a:spcBef>
                <a:spcPct val="50000"/>
              </a:spcBef>
            </a:pPr>
            <a:r>
              <a:rPr lang="zh-CN" altLang="en-US">
                <a:latin typeface="Times New Roman" panose="02020603050405020304" pitchFamily="2" charset="0"/>
              </a:rPr>
              <a:t>表语从句在句中做</a:t>
            </a:r>
            <a:r>
              <a:rPr lang="en-US" altLang="zh-CN">
                <a:latin typeface="Times New Roman" panose="02020603050405020304" pitchFamily="2" charset="0"/>
              </a:rPr>
              <a:t>------                  </a:t>
            </a:r>
            <a:r>
              <a:rPr lang="zh-CN" altLang="en-US">
                <a:latin typeface="Times New Roman" panose="02020603050405020304" pitchFamily="2" charset="0"/>
              </a:rPr>
              <a:t>同位语从句在句中</a:t>
            </a:r>
            <a:r>
              <a:rPr lang="en-US" altLang="zh-CN">
                <a:latin typeface="Times New Roman" panose="02020603050405020304" pitchFamily="2" charset="0"/>
              </a:rPr>
              <a:t>-----</a:t>
            </a:r>
            <a:endParaRPr lang="en-US" altLang="zh-CN">
              <a:latin typeface="Times New Roman" panose="02020603050405020304" pitchFamily="2" charset="0"/>
            </a:endParaRPr>
          </a:p>
        </p:txBody>
      </p:sp>
      <p:sp>
        <p:nvSpPr>
          <p:cNvPr id="73744" name="Text Box 16"/>
          <p:cNvSpPr txBox="1"/>
          <p:nvPr/>
        </p:nvSpPr>
        <p:spPr>
          <a:xfrm>
            <a:off x="6324600" y="2514600"/>
            <a:ext cx="18288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zh-CN">
              <a:latin typeface="Times New Roman" panose="02020603050405020304" pitchFamily="2" charset="0"/>
            </a:endParaRPr>
          </a:p>
        </p:txBody>
      </p:sp>
      <p:sp>
        <p:nvSpPr>
          <p:cNvPr id="73745" name="Text Box 17"/>
          <p:cNvSpPr txBox="1"/>
          <p:nvPr/>
        </p:nvSpPr>
        <p:spPr>
          <a:xfrm>
            <a:off x="3505200" y="2209800"/>
            <a:ext cx="914400" cy="466725"/>
          </a:xfrm>
          <a:prstGeom prst="rect">
            <a:avLst/>
          </a:prstGeom>
          <a:solidFill>
            <a:srgbClr val="FFFF00"/>
          </a:solidFill>
          <a:ln w="9525" cap="flat" cmpd="sng">
            <a:solidFill>
              <a:schemeClr val="accent2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>
                <a:latin typeface="Times New Roman" panose="02020603050405020304" pitchFamily="2" charset="0"/>
              </a:rPr>
              <a:t> </a:t>
            </a:r>
            <a:r>
              <a:rPr lang="zh-CN" altLang="en-US">
                <a:latin typeface="Times New Roman" panose="02020603050405020304" pitchFamily="2" charset="0"/>
              </a:rPr>
              <a:t>主语</a:t>
            </a:r>
            <a:endParaRPr lang="zh-CN" altLang="en-US">
              <a:latin typeface="Times New Roman" panose="02020603050405020304" pitchFamily="2" charset="0"/>
            </a:endParaRPr>
          </a:p>
        </p:txBody>
      </p:sp>
      <p:sp>
        <p:nvSpPr>
          <p:cNvPr id="73746" name="Text Box 18"/>
          <p:cNvSpPr txBox="1"/>
          <p:nvPr/>
        </p:nvSpPr>
        <p:spPr>
          <a:xfrm>
            <a:off x="8001000" y="2209800"/>
            <a:ext cx="914400" cy="466725"/>
          </a:xfrm>
          <a:prstGeom prst="rect">
            <a:avLst/>
          </a:prstGeom>
          <a:solidFill>
            <a:srgbClr val="FFFF00"/>
          </a:solidFill>
          <a:ln w="9525" cap="flat" cmpd="sng">
            <a:solidFill>
              <a:schemeClr val="accent2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>
                <a:latin typeface="Times New Roman" panose="02020603050405020304" pitchFamily="2" charset="0"/>
              </a:rPr>
              <a:t>宾语</a:t>
            </a:r>
            <a:endParaRPr lang="zh-CN" altLang="en-US">
              <a:latin typeface="Times New Roman" panose="02020603050405020304" pitchFamily="2" charset="0"/>
            </a:endParaRPr>
          </a:p>
        </p:txBody>
      </p:sp>
      <p:sp>
        <p:nvSpPr>
          <p:cNvPr id="73747" name="Text Box 19"/>
          <p:cNvSpPr txBox="1"/>
          <p:nvPr/>
        </p:nvSpPr>
        <p:spPr>
          <a:xfrm>
            <a:off x="3505200" y="2819400"/>
            <a:ext cx="914400" cy="466725"/>
          </a:xfrm>
          <a:prstGeom prst="rect">
            <a:avLst/>
          </a:prstGeom>
          <a:solidFill>
            <a:srgbClr val="FFFF00"/>
          </a:solidFill>
          <a:ln w="9525" cap="flat" cmpd="sng">
            <a:solidFill>
              <a:schemeClr val="accent2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>
                <a:latin typeface="Times New Roman" panose="02020603050405020304" pitchFamily="2" charset="0"/>
              </a:rPr>
              <a:t>表语</a:t>
            </a:r>
            <a:endParaRPr lang="zh-CN" altLang="en-US">
              <a:latin typeface="Times New Roman" panose="02020603050405020304" pitchFamily="2" charset="0"/>
            </a:endParaRPr>
          </a:p>
        </p:txBody>
      </p:sp>
      <p:sp>
        <p:nvSpPr>
          <p:cNvPr id="73748" name="Text Box 20"/>
          <p:cNvSpPr txBox="1"/>
          <p:nvPr/>
        </p:nvSpPr>
        <p:spPr>
          <a:xfrm>
            <a:off x="7772400" y="2819400"/>
            <a:ext cx="1143000" cy="466725"/>
          </a:xfrm>
          <a:prstGeom prst="rect">
            <a:avLst/>
          </a:prstGeom>
          <a:solidFill>
            <a:srgbClr val="FFFF00"/>
          </a:solidFill>
          <a:ln w="9525" cap="flat" cmpd="sng">
            <a:solidFill>
              <a:schemeClr val="accent2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>
                <a:latin typeface="Times New Roman" panose="02020603050405020304" pitchFamily="2" charset="0"/>
              </a:rPr>
              <a:t>同位语</a:t>
            </a:r>
            <a:endParaRPr lang="zh-CN" altLang="en-US">
              <a:latin typeface="Times New Roman" panose="02020603050405020304" pitchFamily="2" charset="0"/>
            </a:endParaRPr>
          </a:p>
        </p:txBody>
      </p:sp>
      <p:sp>
        <p:nvSpPr>
          <p:cNvPr id="73749" name="Text Box 21"/>
          <p:cNvSpPr txBox="1"/>
          <p:nvPr/>
        </p:nvSpPr>
        <p:spPr>
          <a:xfrm>
            <a:off x="457200" y="3352800"/>
            <a:ext cx="40386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>
                <a:latin typeface="Times New Roman" panose="02020603050405020304" pitchFamily="2" charset="0"/>
              </a:rPr>
              <a:t>1. </a:t>
            </a:r>
            <a:r>
              <a:rPr lang="en-US" altLang="zh-CN">
                <a:solidFill>
                  <a:srgbClr val="FF0000"/>
                </a:solidFill>
                <a:latin typeface="Times New Roman" panose="02020603050405020304" pitchFamily="2" charset="0"/>
              </a:rPr>
              <a:t>That he will come</a:t>
            </a:r>
            <a:r>
              <a:rPr lang="en-US" altLang="zh-CN">
                <a:latin typeface="Times New Roman" panose="02020603050405020304" pitchFamily="2" charset="0"/>
              </a:rPr>
              <a:t> is certain. </a:t>
            </a:r>
            <a:endParaRPr lang="en-US" altLang="zh-CN">
              <a:latin typeface="Times New Roman" panose="02020603050405020304" pitchFamily="2" charset="0"/>
            </a:endParaRPr>
          </a:p>
        </p:txBody>
      </p:sp>
      <p:sp>
        <p:nvSpPr>
          <p:cNvPr id="73750" name="Text Box 22"/>
          <p:cNvSpPr txBox="1"/>
          <p:nvPr/>
        </p:nvSpPr>
        <p:spPr>
          <a:xfrm>
            <a:off x="457200" y="4191000"/>
            <a:ext cx="39624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>
                <a:latin typeface="Times New Roman" panose="02020603050405020304" pitchFamily="2" charset="0"/>
              </a:rPr>
              <a:t>2. I know </a:t>
            </a:r>
            <a:r>
              <a:rPr lang="en-US" altLang="zh-CN">
                <a:solidFill>
                  <a:srgbClr val="FF0000"/>
                </a:solidFill>
                <a:latin typeface="Times New Roman" panose="02020603050405020304" pitchFamily="2" charset="0"/>
              </a:rPr>
              <a:t>that he will come</a:t>
            </a:r>
            <a:r>
              <a:rPr lang="en-US" altLang="zh-CN">
                <a:latin typeface="Times New Roman" panose="02020603050405020304" pitchFamily="2" charset="0"/>
              </a:rPr>
              <a:t>.</a:t>
            </a:r>
            <a:endParaRPr lang="en-US" altLang="zh-CN">
              <a:latin typeface="Times New Roman" panose="02020603050405020304" pitchFamily="2" charset="0"/>
            </a:endParaRPr>
          </a:p>
        </p:txBody>
      </p:sp>
      <p:sp>
        <p:nvSpPr>
          <p:cNvPr id="73751" name="Text Box 23"/>
          <p:cNvSpPr txBox="1"/>
          <p:nvPr/>
        </p:nvSpPr>
        <p:spPr>
          <a:xfrm>
            <a:off x="457200" y="5029200"/>
            <a:ext cx="47244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zh-CN">
                <a:latin typeface="Times New Roman" panose="02020603050405020304" pitchFamily="2" charset="0"/>
              </a:rPr>
              <a:t>3. The truth is </a:t>
            </a:r>
            <a:r>
              <a:rPr lang="zh-CN" altLang="zh-CN">
                <a:solidFill>
                  <a:srgbClr val="FF0000"/>
                </a:solidFill>
                <a:latin typeface="Times New Roman" panose="02020603050405020304" pitchFamily="2" charset="0"/>
              </a:rPr>
              <a:t>that I have been there.</a:t>
            </a:r>
            <a:r>
              <a:rPr lang="en-US" altLang="zh-CN">
                <a:solidFill>
                  <a:srgbClr val="FF0000"/>
                </a:solidFill>
                <a:latin typeface="Times New Roman" panose="02020603050405020304" pitchFamily="2" charset="0"/>
              </a:rPr>
              <a:t> </a:t>
            </a:r>
            <a:endParaRPr lang="zh-CN" altLang="zh-CN">
              <a:solidFill>
                <a:srgbClr val="FF0000"/>
              </a:solidFill>
              <a:latin typeface="Times New Roman" panose="02020603050405020304" pitchFamily="2" charset="0"/>
            </a:endParaRPr>
          </a:p>
        </p:txBody>
      </p:sp>
      <p:sp>
        <p:nvSpPr>
          <p:cNvPr id="73752" name="Text Box 24"/>
          <p:cNvSpPr txBox="1"/>
          <p:nvPr/>
        </p:nvSpPr>
        <p:spPr>
          <a:xfrm>
            <a:off x="457200" y="5791200"/>
            <a:ext cx="54102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>
                <a:latin typeface="Times New Roman" panose="02020603050405020304" pitchFamily="2" charset="0"/>
              </a:rPr>
              <a:t>4. The fact </a:t>
            </a:r>
            <a:r>
              <a:rPr lang="en-US" altLang="zh-CN">
                <a:solidFill>
                  <a:srgbClr val="FF0000"/>
                </a:solidFill>
                <a:latin typeface="Times New Roman" panose="02020603050405020304" pitchFamily="2" charset="0"/>
              </a:rPr>
              <a:t>that she was late</a:t>
            </a:r>
            <a:r>
              <a:rPr lang="en-US" altLang="zh-CN">
                <a:latin typeface="Times New Roman" panose="02020603050405020304" pitchFamily="2" charset="0"/>
              </a:rPr>
              <a:t> surprised us.</a:t>
            </a:r>
            <a:endParaRPr lang="en-US" altLang="zh-CN">
              <a:latin typeface="Times New Roman" panose="02020603050405020304" pitchFamily="2" charset="0"/>
            </a:endParaRPr>
          </a:p>
        </p:txBody>
      </p:sp>
      <p:grpSp>
        <p:nvGrpSpPr>
          <p:cNvPr id="2" name="Group 25"/>
          <p:cNvGrpSpPr/>
          <p:nvPr/>
        </p:nvGrpSpPr>
        <p:grpSpPr>
          <a:xfrm>
            <a:off x="762000" y="3810000"/>
            <a:ext cx="2286000" cy="396875"/>
            <a:chExt cx="1440" cy="250"/>
          </a:xfrm>
        </p:grpSpPr>
        <p:sp>
          <p:nvSpPr>
            <p:cNvPr id="3109" name="Line 26"/>
            <p:cNvSpPr/>
            <p:nvPr/>
          </p:nvSpPr>
          <p:spPr>
            <a:xfrm>
              <a:off x="0" y="0"/>
              <a:ext cx="1440" cy="0"/>
            </a:xfrm>
            <a:prstGeom prst="line">
              <a:avLst/>
            </a:prstGeom>
            <a:ln w="38100" cap="flat" cmpd="sng">
              <a:solidFill>
                <a:srgbClr val="FF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3110" name="Text Box 27"/>
            <p:cNvSpPr txBox="1"/>
            <p:nvPr/>
          </p:nvSpPr>
          <p:spPr>
            <a:xfrm>
              <a:off x="192" y="0"/>
              <a:ext cx="816" cy="250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000">
                  <a:solidFill>
                    <a:srgbClr val="FF0000"/>
                  </a:solidFill>
                  <a:latin typeface="Times New Roman" panose="02020603050405020304" pitchFamily="2" charset="0"/>
                </a:rPr>
                <a:t>主语从句</a:t>
              </a:r>
              <a:endParaRPr lang="zh-CN" altLang="en-US" sz="2000">
                <a:solidFill>
                  <a:srgbClr val="FF0000"/>
                </a:solidFill>
                <a:latin typeface="Times New Roman" panose="02020603050405020304" pitchFamily="2" charset="0"/>
              </a:endParaRPr>
            </a:p>
          </p:txBody>
        </p:sp>
      </p:grpSp>
      <p:grpSp>
        <p:nvGrpSpPr>
          <p:cNvPr id="3" name="Group 28"/>
          <p:cNvGrpSpPr/>
          <p:nvPr/>
        </p:nvGrpSpPr>
        <p:grpSpPr>
          <a:xfrm>
            <a:off x="1785938" y="4648200"/>
            <a:ext cx="2209800" cy="396875"/>
            <a:chExt cx="1392" cy="250"/>
          </a:xfrm>
        </p:grpSpPr>
        <p:sp>
          <p:nvSpPr>
            <p:cNvPr id="3107" name="Line 29"/>
            <p:cNvSpPr/>
            <p:nvPr/>
          </p:nvSpPr>
          <p:spPr>
            <a:xfrm>
              <a:off x="0" y="0"/>
              <a:ext cx="1392" cy="0"/>
            </a:xfrm>
            <a:prstGeom prst="line">
              <a:avLst/>
            </a:prstGeom>
            <a:ln w="38100" cap="flat" cmpd="sng">
              <a:solidFill>
                <a:srgbClr val="FF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3108" name="Text Box 30"/>
            <p:cNvSpPr txBox="1"/>
            <p:nvPr/>
          </p:nvSpPr>
          <p:spPr>
            <a:xfrm>
              <a:off x="288" y="0"/>
              <a:ext cx="768" cy="250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000">
                  <a:solidFill>
                    <a:srgbClr val="FF0000"/>
                  </a:solidFill>
                  <a:latin typeface="Times New Roman" panose="02020603050405020304" pitchFamily="2" charset="0"/>
                </a:rPr>
                <a:t>宾语从句</a:t>
              </a:r>
              <a:endParaRPr lang="zh-CN" altLang="en-US" sz="2000">
                <a:solidFill>
                  <a:srgbClr val="FF0000"/>
                </a:solidFill>
                <a:latin typeface="Times New Roman" panose="02020603050405020304" pitchFamily="2" charset="0"/>
              </a:endParaRPr>
            </a:p>
          </p:txBody>
        </p:sp>
      </p:grpSp>
      <p:grpSp>
        <p:nvGrpSpPr>
          <p:cNvPr id="4" name="Group 31"/>
          <p:cNvGrpSpPr/>
          <p:nvPr/>
        </p:nvGrpSpPr>
        <p:grpSpPr>
          <a:xfrm>
            <a:off x="2411413" y="5516563"/>
            <a:ext cx="2544762" cy="396875"/>
            <a:chExt cx="1824" cy="271"/>
          </a:xfrm>
        </p:grpSpPr>
        <p:sp>
          <p:nvSpPr>
            <p:cNvPr id="3105" name="Line 32"/>
            <p:cNvSpPr/>
            <p:nvPr/>
          </p:nvSpPr>
          <p:spPr>
            <a:xfrm>
              <a:off x="0" y="0"/>
              <a:ext cx="1824" cy="0"/>
            </a:xfrm>
            <a:prstGeom prst="line">
              <a:avLst/>
            </a:prstGeom>
            <a:ln w="38100" cap="flat" cmpd="sng">
              <a:solidFill>
                <a:srgbClr val="FF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3106" name="Text Box 33"/>
            <p:cNvSpPr txBox="1"/>
            <p:nvPr/>
          </p:nvSpPr>
          <p:spPr>
            <a:xfrm>
              <a:off x="383" y="0"/>
              <a:ext cx="865" cy="271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000">
                  <a:solidFill>
                    <a:srgbClr val="FF0000"/>
                  </a:solidFill>
                  <a:latin typeface="Times New Roman" panose="02020603050405020304" pitchFamily="2" charset="0"/>
                </a:rPr>
                <a:t>表语从句</a:t>
              </a:r>
              <a:endParaRPr lang="zh-CN" altLang="en-US" sz="2000">
                <a:solidFill>
                  <a:srgbClr val="FF0000"/>
                </a:solidFill>
                <a:latin typeface="Times New Roman" panose="02020603050405020304" pitchFamily="2" charset="0"/>
              </a:endParaRPr>
            </a:p>
          </p:txBody>
        </p:sp>
      </p:grpSp>
      <p:grpSp>
        <p:nvGrpSpPr>
          <p:cNvPr id="5" name="Group 34"/>
          <p:cNvGrpSpPr/>
          <p:nvPr/>
        </p:nvGrpSpPr>
        <p:grpSpPr>
          <a:xfrm>
            <a:off x="1905000" y="6232525"/>
            <a:ext cx="2133600" cy="396875"/>
            <a:chExt cx="1344" cy="250"/>
          </a:xfrm>
        </p:grpSpPr>
        <p:sp>
          <p:nvSpPr>
            <p:cNvPr id="3103" name="Line 35"/>
            <p:cNvSpPr/>
            <p:nvPr/>
          </p:nvSpPr>
          <p:spPr>
            <a:xfrm>
              <a:off x="0" y="10"/>
              <a:ext cx="1296" cy="0"/>
            </a:xfrm>
            <a:prstGeom prst="line">
              <a:avLst/>
            </a:prstGeom>
            <a:ln w="38100" cap="flat" cmpd="sng">
              <a:solidFill>
                <a:srgbClr val="FF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3104" name="Text Box 36"/>
            <p:cNvSpPr txBox="1"/>
            <p:nvPr/>
          </p:nvSpPr>
          <p:spPr>
            <a:xfrm>
              <a:off x="96" y="0"/>
              <a:ext cx="1248" cy="250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en-US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anose="02020603050405020304" pitchFamily="2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000">
                  <a:solidFill>
                    <a:srgbClr val="FF0000"/>
                  </a:solidFill>
                  <a:latin typeface="Times New Roman" panose="02020603050405020304" pitchFamily="2" charset="0"/>
                </a:rPr>
                <a:t>同位语从句</a:t>
              </a:r>
              <a:endParaRPr lang="zh-CN" altLang="en-US" sz="2000">
                <a:solidFill>
                  <a:srgbClr val="FF0000"/>
                </a:solidFill>
                <a:latin typeface="Times New Roman" panose="02020603050405020304" pitchFamily="2" charset="0"/>
              </a:endParaRPr>
            </a:p>
          </p:txBody>
        </p:sp>
      </p:grpSp>
      <p:sp>
        <p:nvSpPr>
          <p:cNvPr id="73766" name="Text Box 38"/>
          <p:cNvSpPr txBox="1"/>
          <p:nvPr/>
        </p:nvSpPr>
        <p:spPr>
          <a:xfrm>
            <a:off x="5759450" y="3500438"/>
            <a:ext cx="3384550" cy="2895600"/>
          </a:xfrm>
          <a:prstGeom prst="rect">
            <a:avLst/>
          </a:prstGeom>
          <a:noFill/>
          <a:ln w="57150" cap="flat" cmpd="sng">
            <a:solidFill>
              <a:srgbClr val="CCCCFF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0000FF"/>
                </a:solidFill>
                <a:latin typeface="Times New Roman" panose="02020603050405020304" pitchFamily="2" charset="0"/>
                <a:ea typeface="楷体_GB2312" panose="02010609030101010101" pitchFamily="49" charset="-122"/>
              </a:rPr>
              <a:t>在名词性从句中一律用陈述句的语序，即使从句表达的是疑问含义。 </a:t>
            </a:r>
            <a:endParaRPr lang="zh-CN" altLang="en-US" sz="3600" b="1">
              <a:solidFill>
                <a:srgbClr val="0000FF"/>
              </a:solidFill>
              <a:latin typeface="Times New Roman" panose="02020603050405020304" pitchFamily="2" charset="0"/>
              <a:ea typeface="楷体_GB2312" panose="0201060903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37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737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737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737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737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737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737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737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737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500"/>
                                        <p:tgtEl>
                                          <p:spTgt spid="737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7" dur="500"/>
                                        <p:tgtEl>
                                          <p:spTgt spid="737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82" dur="500"/>
                                        <p:tgtEl>
                                          <p:spTgt spid="737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87" dur="500"/>
                                        <p:tgtEl>
                                          <p:spTgt spid="737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92" dur="500"/>
                                        <p:tgtEl>
                                          <p:spTgt spid="737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737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737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9" grpId="0"/>
      <p:bldP spid="73740" grpId="0"/>
      <p:bldP spid="73741" grpId="0"/>
      <p:bldP spid="73742" grpId="0"/>
      <p:bldP spid="73743" grpId="0"/>
      <p:bldP spid="73744" grpId="0"/>
      <p:bldP spid="73745" grpId="0"/>
      <p:bldP spid="73746" grpId="0"/>
      <p:bldP spid="73747" grpId="0"/>
      <p:bldP spid="73748" grpId="0"/>
      <p:bldP spid="73749" grpId="0"/>
      <p:bldP spid="73750" grpId="0"/>
      <p:bldP spid="73751" grpId="0"/>
      <p:bldP spid="73752" grpId="0"/>
      <p:bldP spid="7376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222250" y="773430"/>
            <a:ext cx="9363710" cy="3538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2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ym typeface="+mn-ea"/>
              </a:rPr>
              <a:t>(二)引导名词性从句的连接词分为三类:</a:t>
            </a:r>
            <a:endParaRPr lang="zh-CN" altLang="en-US" sz="3200" b="1"/>
          </a:p>
          <a:p>
            <a:r>
              <a:rPr lang="zh-CN" altLang="en-US" sz="3200" b="1">
                <a:solidFill>
                  <a:srgbClr val="FF0000"/>
                </a:solidFill>
                <a:sym typeface="+mn-ea"/>
              </a:rPr>
              <a:t>从属连词</a:t>
            </a:r>
            <a:r>
              <a:rPr lang="zh-CN" altLang="en-US" sz="3200" b="1">
                <a:sym typeface="+mn-ea"/>
              </a:rPr>
              <a:t>: that ; whether, if</a:t>
            </a:r>
            <a:r>
              <a:rPr lang="en-US" altLang="zh-CN" sz="3200" b="1">
                <a:sym typeface="+mn-ea"/>
              </a:rPr>
              <a:t>(</a:t>
            </a:r>
            <a:r>
              <a:rPr lang="zh-CN" altLang="en-US" sz="3200" b="1">
                <a:sym typeface="+mn-ea"/>
              </a:rPr>
              <a:t>是否); as if, as though(好像)</a:t>
            </a:r>
            <a:endParaRPr lang="zh-CN" altLang="en-US" sz="3200" b="1"/>
          </a:p>
          <a:p>
            <a:r>
              <a:rPr lang="zh-CN" altLang="en-US" sz="3200" b="1">
                <a:solidFill>
                  <a:srgbClr val="FF0000"/>
                </a:solidFill>
                <a:sym typeface="+mn-ea"/>
              </a:rPr>
              <a:t>连接代词</a:t>
            </a:r>
            <a:r>
              <a:rPr lang="zh-CN" altLang="en-US" sz="3200" b="1">
                <a:sym typeface="+mn-ea"/>
              </a:rPr>
              <a:t>: what, whatever, who, whoever, whom, whomever, whose,which, whichever</a:t>
            </a:r>
            <a:endParaRPr lang="zh-CN" altLang="en-US" sz="3200" b="1"/>
          </a:p>
          <a:p>
            <a:r>
              <a:rPr lang="zh-CN" altLang="en-US" sz="3200" b="1">
                <a:solidFill>
                  <a:srgbClr val="FF0000"/>
                </a:solidFill>
                <a:sym typeface="+mn-ea"/>
              </a:rPr>
              <a:t>连接副词</a:t>
            </a:r>
            <a:r>
              <a:rPr lang="zh-CN" altLang="en-US" sz="3200" b="1">
                <a:sym typeface="+mn-ea"/>
              </a:rPr>
              <a:t>: when, where, why, how, whenever, wherever, however</a:t>
            </a:r>
            <a:endParaRPr lang="zh-CN" altLang="en-US" sz="32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84835" y="-71755"/>
            <a:ext cx="7772400" cy="1143000"/>
          </a:xfrm>
        </p:spPr>
        <p:txBody>
          <a:bodyPr/>
          <a:lstStyle/>
          <a:p>
            <a:r>
              <a:rPr lang="zh-CN" altLang="en-US" b="1">
                <a:sym typeface="+mn-ea"/>
              </a:rPr>
              <a:t>宾语从句</a:t>
            </a:r>
            <a:endParaRPr lang="zh-CN" altLang="en-US" b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-41910" y="878840"/>
            <a:ext cx="9227820" cy="6056630"/>
          </a:xfrm>
        </p:spPr>
        <p:txBody>
          <a:bodyPr/>
          <a:lstStyle/>
          <a:p>
            <a:r>
              <a:rPr lang="zh-CN" altLang="en-US" sz="2800" b="1"/>
              <a:t>(一)</a:t>
            </a:r>
            <a:r>
              <a:rPr lang="zh-CN" altLang="en-US" sz="2800" b="1">
                <a:solidFill>
                  <a:srgbClr val="FF0000"/>
                </a:solidFill>
              </a:rPr>
              <a:t>宾语从句的概念</a:t>
            </a:r>
            <a:r>
              <a:rPr lang="zh-CN" altLang="en-US" sz="2800" b="1"/>
              <a:t>: 宾语从句就是在复合句中作宾语的名词性从句，通常放在主句谓语动词(及物动词)或介词之后。宾语从句分为三类:及物动词后的宾语从句、介词后的宾语从句和形容词后的宾语从句。</a:t>
            </a:r>
            <a:endParaRPr lang="zh-CN" altLang="en-US" sz="2800" b="1"/>
          </a:p>
          <a:p>
            <a:r>
              <a:rPr lang="zh-CN" altLang="en-US" sz="2800" b="1"/>
              <a:t>1.连接词</a:t>
            </a:r>
            <a:endParaRPr lang="zh-CN" altLang="en-US" sz="2800" b="1"/>
          </a:p>
          <a:p>
            <a:r>
              <a:rPr lang="zh-CN" altLang="en-US" sz="2800" b="1"/>
              <a:t>(1)that 引导的宾语从句</a:t>
            </a:r>
            <a:endParaRPr lang="zh-CN" altLang="en-US" sz="2800" b="1"/>
          </a:p>
          <a:p>
            <a:r>
              <a:rPr lang="zh-CN" altLang="en-US" sz="2800" b="1"/>
              <a:t>that在引导宾语从句时无词义，也不充当任何成分，且通常可以省略。</a:t>
            </a:r>
            <a:endParaRPr lang="zh-CN" altLang="en-US" sz="2800" b="1"/>
          </a:p>
          <a:p>
            <a:r>
              <a:rPr lang="zh-CN" altLang="en-US" sz="2800" b="1"/>
              <a:t>He told me ( that) he would go to college the next year.他告诉我明年他会去上大学。</a:t>
            </a:r>
            <a:endParaRPr lang="zh-CN" altLang="en-US" sz="2800"/>
          </a:p>
          <a:p>
            <a:endParaRPr lang="zh-CN" altLang="en-US" sz="28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7465" y="232410"/>
            <a:ext cx="9429750" cy="1192530"/>
          </a:xfrm>
        </p:spPr>
        <p:txBody>
          <a:bodyPr/>
          <a:lstStyle/>
          <a:p>
            <a:pPr algn="l"/>
            <a:r>
              <a:rPr lang="zh-CN" altLang="en-US" sz="3200" b="1" u="sng">
                <a:solidFill>
                  <a:srgbClr val="FF0000"/>
                </a:solidFill>
                <a:sym typeface="+mn-ea"/>
              </a:rPr>
              <a:t>特别提醒</a:t>
            </a:r>
            <a:br>
              <a:rPr lang="zh-CN" altLang="en-US" sz="3200" b="1" u="sng">
                <a:solidFill>
                  <a:srgbClr val="FF0000"/>
                </a:solidFill>
              </a:rPr>
            </a:br>
            <a:r>
              <a:rPr lang="zh-CN" altLang="en-US" sz="2800" b="1">
                <a:solidFill>
                  <a:schemeClr val="tx1"/>
                </a:solidFill>
                <a:sym typeface="+mn-ea"/>
              </a:rPr>
              <a:t>连接词that引导宾语从句时通常可以省略,但在下列情况下</a:t>
            </a:r>
            <a:r>
              <a:rPr lang="zh-CN" altLang="en-US" sz="2800" b="1">
                <a:solidFill>
                  <a:srgbClr val="FF0000"/>
                </a:solidFill>
                <a:sym typeface="+mn-ea"/>
              </a:rPr>
              <a:t>that不能省略:</a:t>
            </a:r>
            <a:br>
              <a:rPr lang="zh-CN" altLang="en-US" sz="2800" b="1">
                <a:solidFill>
                  <a:srgbClr val="FF0000"/>
                </a:solidFill>
              </a:rPr>
            </a:br>
            <a:endParaRPr lang="zh-CN" altLang="en-US" sz="2800" b="1">
              <a:solidFill>
                <a:srgbClr val="FF0000"/>
              </a:solidFill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7465" y="1224280"/>
            <a:ext cx="9059545" cy="5494655"/>
          </a:xfrm>
        </p:spPr>
        <p:txBody>
          <a:bodyPr/>
          <a:lstStyle/>
          <a:p>
            <a:r>
              <a:rPr lang="zh-CN" altLang="en-US" sz="28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1)当主句的谓语动词与宾语从句之</a:t>
            </a:r>
            <a:r>
              <a:rPr lang="zh-CN" altLang="en-US" sz="2800" b="1"/>
              <a:t>间有插入语时，连接词that不可省略。</a:t>
            </a:r>
            <a:endParaRPr lang="zh-CN" altLang="en-US" sz="2800" b="1"/>
          </a:p>
          <a:p>
            <a:r>
              <a:rPr lang="zh-CN" altLang="en-US" sz="2800" b="1"/>
              <a:t>Everyone could see, I believe, that Mike was very terrified. 我相信人人都能看出迈克很害怕。</a:t>
            </a:r>
            <a:endParaRPr lang="zh-CN" altLang="en-US" sz="2800" b="1"/>
          </a:p>
          <a:p>
            <a:r>
              <a:rPr lang="zh-CN" altLang="en-US" sz="2800" b="1"/>
              <a:t>2)如果主句的谓语动词后面带有两个或两个以上并列的宾语从句，通常只有第一个宾语从句的that可以省略,其余从句的that不能省略。</a:t>
            </a:r>
            <a:endParaRPr lang="zh-CN" altLang="en-US" sz="2800" b="1"/>
          </a:p>
          <a:p>
            <a:r>
              <a:rPr lang="zh-CN" altLang="en-US" sz="2800" b="1"/>
              <a:t>I believe ( that) you have done your best and that everything will go well. 我相信你已经尽力了,而且一切都会好起来的。</a:t>
            </a:r>
            <a:endParaRPr lang="zh-CN" altLang="en-US" sz="2800" b="1"/>
          </a:p>
          <a:p>
            <a:r>
              <a:rPr lang="zh-CN" altLang="en-US" sz="2800" b="1"/>
              <a:t>3)宾语从句作介词的宾语时，连接词that不可省略。</a:t>
            </a:r>
            <a:endParaRPr lang="zh-CN" altLang="en-US" sz="2800" b="1"/>
          </a:p>
          <a:p>
            <a:r>
              <a:rPr lang="zh-CN" altLang="en-US" sz="2800" b="1"/>
              <a:t>The reason lies in that she works harder than the others.</a:t>
            </a:r>
            <a:endParaRPr lang="zh-CN" altLang="en-US" sz="2800" b="1"/>
          </a:p>
          <a:p>
            <a:endParaRPr lang="zh-CN" altLang="en-US" sz="2800" b="1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-133985" y="26035"/>
            <a:ext cx="9412605" cy="6697980"/>
          </a:xfrm>
        </p:spPr>
        <p:txBody>
          <a:bodyPr/>
          <a:lstStyle/>
          <a:p>
            <a:r>
              <a:rPr lang="zh-CN" altLang="en-US" sz="2800" b="1">
                <a:sym typeface="+mn-ea"/>
              </a:rPr>
              <a:t>4)当it作形式宾语时，that引导的宾语从句后置时，连接词that不可省略。</a:t>
            </a:r>
            <a:endParaRPr lang="zh-CN" altLang="en-US" sz="2800" b="1"/>
          </a:p>
          <a:p>
            <a:r>
              <a:rPr lang="zh-CN" altLang="en-US" sz="2800" b="1">
                <a:sym typeface="+mn-ea"/>
              </a:rPr>
              <a:t>We think it impossible that he can finish the task in such a short time.</a:t>
            </a:r>
            <a:endParaRPr lang="zh-CN" altLang="en-US" sz="2800" b="1"/>
          </a:p>
          <a:p>
            <a:r>
              <a:rPr lang="zh-CN" altLang="en-US" sz="2800" b="1">
                <a:sym typeface="+mn-ea"/>
              </a:rPr>
              <a:t>5) that 引导的宾语从句放在句首起强调作用的时候,that不能省略.</a:t>
            </a:r>
            <a:endParaRPr lang="zh-CN" altLang="en-US" sz="2800" b="1"/>
          </a:p>
          <a:p>
            <a:r>
              <a:rPr lang="zh-CN" altLang="en-US" sz="2800" b="1">
                <a:sym typeface="+mn-ea"/>
              </a:rPr>
              <a:t>That he ever said such a thing I simply don’t believe.</a:t>
            </a:r>
            <a:endParaRPr lang="zh-CN" altLang="en-US" sz="2800" b="1"/>
          </a:p>
          <a:p>
            <a:endParaRPr lang="zh-CN" altLang="en-US" sz="28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9845" y="294640"/>
            <a:ext cx="8798560" cy="6268720"/>
          </a:xfrm>
        </p:spPr>
        <p:txBody>
          <a:bodyPr/>
          <a:lstStyle/>
          <a:p>
            <a:r>
              <a:rPr lang="zh-CN" altLang="en-US" sz="2800" b="1"/>
              <a:t>(2)if/ whether引导的宾语从句(if/ whether具有一定的意义，不能省略)</a:t>
            </a:r>
            <a:endParaRPr lang="zh-CN" altLang="en-US" sz="2800" b="1"/>
          </a:p>
          <a:p>
            <a:r>
              <a:rPr lang="zh-CN" altLang="en-US" sz="2800" b="1"/>
              <a:t>if/ whether引导宾语从句时，作"是否”讲,常放在动词ask,care, wonder, know, find out等后面。</a:t>
            </a:r>
            <a:endParaRPr lang="zh-CN" altLang="en-US" sz="2800" b="1"/>
          </a:p>
          <a:p>
            <a:r>
              <a:rPr lang="zh-CN" altLang="en-US" sz="2800" b="1"/>
              <a:t>Nobody knows whether/if it will rain tomorrow.</a:t>
            </a:r>
            <a:endParaRPr lang="zh-CN" altLang="en-US" sz="2800" b="1"/>
          </a:p>
          <a:p>
            <a:r>
              <a:rPr lang="zh-CN" altLang="en-US" sz="2800" b="1"/>
              <a:t>没有人知道明天是否会下雨。</a:t>
            </a:r>
            <a:endParaRPr lang="zh-CN" altLang="en-US" sz="2800" b="1"/>
          </a:p>
          <a:p>
            <a:r>
              <a:rPr lang="zh-CN" altLang="en-US" sz="2800" b="1"/>
              <a:t>Tom asked whether/if I had read the book.汤姆问我是否读过这本书。</a:t>
            </a:r>
            <a:endParaRPr lang="zh-CN" altLang="en-US" sz="2800" b="1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47320" y="156210"/>
            <a:ext cx="9488170" cy="1344295"/>
          </a:xfrm>
        </p:spPr>
        <p:txBody>
          <a:bodyPr/>
          <a:lstStyle/>
          <a:p>
            <a:pPr algn="l"/>
            <a:r>
              <a:rPr lang="zh-CN" altLang="en-US" sz="2800" b="1">
                <a:solidFill>
                  <a:srgbClr val="FF0000"/>
                </a:solidFill>
                <a:sym typeface="+mn-ea"/>
              </a:rPr>
              <a:t>特别提醒</a:t>
            </a:r>
            <a:br>
              <a:rPr lang="zh-CN" altLang="en-US" sz="2800" b="1">
                <a:solidFill>
                  <a:srgbClr val="FF0000"/>
                </a:solidFill>
              </a:rPr>
            </a:br>
            <a:r>
              <a:rPr lang="zh-CN" altLang="en-US" sz="2800" b="1">
                <a:solidFill>
                  <a:srgbClr val="FF0000"/>
                </a:solidFill>
                <a:sym typeface="+mn-ea"/>
              </a:rPr>
              <a:t>引导及物动词后的宾语从句既可用whether也可用if。</a:t>
            </a:r>
            <a:br>
              <a:rPr lang="zh-CN" altLang="en-US" sz="2800" b="1">
                <a:solidFill>
                  <a:srgbClr val="FF0000"/>
                </a:solidFill>
              </a:rPr>
            </a:br>
            <a:r>
              <a:rPr lang="zh-CN" altLang="en-US" sz="2800" b="1">
                <a:solidFill>
                  <a:srgbClr val="FF0000"/>
                </a:solidFill>
                <a:sym typeface="+mn-ea"/>
              </a:rPr>
              <a:t>用whether而不用if引导宾语从句的情况:</a:t>
            </a:r>
            <a:br>
              <a:rPr lang="zh-CN" altLang="en-US" sz="2800" b="1">
                <a:solidFill>
                  <a:srgbClr val="FF0000"/>
                </a:solidFill>
              </a:rPr>
            </a:br>
            <a:endParaRPr lang="zh-CN" altLang="en-US" sz="2800" b="1">
              <a:solidFill>
                <a:srgbClr val="FF0000"/>
              </a:solidFill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9210" y="1207770"/>
            <a:ext cx="9168765" cy="5544185"/>
          </a:xfrm>
        </p:spPr>
        <p:txBody>
          <a:bodyPr/>
          <a:lstStyle/>
          <a:p>
            <a:r>
              <a:rPr lang="zh-CN" altLang="en-US" sz="2800" b="1"/>
              <a:t>1)直接与or not连用时</a:t>
            </a:r>
            <a:endParaRPr lang="zh-CN" altLang="en-US" sz="2800" b="1"/>
          </a:p>
          <a:p>
            <a:r>
              <a:rPr lang="zh-CN" altLang="en-US" sz="2800" b="1"/>
              <a:t>I don't know whether or not they could pass the exam.</a:t>
            </a:r>
            <a:endParaRPr lang="zh-CN" altLang="en-US" sz="2800" b="1"/>
          </a:p>
          <a:p>
            <a:r>
              <a:rPr lang="zh-CN" altLang="en-US" sz="2800" b="1"/>
              <a:t>我不知道他们是否能通过考试。</a:t>
            </a:r>
            <a:endParaRPr lang="zh-CN" altLang="en-US" sz="2800" b="1"/>
          </a:p>
          <a:p>
            <a:r>
              <a:rPr lang="zh-CN" altLang="en-US" sz="2800" b="1"/>
              <a:t>2)引导从句位于介词之后时</a:t>
            </a:r>
            <a:endParaRPr lang="zh-CN" altLang="en-US" sz="2800" b="1"/>
          </a:p>
          <a:p>
            <a:r>
              <a:rPr lang="zh-CN" altLang="en-US" sz="2800" b="1"/>
              <a:t>I am not interested in whether they believe in me.</a:t>
            </a:r>
            <a:endParaRPr lang="zh-CN" altLang="en-US" sz="2800" b="1"/>
          </a:p>
          <a:p>
            <a:r>
              <a:rPr lang="zh-CN" altLang="en-US" sz="2800" b="1"/>
              <a:t>我对他们是否信任我不感兴趣。</a:t>
            </a:r>
            <a:endParaRPr lang="zh-CN" altLang="en-US" sz="2800" b="1"/>
          </a:p>
          <a:p>
            <a:r>
              <a:rPr lang="zh-CN" altLang="en-US" sz="2800" b="1"/>
              <a:t>3)在动词不定式前(whether to do sth.)</a:t>
            </a:r>
            <a:endParaRPr lang="zh-CN" altLang="en-US" sz="2800" b="1"/>
          </a:p>
          <a:p>
            <a:r>
              <a:rPr lang="zh-CN" altLang="en-US" sz="2800" b="1"/>
              <a:t>4)宾语从句提前时</a:t>
            </a:r>
            <a:endParaRPr lang="zh-CN" altLang="en-US" sz="2800" b="1"/>
          </a:p>
          <a:p>
            <a:r>
              <a:rPr lang="zh-CN" altLang="en-US" sz="2800" b="1"/>
              <a:t>Whether this is true，I can’t say.</a:t>
            </a:r>
            <a:endParaRPr lang="zh-CN" altLang="en-US" sz="2800" b="1"/>
          </a:p>
          <a:p>
            <a:endParaRPr lang="zh-CN" altLang="en-US" sz="2800" b="1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147320" y="357505"/>
            <a:ext cx="8849360" cy="5461000"/>
          </a:xfrm>
        </p:spPr>
        <p:txBody>
          <a:bodyPr/>
          <a:lstStyle/>
          <a:p>
            <a:r>
              <a:rPr lang="zh-CN" altLang="en-US" sz="2800" b="1">
                <a:sym typeface="+mn-ea"/>
              </a:rPr>
              <a:t>5)引导位于句首的主语从句</a:t>
            </a:r>
            <a:r>
              <a:rPr lang="en-US" altLang="zh-CN" sz="2800" b="1">
                <a:sym typeface="+mn-ea"/>
              </a:rPr>
              <a:t>,</a:t>
            </a:r>
            <a:r>
              <a:rPr lang="zh-CN" altLang="en-US" sz="2800" b="1">
                <a:sym typeface="+mn-ea"/>
              </a:rPr>
              <a:t>引导表语从句、引导同位语从句时应当用whether</a:t>
            </a:r>
            <a:r>
              <a:rPr lang="en-US" altLang="zh-CN" sz="2800" b="1">
                <a:sym typeface="+mn-ea"/>
              </a:rPr>
              <a:t>,</a:t>
            </a:r>
            <a:r>
              <a:rPr lang="zh-CN" altLang="en-US" sz="2800" b="1">
                <a:sym typeface="+mn-ea"/>
              </a:rPr>
              <a:t>不用if。</a:t>
            </a:r>
            <a:endParaRPr lang="zh-CN" altLang="en-US" sz="2800" b="1"/>
          </a:p>
          <a:p>
            <a:r>
              <a:rPr lang="zh-CN" altLang="en-US" sz="2800" b="1">
                <a:sym typeface="+mn-ea"/>
              </a:rPr>
              <a:t>Whether the news is true remains a question.</a:t>
            </a:r>
            <a:endParaRPr lang="zh-CN" altLang="en-US" sz="2800" b="1"/>
          </a:p>
          <a:p>
            <a:r>
              <a:rPr lang="zh-CN" altLang="en-US" sz="2800" b="1">
                <a:sym typeface="+mn-ea"/>
              </a:rPr>
              <a:t>6)作discuss等动词的宾语时，用whether不用if。</a:t>
            </a:r>
            <a:endParaRPr lang="zh-CN" altLang="en-US" sz="2800" b="1">
              <a:sym typeface="+mn-ea"/>
            </a:endParaRPr>
          </a:p>
          <a:p>
            <a:r>
              <a:rPr lang="zh-CN" altLang="en-US" sz="2800" b="1">
                <a:sym typeface="+mn-ea"/>
              </a:rPr>
              <a:t>We discussed whether we should close the shop.</a:t>
            </a:r>
            <a:endParaRPr lang="zh-CN" altLang="en-US" sz="2800" b="1"/>
          </a:p>
          <a:p>
            <a:endParaRPr lang="zh-CN" altLang="en-US" sz="2800" b="1"/>
          </a:p>
          <a:p>
            <a:r>
              <a:rPr lang="zh-CN" altLang="en-US" sz="2800" b="1">
                <a:solidFill>
                  <a:srgbClr val="FF0000"/>
                </a:solidFill>
                <a:sym typeface="+mn-ea"/>
              </a:rPr>
              <a:t>用if不用whether的情况。</a:t>
            </a:r>
            <a:endParaRPr lang="zh-CN" altLang="en-US" sz="2800" b="1"/>
          </a:p>
          <a:p>
            <a:r>
              <a:rPr lang="zh-CN" altLang="en-US" sz="2800" b="1">
                <a:sym typeface="+mn-ea"/>
              </a:rPr>
              <a:t>(1)if引导条件状语从句时，用if不用whether。The students will go on a picnic if it is sunny.</a:t>
            </a:r>
            <a:endParaRPr lang="zh-CN" altLang="en-US" sz="2800" b="1"/>
          </a:p>
          <a:p>
            <a:r>
              <a:rPr lang="zh-CN" altLang="en-US" sz="2800" b="1">
                <a:sym typeface="+mn-ea"/>
              </a:rPr>
              <a:t>(2)if引导否定概念的宾语从句时，用if不用whether。He asked if I didn’t come to school yesterday.</a:t>
            </a:r>
            <a:endParaRPr lang="zh-CN" altLang="en-US" sz="28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-3810" y="13335"/>
            <a:ext cx="8833485" cy="7000240"/>
          </a:xfrm>
        </p:spPr>
        <p:txBody>
          <a:bodyPr/>
          <a:lstStyle/>
          <a:p>
            <a:r>
              <a:rPr lang="zh-CN" altLang="en-US" sz="2800" b="1"/>
              <a:t>(3)连接代词引导的宾语从句</a:t>
            </a:r>
            <a:endParaRPr lang="zh-CN" altLang="en-US" sz="2800" b="1"/>
          </a:p>
          <a:p>
            <a:r>
              <a:rPr lang="zh-CN" altLang="en-US" sz="2800" b="1"/>
              <a:t>连接代词who, whom, whose , what,which, whoever,whomever,whatever,whichever等引导宾语从句时既起连接作用，同时又充当主语、宾语、表语、定语等成分。(不可省略)</a:t>
            </a:r>
            <a:endParaRPr lang="zh-CN" altLang="en-US" sz="2800" b="1"/>
          </a:p>
          <a:p>
            <a:r>
              <a:rPr lang="zh-CN" altLang="en-US" sz="2800" b="1"/>
              <a:t>Do you know who has won the game?</a:t>
            </a:r>
            <a:endParaRPr lang="zh-CN" altLang="en-US" sz="2800" b="1"/>
          </a:p>
          <a:p>
            <a:r>
              <a:rPr lang="zh-CN" altLang="en-US" sz="2800" b="1"/>
              <a:t>你知道谁赢了这场比赛吗?</a:t>
            </a:r>
            <a:endParaRPr lang="zh-CN" altLang="en-US" sz="2800" b="1"/>
          </a:p>
          <a:p>
            <a:r>
              <a:rPr lang="zh-CN" altLang="en-US" sz="2800" b="1"/>
              <a:t>They are discussing what to do next.他们正在讨论下一步做什么。</a:t>
            </a:r>
            <a:endParaRPr lang="zh-CN" altLang="en-US" sz="2800" b="1"/>
          </a:p>
          <a:p>
            <a:endParaRPr lang="zh-CN" altLang="en-US" sz="2800" b="1"/>
          </a:p>
          <a:p>
            <a:endParaRPr lang="zh-CN" altLang="en-US" sz="2800" b="1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" y="4445"/>
            <a:ext cx="7772400" cy="1143000"/>
          </a:xfrm>
        </p:spPr>
        <p:txBody>
          <a:bodyPr/>
          <a:lstStyle/>
          <a:p>
            <a:pPr algn="l"/>
            <a:r>
              <a:rPr lang="zh-CN" altLang="en-US" sz="3200" b="1">
                <a:solidFill>
                  <a:srgbClr val="FF0000"/>
                </a:solidFill>
                <a:sym typeface="+mn-ea"/>
              </a:rPr>
              <a:t>(4)连接副词引导的宾语从句</a:t>
            </a:r>
            <a:br>
              <a:rPr lang="zh-CN" altLang="en-US" sz="3200" b="1">
                <a:solidFill>
                  <a:srgbClr val="FF0000"/>
                </a:solidFill>
              </a:rPr>
            </a:br>
            <a:endParaRPr lang="zh-CN" altLang="en-US" sz="3200" b="1">
              <a:solidFill>
                <a:srgbClr val="FF0000"/>
              </a:solidFill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2865" y="567690"/>
            <a:ext cx="8764905" cy="5494655"/>
          </a:xfrm>
        </p:spPr>
        <p:txBody>
          <a:bodyPr/>
          <a:lstStyle/>
          <a:p>
            <a:r>
              <a:rPr lang="zh-CN" altLang="en-US" sz="2800" b="1">
                <a:sym typeface="+mn-ea"/>
              </a:rPr>
              <a:t>连接副词 when, where, why, how, whenever, wherever, however等引导宾语从句时，既起连接作用，同时又在从句中作状语。(不可省略)</a:t>
            </a:r>
            <a:endParaRPr lang="zh-CN" altLang="en-US" sz="2800" b="1"/>
          </a:p>
          <a:p>
            <a:r>
              <a:rPr lang="zh-CN" altLang="en-US" sz="2800" b="1">
                <a:sym typeface="+mn-ea"/>
              </a:rPr>
              <a:t>He didn't tell me when we would meet again.</a:t>
            </a:r>
            <a:endParaRPr lang="zh-CN" altLang="en-US" sz="2800" b="1"/>
          </a:p>
          <a:p>
            <a:r>
              <a:rPr lang="zh-CN" altLang="en-US" sz="2800" b="1">
                <a:sym typeface="+mn-ea"/>
              </a:rPr>
              <a:t>他没有告诉我我们什么时候会再见面。</a:t>
            </a:r>
            <a:endParaRPr lang="zh-CN" altLang="en-US" sz="2800" b="1"/>
          </a:p>
          <a:p>
            <a:r>
              <a:rPr lang="zh-CN" altLang="en-US" sz="2800" b="1">
                <a:sym typeface="+mn-ea"/>
              </a:rPr>
              <a:t>Do you remember how he came?你记得他是怎么来的吗?</a:t>
            </a:r>
            <a:endParaRPr lang="zh-CN" altLang="en-US" sz="2800" b="1"/>
          </a:p>
          <a:p>
            <a:endParaRPr lang="zh-CN" altLang="en-US" sz="28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445" y="130175"/>
            <a:ext cx="8841105" cy="680085"/>
          </a:xfrm>
        </p:spPr>
        <p:txBody>
          <a:bodyPr/>
          <a:lstStyle/>
          <a:p>
            <a:pPr algn="l"/>
            <a:r>
              <a:rPr lang="zh-CN" altLang="en-US" sz="3200" b="1">
                <a:solidFill>
                  <a:srgbClr val="FF0000"/>
                </a:solidFill>
                <a:sym typeface="+mn-ea"/>
              </a:rPr>
              <a:t>2.动词(词组)后的宾语从句</a:t>
            </a:r>
            <a:br>
              <a:rPr lang="zh-CN" altLang="en-US" sz="3200" b="1">
                <a:solidFill>
                  <a:srgbClr val="FF0000"/>
                </a:solidFill>
              </a:rPr>
            </a:br>
            <a:endParaRPr lang="zh-CN" altLang="en-US" sz="3200" b="1">
              <a:solidFill>
                <a:srgbClr val="FF0000"/>
              </a:solidFill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445" y="433070"/>
            <a:ext cx="9034780" cy="6437630"/>
          </a:xfrm>
        </p:spPr>
        <p:txBody>
          <a:bodyPr/>
          <a:lstStyle/>
          <a:p>
            <a:r>
              <a:rPr lang="zh-CN" altLang="en-US" sz="2800" b="1"/>
              <a:t>大多数及物动词和动词(词组)后都可以跟宾语从句,需要注意的是:</a:t>
            </a:r>
            <a:endParaRPr lang="zh-CN" altLang="en-US" sz="2800" b="1"/>
          </a:p>
          <a:p>
            <a:r>
              <a:rPr lang="zh-CN" altLang="en-US" sz="2800" b="1"/>
              <a:t>(1)在一些表示坚持、命令、建议、要求等意义的动词后,that引导的宾语从句需用虚拟语气，即从句谓语用"(should)+动词原形"。这类动词有:一坚持( insist),二命令( order,command),三建议( suggest, propose, advise) ,四要求( ask,demand, require, request) 等。</a:t>
            </a:r>
            <a:endParaRPr lang="zh-CN" altLang="en-US" sz="2800" b="1"/>
          </a:p>
          <a:p>
            <a:r>
              <a:rPr lang="zh-CN" altLang="en-US" sz="2800" b="1"/>
              <a:t>She insisted that she ( should) organize the trip perfectly. </a:t>
            </a:r>
            <a:endParaRPr lang="zh-CN" altLang="en-US" sz="2800" b="1"/>
          </a:p>
          <a:p>
            <a:r>
              <a:rPr lang="zh-CN" altLang="en-US" sz="2800" b="1"/>
              <a:t>她坚持要把这次旅游组织得尽善尽美。</a:t>
            </a:r>
            <a:endParaRPr lang="zh-CN" altLang="en-US" sz="2800" b="1"/>
          </a:p>
          <a:p>
            <a:r>
              <a:rPr lang="zh-CN" altLang="en-US" sz="2800" b="1"/>
              <a:t>I suggested that he ( should) study harder.</a:t>
            </a:r>
            <a:endParaRPr lang="zh-CN" altLang="en-US" sz="2800" b="1"/>
          </a:p>
          <a:p>
            <a:r>
              <a:rPr lang="zh-CN" altLang="en-US" sz="2800" b="1"/>
              <a:t>我建议他应该更加努力学习。</a:t>
            </a:r>
            <a:endParaRPr lang="zh-CN" altLang="en-US" sz="2800" b="1"/>
          </a:p>
          <a:p>
            <a:endParaRPr lang="zh-CN" altLang="en-US" sz="2800" b="1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31775" y="1106170"/>
            <a:ext cx="8680450" cy="4073525"/>
          </a:xfrm>
        </p:spPr>
        <p:txBody>
          <a:bodyPr/>
          <a:lstStyle/>
          <a:p>
            <a:r>
              <a:rPr lang="zh-CN" altLang="en-US" b="1">
                <a:solidFill>
                  <a:srgbClr val="FF0000"/>
                </a:solidFill>
                <a:sym typeface="+mn-ea"/>
              </a:rPr>
              <a:t>注：suggest译为“表明”，insist译为“坚持说”时不用虚拟语气。</a:t>
            </a:r>
            <a:endParaRPr lang="zh-CN" altLang="en-US" b="1">
              <a:solidFill>
                <a:srgbClr val="FF0000"/>
              </a:solidFill>
            </a:endParaRPr>
          </a:p>
          <a:p>
            <a:r>
              <a:rPr lang="zh-CN" altLang="en-US" b="1">
                <a:sym typeface="+mn-ea"/>
              </a:rPr>
              <a:t>He insisted that I had read his letter.他坚持认为我读了他的信。</a:t>
            </a:r>
            <a:endParaRPr lang="zh-CN" altLang="en-US" b="1"/>
          </a:p>
          <a:p>
            <a:r>
              <a:rPr lang="zh-CN" altLang="en-US" b="1">
                <a:sym typeface="+mn-ea"/>
              </a:rPr>
              <a:t>He insisted that I (should) read his letter.他坚持要求我读他的信。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-4445" y="64135"/>
            <a:ext cx="8932545" cy="6663690"/>
          </a:xfrm>
        </p:spPr>
        <p:txBody>
          <a:bodyPr/>
          <a:lstStyle/>
          <a:p>
            <a:pPr latinLnBrk="1">
              <a:spcBef>
                <a:spcPct val="0"/>
              </a:spcBef>
            </a:pPr>
            <a:r>
              <a:rPr lang="zh-CN" altLang="en-US" sz="2800" b="1">
                <a:solidFill>
                  <a:srgbClr val="FF0000"/>
                </a:solidFill>
              </a:rPr>
              <a:t>(2)动词think,find,feel,consider,make,believe,guess,</a:t>
            </a:r>
            <a:endParaRPr lang="zh-CN" altLang="en-US" sz="2800" b="1">
              <a:solidFill>
                <a:srgbClr val="FF0000"/>
              </a:solidFill>
            </a:endParaRPr>
          </a:p>
          <a:p>
            <a:pPr marL="0" indent="0" latinLnBrk="1">
              <a:spcBef>
                <a:spcPct val="0"/>
              </a:spcBef>
              <a:buNone/>
            </a:pPr>
            <a:r>
              <a:rPr lang="zh-CN" altLang="en-US" sz="2800" b="1">
                <a:solidFill>
                  <a:srgbClr val="FF0000"/>
                </a:solidFill>
              </a:rPr>
              <a:t>suppose, assume(假定; 假设; 认为)等后面有宾语补足语的时候,则需要用it作形式宾语而将that引导的宾语从句后置。</a:t>
            </a:r>
            <a:endParaRPr lang="zh-CN" altLang="en-US" sz="2800" b="1"/>
          </a:p>
          <a:p>
            <a:r>
              <a:rPr lang="zh-CN" altLang="en-US" sz="2800" b="1"/>
              <a:t>We find it necessary that we practise spoken English every day.</a:t>
            </a:r>
            <a:endParaRPr lang="zh-CN" altLang="en-US" sz="2800" b="1"/>
          </a:p>
          <a:p>
            <a:r>
              <a:rPr lang="zh-CN" altLang="en-US" sz="2800" b="1"/>
              <a:t>我们发现每天练习英语口语是有必要的。</a:t>
            </a:r>
            <a:endParaRPr lang="zh-CN" altLang="en-US" sz="2800" b="1"/>
          </a:p>
          <a:p>
            <a:r>
              <a:rPr lang="zh-CN" altLang="en-US" sz="2800" b="1">
                <a:solidFill>
                  <a:srgbClr val="FF0000"/>
                </a:solidFill>
              </a:rPr>
              <a:t>(3)有些动词(词组)后接that从句时要先在that从句前加形式宾语it。常用的这类动词(词组)有:see to(保证; 务必; 务必要;), rely on,depend on等。</a:t>
            </a:r>
            <a:endParaRPr lang="zh-CN" altLang="en-US" sz="2800" b="1">
              <a:solidFill>
                <a:srgbClr val="FF0000"/>
              </a:solidFill>
            </a:endParaRPr>
          </a:p>
          <a:p>
            <a:r>
              <a:rPr lang="zh-CN" altLang="en-US" sz="2800" b="1"/>
              <a:t>You can depend on it that they will support you.</a:t>
            </a:r>
            <a:endParaRPr lang="zh-CN" altLang="en-US" sz="2800" b="1"/>
          </a:p>
          <a:p>
            <a:r>
              <a:rPr lang="zh-CN" altLang="en-US" sz="2800" b="1"/>
              <a:t>你相信好了，他们会支持你的。</a:t>
            </a:r>
            <a:endParaRPr lang="zh-CN" altLang="en-US" sz="2800" b="1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5400" y="71755"/>
            <a:ext cx="9093200" cy="664210"/>
          </a:xfrm>
        </p:spPr>
        <p:txBody>
          <a:bodyPr/>
          <a:lstStyle/>
          <a:p>
            <a:pPr algn="l"/>
            <a:r>
              <a:rPr lang="zh-CN" altLang="en-US" sz="3600" b="1">
                <a:solidFill>
                  <a:srgbClr val="FF0000"/>
                </a:solidFill>
                <a:sym typeface="+mn-ea"/>
              </a:rPr>
              <a:t>3.形容词后的宾语从句</a:t>
            </a:r>
            <a:endParaRPr lang="zh-CN" altLang="en-US" sz="3600" b="1">
              <a:solidFill>
                <a:srgbClr val="FF0000"/>
              </a:solidFill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-88265" y="812165"/>
            <a:ext cx="9454515" cy="6226810"/>
          </a:xfrm>
        </p:spPr>
        <p:txBody>
          <a:bodyPr/>
          <a:lstStyle/>
          <a:p>
            <a:pPr marL="0" indent="0">
              <a:buNone/>
            </a:pPr>
            <a:r>
              <a:rPr lang="zh-CN" altLang="en-US" sz="2800" b="1"/>
              <a:t>后面常跟宾语从句的形容词有:sure, certain, glad, pleased,happy, sorry, afraid, satisfied, surprised等。这类形容词多是表达情感的形容词。</a:t>
            </a:r>
            <a:endParaRPr lang="zh-CN" altLang="en-US" sz="2800" b="1"/>
          </a:p>
          <a:p>
            <a:r>
              <a:rPr lang="zh-CN" altLang="en-US" sz="2800" b="1"/>
              <a:t>I’m am sure ( that)I will pass the exam.我确定我会通过这次考试。</a:t>
            </a:r>
            <a:endParaRPr lang="zh-CN" altLang="en-US" sz="2800" b="1"/>
          </a:p>
          <a:p>
            <a:r>
              <a:rPr lang="zh-CN" altLang="en-US" sz="2800" b="1"/>
              <a:t>I am sorry ( that) I have troubled you for so long.</a:t>
            </a:r>
            <a:endParaRPr lang="zh-CN" altLang="en-US" sz="2800" b="1"/>
          </a:p>
          <a:p>
            <a:r>
              <a:rPr lang="zh-CN" altLang="en-US" sz="2800" b="1"/>
              <a:t>我很抱歉打扰你这么长时间。</a:t>
            </a:r>
            <a:endParaRPr lang="zh-CN" altLang="en-US" sz="2800" b="1"/>
          </a:p>
          <a:p>
            <a:endParaRPr lang="zh-CN" altLang="en-US" sz="2800" b="1"/>
          </a:p>
          <a:p>
            <a:endParaRPr lang="zh-CN" altLang="en-US" sz="2800" b="1"/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-20955" y="-13335"/>
            <a:ext cx="9050655" cy="1101725"/>
          </a:xfrm>
        </p:spPr>
        <p:txBody>
          <a:bodyPr/>
          <a:lstStyle/>
          <a:p>
            <a:pPr algn="l"/>
            <a:r>
              <a:rPr lang="zh-CN" altLang="en-US" sz="4000" b="1">
                <a:solidFill>
                  <a:srgbClr val="FF0000"/>
                </a:solidFill>
                <a:sym typeface="+mn-ea"/>
              </a:rPr>
              <a:t>4.介词后的宾语从句</a:t>
            </a:r>
            <a:endParaRPr lang="zh-CN" altLang="en-US" sz="4000" b="1">
              <a:solidFill>
                <a:srgbClr val="FF0000"/>
              </a:solidFill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-20955" y="878840"/>
            <a:ext cx="9050655" cy="5478145"/>
          </a:xfrm>
        </p:spPr>
        <p:txBody>
          <a:bodyPr/>
          <a:lstStyle/>
          <a:p>
            <a:endParaRPr lang="zh-CN" altLang="en-US" sz="2800" b="1"/>
          </a:p>
          <a:p>
            <a:r>
              <a:rPr lang="zh-CN" altLang="en-US" sz="2800" b="1">
                <a:sym typeface="+mn-ea"/>
              </a:rPr>
              <a:t>一般情况下，介词后常接wh-类连接词引导的宾语从句。而</a:t>
            </a:r>
            <a:endParaRPr lang="zh-CN" altLang="en-US" sz="2800" b="1"/>
          </a:p>
          <a:p>
            <a:r>
              <a:rPr lang="zh-CN" altLang="en-US" sz="2800" b="1">
                <a:sym typeface="+mn-ea"/>
              </a:rPr>
              <a:t>except, but等少数介词后也可接that引导的宾语从句。</a:t>
            </a:r>
            <a:endParaRPr lang="zh-CN" altLang="en-US" sz="2800" b="1"/>
          </a:p>
          <a:p>
            <a:r>
              <a:rPr lang="zh-CN" altLang="en-US" sz="2800" b="1">
                <a:sym typeface="+mn-ea"/>
              </a:rPr>
              <a:t>We are talking about whether we admit students into our club.</a:t>
            </a:r>
            <a:endParaRPr lang="zh-CN" altLang="en-US" sz="2800" b="1"/>
          </a:p>
          <a:p>
            <a:r>
              <a:rPr lang="zh-CN" altLang="en-US" sz="2800" b="1">
                <a:sym typeface="+mn-ea"/>
              </a:rPr>
              <a:t>我们正在讨论是否让学生加入我们的俱乐部。</a:t>
            </a:r>
            <a:endParaRPr lang="zh-CN" altLang="en-US" sz="2800" b="1"/>
          </a:p>
          <a:p>
            <a:r>
              <a:rPr lang="zh-CN" altLang="en-US" sz="2800" b="1">
                <a:sym typeface="+mn-ea"/>
              </a:rPr>
              <a:t>Your article is good except that it is too short.</a:t>
            </a:r>
            <a:endParaRPr lang="zh-CN" altLang="en-US" sz="2800" b="1"/>
          </a:p>
          <a:p>
            <a:r>
              <a:rPr lang="zh-CN" altLang="en-US" sz="2800" b="1">
                <a:sym typeface="+mn-ea"/>
              </a:rPr>
              <a:t>你的文章挺好，只是太短了。</a:t>
            </a:r>
            <a:endParaRPr lang="zh-CN" altLang="en-US" b="1"/>
          </a:p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-54610" y="-54610"/>
            <a:ext cx="9017000" cy="890905"/>
          </a:xfrm>
        </p:spPr>
        <p:txBody>
          <a:bodyPr/>
          <a:lstStyle/>
          <a:p>
            <a:pPr algn="l"/>
            <a:r>
              <a:rPr lang="zh-CN" altLang="en-US" sz="3200" b="1">
                <a:solidFill>
                  <a:srgbClr val="FF0000"/>
                </a:solidFill>
                <a:sym typeface="+mn-ea"/>
              </a:rPr>
              <a:t>5.宾语从句的注意事项</a:t>
            </a:r>
            <a:endParaRPr lang="zh-CN" altLang="en-US" sz="3200" b="1">
              <a:solidFill>
                <a:srgbClr val="FF0000"/>
              </a:solidFill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-54610" y="559435"/>
            <a:ext cx="9135745" cy="5739130"/>
          </a:xfrm>
        </p:spPr>
        <p:txBody>
          <a:bodyPr/>
          <a:lstStyle/>
          <a:p>
            <a:r>
              <a:rPr lang="zh-CN" altLang="en-US" sz="2800" b="1">
                <a:solidFill>
                  <a:schemeClr val="tx1"/>
                </a:solidFill>
              </a:rPr>
              <a:t>(1)宾语从句的语序和时态:宾语从句一律要用陈述语序，且连接词位于从句之首。若主句是祈使句或主句用的是一般现在时/一般将来时,从句可根据需要选用合适的时态;若主句用的是过去时态,从句一般要用与过去时态相关的某种时态;若从句表达的是客观事实、真理、自然现象等，从句通常用一般现在时。</a:t>
            </a:r>
            <a:endParaRPr lang="zh-CN" altLang="en-US" sz="2800" b="1">
              <a:solidFill>
                <a:schemeClr val="tx1"/>
              </a:solidFill>
            </a:endParaRPr>
          </a:p>
          <a:p>
            <a:r>
              <a:rPr lang="zh-CN" altLang="en-US" sz="2800" b="1">
                <a:solidFill>
                  <a:schemeClr val="tx1"/>
                </a:solidFill>
              </a:rPr>
              <a:t>The teacher told us that Tom had left us for America.</a:t>
            </a:r>
            <a:endParaRPr lang="zh-CN" altLang="en-US" sz="2800" b="1">
              <a:solidFill>
                <a:schemeClr val="tx1"/>
              </a:solidFill>
            </a:endParaRPr>
          </a:p>
          <a:p>
            <a:r>
              <a:rPr lang="zh-CN" altLang="en-US" sz="2800" b="1">
                <a:solidFill>
                  <a:schemeClr val="tx1"/>
                </a:solidFill>
              </a:rPr>
              <a:t>老师告诉我们汤姆已经离开我们去美国了。</a:t>
            </a:r>
            <a:endParaRPr lang="zh-CN" altLang="en-US" sz="2800" b="1">
              <a:solidFill>
                <a:schemeClr val="tx1"/>
              </a:solidFill>
            </a:endParaRPr>
          </a:p>
          <a:p>
            <a:r>
              <a:rPr lang="zh-CN" altLang="en-US" sz="2800" b="1">
                <a:solidFill>
                  <a:schemeClr val="tx1"/>
                </a:solidFill>
              </a:rPr>
              <a:t>The teacher said that the sun rises in the east and sets in the west.老师说太阳东升西落。</a:t>
            </a:r>
            <a:endParaRPr lang="zh-CN" altLang="en-US" sz="2800" b="1">
              <a:solidFill>
                <a:schemeClr val="tx1"/>
              </a:solidFill>
            </a:endParaRPr>
          </a:p>
          <a:p>
            <a:endParaRPr lang="zh-CN" altLang="en-US" sz="2800" b="1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0010" y="155575"/>
            <a:ext cx="9144000" cy="4224655"/>
          </a:xfrm>
        </p:spPr>
        <p:txBody>
          <a:bodyPr/>
          <a:lstStyle/>
          <a:p>
            <a:r>
              <a:rPr lang="zh-CN" altLang="en-US" sz="2800" b="1">
                <a:sym typeface="+mn-ea"/>
              </a:rPr>
              <a:t>(2)否定转移: think, believe, suppose, imagine 等动词后的宾语从句若含有否定意义，通常要把否定词转移到主句谓语上。存在否定转移现象的主从复合句变反意疑问句时应注意的问题:</a:t>
            </a:r>
            <a:endParaRPr lang="zh-CN" altLang="en-US" sz="2800" b="1">
              <a:solidFill>
                <a:schemeClr val="tx1"/>
              </a:solidFill>
            </a:endParaRPr>
          </a:p>
          <a:p>
            <a:r>
              <a:rPr lang="zh-CN" altLang="en-US" sz="2800">
                <a:solidFill>
                  <a:srgbClr val="FF0000"/>
                </a:solidFill>
              </a:rPr>
              <a:t>①若主句的主语是第一人称,反意疑问句的主语和谓语应与宾语从句的主语和谓语分别保持一致;</a:t>
            </a:r>
            <a:endParaRPr lang="zh-CN" altLang="en-US" sz="2800">
              <a:solidFill>
                <a:srgbClr val="FF0000"/>
              </a:solidFill>
            </a:endParaRPr>
          </a:p>
          <a:p>
            <a:r>
              <a:rPr lang="zh-CN" altLang="en-US" sz="2800">
                <a:solidFill>
                  <a:srgbClr val="FF0000"/>
                </a:solidFill>
              </a:rPr>
              <a:t>②若主句的主语不是第一人称,反意疑问句的主语和谓语应与主句的主语和谓语分别保持一致。</a:t>
            </a:r>
            <a:endParaRPr lang="zh-CN" altLang="en-US" sz="2800">
              <a:solidFill>
                <a:srgbClr val="FF0000"/>
              </a:solidFill>
            </a:endParaRPr>
          </a:p>
          <a:p>
            <a:r>
              <a:rPr lang="zh-CN" altLang="en-US" sz="2800">
                <a:solidFill>
                  <a:schemeClr val="tx1"/>
                </a:solidFill>
              </a:rPr>
              <a:t>I don't think he can remember the 100 words within two hours,can he?</a:t>
            </a:r>
            <a:endParaRPr lang="zh-CN" altLang="en-US" sz="2800">
              <a:solidFill>
                <a:schemeClr val="tx1"/>
              </a:solidFill>
            </a:endParaRPr>
          </a:p>
          <a:p>
            <a:r>
              <a:rPr lang="zh-CN" altLang="en-US" sz="2800">
                <a:solidFill>
                  <a:schemeClr val="tx1"/>
                </a:solidFill>
              </a:rPr>
              <a:t>我想他不能在两小时内记住这100 个单词，是吗?</a:t>
            </a:r>
            <a:endParaRPr lang="zh-CN" altLang="en-US" sz="2800">
              <a:solidFill>
                <a:schemeClr val="tx1"/>
              </a:solidFill>
            </a:endParaRPr>
          </a:p>
          <a:p>
            <a:r>
              <a:rPr lang="zh-CN" altLang="en-US" sz="2800">
                <a:solidFill>
                  <a:schemeClr val="tx1"/>
                </a:solidFill>
              </a:rPr>
              <a:t>You don't think he passed the exam, do you?</a:t>
            </a:r>
            <a:endParaRPr lang="zh-CN" altLang="en-US" sz="2800">
              <a:solidFill>
                <a:schemeClr val="tx1"/>
              </a:solidFill>
            </a:endParaRPr>
          </a:p>
          <a:p>
            <a:r>
              <a:rPr lang="zh-CN" altLang="en-US" sz="2800">
                <a:solidFill>
                  <a:schemeClr val="tx1"/>
                </a:solidFill>
              </a:rPr>
              <a:t>你认为他没有通过考试，是吗?</a:t>
            </a:r>
            <a:endParaRPr lang="zh-CN" altLang="en-US" sz="2800">
              <a:solidFill>
                <a:schemeClr val="tx1"/>
              </a:solidFill>
            </a:endParaRPr>
          </a:p>
          <a:p>
            <a:endParaRPr lang="zh-CN" altLang="en-US" sz="280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23850" y="542290"/>
            <a:ext cx="7772400" cy="4114800"/>
          </a:xfrm>
        </p:spPr>
        <p:txBody>
          <a:bodyPr/>
          <a:lstStyle/>
          <a:p>
            <a:pPr algn="l"/>
            <a:r>
              <a:rPr lang="zh-CN" altLang="en-US" sz="2800" b="1">
                <a:sym typeface="+mn-ea"/>
              </a:rPr>
              <a:t>(3)doubt后的宾语从句连接词的问题</a:t>
            </a:r>
            <a:endParaRPr lang="zh-CN" altLang="en-US" sz="2800" b="1"/>
          </a:p>
          <a:p>
            <a:pPr algn="l"/>
            <a:r>
              <a:rPr lang="zh-CN" altLang="en-US" sz="2800" b="1">
                <a:sym typeface="+mn-ea"/>
              </a:rPr>
              <a:t>doubt用于否定句或疑问句时,其后用that引导宾语从句;用于肯定句时,其后用whether或if引导宾语从句。</a:t>
            </a:r>
            <a:endParaRPr lang="zh-CN" altLang="en-US" sz="2800" b="1"/>
          </a:p>
          <a:p>
            <a:pPr algn="l"/>
            <a:r>
              <a:rPr lang="zh-CN" altLang="en-US" sz="2800" b="1">
                <a:sym typeface="+mn-ea"/>
              </a:rPr>
              <a:t>I never doubted that she would come.我从未怀疑过她会来。</a:t>
            </a:r>
            <a:endParaRPr lang="zh-CN" altLang="en-US" sz="2800" b="1"/>
          </a:p>
          <a:p>
            <a:pPr algn="l"/>
            <a:r>
              <a:rPr lang="zh-CN" altLang="en-US" sz="2800" b="1">
                <a:sym typeface="+mn-ea"/>
              </a:rPr>
              <a:t>I doubt whether/if the new one will be much better.我不敢肯定这个新的是否会好很多。</a:t>
            </a:r>
            <a:endParaRPr lang="zh-CN" altLang="en-US" sz="2800" b="1"/>
          </a:p>
          <a:p>
            <a:pPr algn="l"/>
            <a:endParaRPr lang="zh-CN" altLang="en-US" sz="2800" b="1"/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80975" y="196850"/>
            <a:ext cx="8185150" cy="2599055"/>
          </a:xfrm>
        </p:spPr>
        <p:txBody>
          <a:bodyPr/>
          <a:lstStyle/>
          <a:p>
            <a:pPr algn="l"/>
            <a:r>
              <a:rPr lang="zh-CN" altLang="en-US" b="1">
                <a:solidFill>
                  <a:srgbClr val="FF0000"/>
                </a:solidFill>
              </a:rPr>
              <a:t>表语从句</a:t>
            </a:r>
            <a:br>
              <a:rPr lang="zh-CN" altLang="en-US" b="1">
                <a:solidFill>
                  <a:srgbClr val="FF0000"/>
                </a:solidFill>
              </a:rPr>
            </a:br>
            <a:r>
              <a:rPr lang="zh-CN" altLang="en-US" sz="3200" b="1">
                <a:solidFill>
                  <a:schemeClr val="tx1"/>
                </a:solidFill>
              </a:rPr>
              <a:t>表语从句就是在连系动词之后作表语的从句。这种从句往往是表述主句主语的内容和性质。(主语+系动词+表语从句)</a:t>
            </a:r>
            <a:endParaRPr lang="zh-CN" altLang="en-US" sz="3200" b="1">
              <a:solidFill>
                <a:schemeClr val="tx1"/>
              </a:solidFill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180975" y="2722245"/>
            <a:ext cx="8950960" cy="4073525"/>
          </a:xfrm>
        </p:spPr>
        <p:txBody>
          <a:bodyPr/>
          <a:lstStyle/>
          <a:p>
            <a:r>
              <a:rPr lang="zh-CN" altLang="en-US">
                <a:solidFill>
                  <a:srgbClr val="FF0000"/>
                </a:solidFill>
              </a:rPr>
              <a:t>1.连接词</a:t>
            </a:r>
            <a:endParaRPr lang="zh-CN" altLang="en-US"/>
          </a:p>
          <a:p>
            <a:pPr latinLnBrk="1">
              <a:spcBef>
                <a:spcPct val="0"/>
              </a:spcBef>
            </a:pPr>
            <a:r>
              <a:rPr lang="zh-CN" altLang="en-US"/>
              <a:t>引导表语从句的连接词有连接代词(who,whom,whose,what,which, whoever,whomever,whatever, whichever等)、连接副词( when, where, how, why, whenever, wherever等)以及that, whether,as if/ as </a:t>
            </a:r>
            <a:endParaRPr lang="zh-CN" altLang="en-US"/>
          </a:p>
          <a:p>
            <a:pPr marL="0" indent="0" latinLnBrk="1">
              <a:spcBef>
                <a:spcPct val="0"/>
              </a:spcBef>
              <a:buNone/>
            </a:pPr>
            <a:r>
              <a:rPr lang="zh-CN" altLang="en-US"/>
              <a:t>    though,because等。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https://d.book118.com/778060067106006042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CC"/>
      </a:lt1>
      <a:dk2>
        <a:srgbClr val="808000"/>
      </a:dk2>
      <a:lt2>
        <a:srgbClr val="666633"/>
      </a:lt2>
      <a:accent1>
        <a:srgbClr val="339933"/>
      </a:accent1>
      <a:accent2>
        <a:srgbClr val="800000"/>
      </a:accent2>
      <a:accent3>
        <a:srgbClr val="FFFFE2"/>
      </a:accent3>
      <a:accent4>
        <a:srgbClr val="000000"/>
      </a:accent4>
      <a:accent5>
        <a:srgbClr val="ADCAAD"/>
      </a:accent5>
      <a:accent6>
        <a:srgbClr val="720000"/>
      </a:accent6>
      <a:hlink>
        <a:srgbClr val="0033CC"/>
      </a:hlink>
      <a:folHlink>
        <a:srgbClr val="FFCC66"/>
      </a:folHlink>
    </a:clrScheme>
    <a:fontScheme name="">
      <a:majorFont>
        <a:latin typeface="Times New Roman"/>
        <a:ea typeface="宋体"/>
        <a:cs typeface="Arial"/>
      </a:majorFont>
      <a:minorFont>
        <a:latin typeface="Times New Roman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7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CDCDC"/>
        </a:accent4>
        <a:accent5>
          <a:srgbClr val="FFCAAA"/>
        </a:accent5>
        <a:accent6>
          <a:srgbClr val="00E5E5"/>
        </a:accent6>
        <a:hlink>
          <a:srgbClr val="FF0000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2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27272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9"/>
        </a:accent5>
        <a:accent6>
          <a:srgbClr val="0000E5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BE5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9E5B7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FFCC66"/>
    </a:accent1>
    <a:accent2>
      <a:srgbClr val="0000FF"/>
    </a:accent2>
    <a:accent3>
      <a:srgbClr val="FFFFFF"/>
    </a:accent3>
    <a:accent4>
      <a:srgbClr val="000000"/>
    </a:accent4>
    <a:accent5>
      <a:srgbClr val="FFE2B9"/>
    </a:accent5>
    <a:accent6>
      <a:srgbClr val="0000E5"/>
    </a:accent6>
    <a:hlink>
      <a:srgbClr val="CC00CC"/>
    </a:hlink>
    <a:folHlink>
      <a:srgbClr val="C0C0C0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C0C0C0"/>
    </a:accent1>
    <a:accent2>
      <a:srgbClr val="0066FF"/>
    </a:accent2>
    <a:accent3>
      <a:srgbClr val="FFFFFF"/>
    </a:accent3>
    <a:accent4>
      <a:srgbClr val="000000"/>
    </a:accent4>
    <a:accent5>
      <a:srgbClr val="DCDCDC"/>
    </a:accent5>
    <a:accent6>
      <a:srgbClr val="005BE5"/>
    </a:accent6>
    <a:hlink>
      <a:srgbClr val="FF0000"/>
    </a:hlink>
    <a:folHlink>
      <a:srgbClr val="009900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187</Paragraphs>
  <Slides>25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2">
      <vt:lpstr>Arial</vt:lpstr>
      <vt:lpstr>Calibri</vt:lpstr>
      <vt:lpstr>Times New Roman</vt:lpstr>
      <vt:lpstr>宋体</vt:lpstr>
      <vt:lpstr>隶书</vt:lpstr>
      <vt:lpstr>楷体_GB2312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宾语从句</vt:lpstr>
      <vt:lpstr>特别提醒连接词that引导宾语从句时通常可以省略,但在下列情况下that不能省略:</vt:lpstr>
      <vt:lpstr>PowerPoint Presentation</vt:lpstr>
      <vt:lpstr>PowerPoint Presentation</vt:lpstr>
      <vt:lpstr>特别提醒引导及物动词后的宾语从句既可用whether也可用if。用whether而不用if引导宾语从句的情况:</vt:lpstr>
      <vt:lpstr>PowerPoint Presentation</vt:lpstr>
      <vt:lpstr>PowerPoint Presentation</vt:lpstr>
      <vt:lpstr>(4)连接副词引导的宾语从句</vt:lpstr>
      <vt:lpstr>2.动词(词组)后的宾语从句</vt:lpstr>
      <vt:lpstr>PowerPoint Presentation</vt:lpstr>
      <vt:lpstr>PowerPoint Presentation</vt:lpstr>
      <vt:lpstr>3.形容词后的宾语从句</vt:lpstr>
      <vt:lpstr>4.介词后的宾语从句</vt:lpstr>
      <vt:lpstr>5.宾语从句的注意事项</vt:lpstr>
      <vt:lpstr>PowerPoint Presentation</vt:lpstr>
      <vt:lpstr>PowerPoint Presentation</vt:lpstr>
      <vt:lpstr>表语从句表语从句就是在连系动词之后作表语的从句。这种从句往往是表述主句主语的内容和性质。(主语+系动词+表语从句)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2024-09-21T21:20:37.592</cp:lastPrinted>
  <dcterms:created xsi:type="dcterms:W3CDTF">2024-09-21T13:20:37Z</dcterms:created>
  <dcterms:modified xsi:type="dcterms:W3CDTF">2024-09-21T13:20:40Z</dcterms:modified>
</cp:coreProperties>
</file>