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39C6FFB-83B6-43B8-83C5-E0A04982251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19ACE00-C3DD-4B19-B28D-7FC6CF5C2BC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2C75BF2-FD49-4582-89F0-AB5068BDA81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559DC46-FD16-40A8-A887-EEBD6AC2FB6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6411C20-6D8C-462F-9724-480EB566A14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59A197D-B665-4C72-B633-AE613A89740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38814F1-B933-48DD-9483-B605F37FC80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0C1C9B6-7E8D-42E8-ACC7-6D29EF508B6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B1A157F-3C55-48C2-AC43-CBDD3A6A985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7DD69B0-43AF-405D-AE02-08F081B218F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DBCEB7E-1AA9-4DF2-A512-E87A45D6D98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png" /><Relationship Id="rId3" Type="http://schemas.openxmlformats.org/officeDocument/2006/relationships/image" Target="../media/image7.png" /><Relationship Id="rId4"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78064112112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5414013"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143890"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05345" y="1888367"/>
            <a:ext cx="6102379" cy="1959893"/>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5175" b="1">
                <a:solidFill>
                  <a:srgbClr val="FFFFFF">
                    <a:alpha val="100000"/>
                  </a:srgbClr>
                </a:solidFill>
                <a:latin typeface="Microsoft Yahei"/>
                <a:ea typeface="Microsoft Yahei"/>
                <a:cs typeface="Microsoft Yahei"/>
              </a:rPr>
              <a:t>危重患者床旁交接班</a:t>
            </a:r>
            <a:endParaRPr lang="en-US" sz="1100"/>
          </a:p>
        </p:txBody>
      </p:sp>
      <p:sp>
        <p:nvSpPr>
          <p:cNvPr id="5" name="AutoShape 5"/>
          <p:cNvSpPr/>
          <p:nvPr/>
        </p:nvSpPr>
        <p:spPr>
          <a:xfrm>
            <a:off x="5838648" y="4167778"/>
            <a:ext cx="2333375" cy="341448"/>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2025">
                <a:solidFill>
                  <a:srgbClr val="FFFFFF">
                    <a:alpha val="100000"/>
                  </a:srgbClr>
                </a:solidFill>
                <a:latin typeface="Microsoft Yahei"/>
                <a:ea typeface="Microsoft Yahei"/>
                <a:cs typeface="Microsoft Yahei"/>
              </a:rPr>
              <a:t>汇报人：xxx</a:t>
            </a:r>
            <a:endParaRPr lang="en-US" sz="1100"/>
          </a:p>
        </p:txBody>
      </p:sp>
      <p:sp>
        <p:nvSpPr>
          <p:cNvPr id="6" name="AutoShape 6"/>
          <p:cNvSpPr/>
          <p:nvPr/>
        </p:nvSpPr>
        <p:spPr>
          <a:xfrm>
            <a:off x="8587678" y="4167778"/>
            <a:ext cx="2820047" cy="341448"/>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2025">
                <a:solidFill>
                  <a:srgbClr val="FFFFFF">
                    <a:alpha val="100000"/>
                  </a:srgbClr>
                </a:solidFill>
                <a:latin typeface="Microsoft Yahei"/>
                <a:ea typeface="Microsoft Yahei"/>
                <a:cs typeface="Microsoft Yahei"/>
              </a:rPr>
              <a:t>2024-01-30</a:t>
            </a:r>
            <a:endParaRPr lang="en-US" sz="1100"/>
          </a:p>
        </p:txBody>
      </p:sp>
      <p:sp>
        <p:nvSpPr>
          <p:cNvPr id="7" name="Freeform 7"/>
          <p:cNvSpPr/>
          <p:nvPr/>
        </p:nvSpPr>
        <p:spPr>
          <a:xfrm>
            <a:off x="5516758" y="4281221"/>
            <a:ext cx="243840" cy="243840"/>
          </a:xfrm>
          <a:custGeom>
            <a:rect l="l" t="t" r="r" b="b"/>
            <a:pathLst>
              <a:path w="304800" h="304800">
                <a:moveTo>
                  <a:pt x="257175" y="0"/>
                </a:moveTo>
                <a:cubicBezTo>
                  <a:pt x="283474" y="0"/>
                  <a:pt x="304800" y="21326"/>
                  <a:pt x="304800" y="47625"/>
                </a:cubicBezTo>
                <a:cubicBezTo>
                  <a:pt x="304800" y="58350"/>
                  <a:pt x="301257" y="68237"/>
                  <a:pt x="295275" y="76200"/>
                </a:cubicBezTo>
                <a:lnTo>
                  <a:pt x="276225" y="95250"/>
                </a:lnTo>
                <a:lnTo>
                  <a:pt x="209550" y="28575"/>
                </a:lnTo>
                <a:lnTo>
                  <a:pt x="228600" y="9525"/>
                </a:lnTo>
                <a:cubicBezTo>
                  <a:pt x="236563" y="3543"/>
                  <a:pt x="246450" y="0"/>
                  <a:pt x="257175" y="0"/>
                </a:cubicBezTo>
                <a:close/>
                <a:moveTo>
                  <a:pt x="19050" y="219075"/>
                </a:moveTo>
                <a:lnTo>
                  <a:pt x="0" y="304800"/>
                </a:lnTo>
                <a:lnTo>
                  <a:pt x="85725" y="285750"/>
                </a:lnTo>
                <a:lnTo>
                  <a:pt x="261938" y="109538"/>
                </a:lnTo>
                <a:lnTo>
                  <a:pt x="195263" y="42863"/>
                </a:lnTo>
                <a:lnTo>
                  <a:pt x="19050" y="219075"/>
                </a:lnTo>
                <a:close/>
                <a:moveTo>
                  <a:pt x="212998" y="108223"/>
                </a:moveTo>
                <a:lnTo>
                  <a:pt x="79648" y="241573"/>
                </a:lnTo>
                <a:lnTo>
                  <a:pt x="63227" y="225152"/>
                </a:lnTo>
                <a:lnTo>
                  <a:pt x="196577" y="91802"/>
                </a:lnTo>
                <a:lnTo>
                  <a:pt x="212998" y="108223"/>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265810" y="4278450"/>
            <a:ext cx="243840" cy="243840"/>
          </a:xfrm>
          <a:custGeom>
            <a:rect l="l" t="t" r="r" b="b"/>
            <a:pathLst>
              <a:path w="304800" h="304800">
                <a:moveTo>
                  <a:pt x="0" y="0"/>
                </a:moveTo>
                <a:lnTo>
                  <a:pt x="304800" y="152400"/>
                </a:lnTo>
                <a:lnTo>
                  <a:pt x="0" y="304800"/>
                </a:lnTo>
                <a:lnTo>
                  <a:pt x="0" y="0"/>
                </a:lnTo>
                <a:close/>
                <a:moveTo>
                  <a:pt x="0" y="121920"/>
                </a:moveTo>
                <a:lnTo>
                  <a:pt x="0" y="182880"/>
                </a:lnTo>
                <a:lnTo>
                  <a:pt x="152400" y="152400"/>
                </a:lnTo>
                <a:lnTo>
                  <a:pt x="0" y="12192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0" y="8128"/>
            <a:ext cx="2682240" cy="685190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1416406" y="2474265"/>
            <a:ext cx="2531669" cy="1919630"/>
            <a:chOff x="1416406" y="2474265"/>
            <a:chExt cx="2531669" cy="1919630"/>
          </a:xfrm>
        </p:grpSpPr>
        <p:sp>
          <p:nvSpPr>
            <p:cNvPr id="4" name="AutoShape 4"/>
            <p:cNvSpPr/>
            <p:nvPr/>
          </p:nvSpPr>
          <p:spPr>
            <a:xfrm>
              <a:off x="1722425" y="2474265"/>
              <a:ext cx="1919630" cy="191963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416406" y="2921955"/>
              <a:ext cx="2531669" cy="859536"/>
            </a:xfrm>
            <a:prstGeom prst="rect">
              <a:avLst/>
            </a:prstGeom>
          </p:spPr>
          <p:txBody>
            <a:bodyPr vert="horz" wrap="square" lIns="85725" tIns="38100" rIns="85725" bIns="3810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075">
                  <a:solidFill>
                    <a:srgbClr val="FFFFFF">
                      <a:alpha val="100000"/>
                    </a:srgbClr>
                  </a:solidFill>
                  <a:latin typeface="Microsoft Yahei"/>
                  <a:ea typeface="Microsoft Yahei"/>
                  <a:cs typeface="Microsoft Yahei"/>
                </a:rPr>
                <a:t>目录</a:t>
              </a:r>
            </a:p>
          </p:txBody>
        </p:sp>
      </p:grpSp>
      <p:sp>
        <p:nvSpPr>
          <p:cNvPr id="6" name="AutoShape 6"/>
          <p:cNvSpPr/>
          <p:nvPr/>
        </p:nvSpPr>
        <p:spPr>
          <a:xfrm>
            <a:off x="5638202" y="869785"/>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50000"/>
              </a:lnSpc>
              <a:spcBef>
                <a:spcPts val="450"/>
              </a:spcBef>
              <a:buFont typeface="Arial"/>
              <a:buChar char="•"/>
              <a:defRPr/>
            </a:pPr>
            <a:r>
              <a:rPr lang="en-US" sz="2400" b="1">
                <a:solidFill>
                  <a:srgbClr val="2C3F55">
                    <a:alpha val="100000"/>
                  </a:srgbClr>
                </a:solidFill>
                <a:latin typeface="Microsoft Yahei"/>
                <a:ea typeface="Microsoft Yahei"/>
                <a:cs typeface="Microsoft Yahei"/>
              </a:rPr>
              <a:t>危重患者概述</a:t>
            </a:r>
            <a:endParaRPr lang="en-US" sz="1100"/>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床旁交接班制度</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危重患者评估与观察</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护理操作与技能培训</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并发症预防与处理策略</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沟通协作与团队建设</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危重患者概述</a:t>
            </a:r>
            <a:endParaRPr lang="en-US" sz="1100"/>
          </a:p>
        </p:txBody>
      </p:sp>
      <p:sp>
        <p:nvSpPr>
          <p:cNvPr id="3" name="TextBox 3"/>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5775"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8673" b="18673"/>
          <a:stretch>
            <a:fillRect/>
          </a:stretch>
        </p:blipFill>
        <p:spPr>
          <a:xfrm>
            <a:off x="1040081" y="1665908"/>
            <a:ext cx="5058967" cy="2163308"/>
          </a:xfrm>
          <a:prstGeom prst="rect">
            <a:avLst/>
          </a:prstGeom>
        </p:spPr>
      </p:pic>
      <p:pic>
        <p:nvPicPr>
          <p:cNvPr id="3" name="Picture 3"/>
          <p:cNvPicPr>
            <a:picLocks noChangeAspect="1"/>
          </p:cNvPicPr>
          <p:nvPr/>
        </p:nvPicPr>
        <p:blipFill>
          <a:blip r:embed="rId3"/>
          <a:srcRect t="19310" b="19310"/>
          <a:stretch>
            <a:fillRect/>
          </a:stretch>
        </p:blipFill>
        <p:spPr>
          <a:xfrm>
            <a:off x="6099049" y="3829217"/>
            <a:ext cx="5058967" cy="2163307"/>
          </a:xfrm>
          <a:prstGeom prst="rect">
            <a:avLst/>
          </a:prstGeom>
        </p:spPr>
      </p:pic>
      <p:sp>
        <p:nvSpPr>
          <p:cNvPr id="4" name="AutoShape 4"/>
          <p:cNvSpPr/>
          <p:nvPr/>
        </p:nvSpPr>
        <p:spPr>
          <a:xfrm>
            <a:off x="6099048" y="1666037"/>
            <a:ext cx="5058949" cy="2163348"/>
          </a:xfrm>
          <a:prstGeom prst="rect">
            <a:avLst/>
          </a:prstGeom>
          <a:solidFill>
            <a:srgbClr val="828181">
              <a:alpha val="4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040100" y="3829263"/>
            <a:ext cx="5058949" cy="2163348"/>
          </a:xfrm>
          <a:prstGeom prst="rect">
            <a:avLst/>
          </a:prstGeom>
          <a:solidFill>
            <a:srgbClr val="828181">
              <a:alpha val="4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199338" y="3902273"/>
            <a:ext cx="474045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特点</a:t>
            </a:r>
            <a:endParaRPr lang="en-US" sz="1100"/>
          </a:p>
        </p:txBody>
      </p:sp>
      <p:sp>
        <p:nvSpPr>
          <p:cNvPr id="7" name="AutoShape 7"/>
          <p:cNvSpPr/>
          <p:nvPr/>
        </p:nvSpPr>
        <p:spPr>
          <a:xfrm>
            <a:off x="1199338" y="4309545"/>
            <a:ext cx="4740456" cy="161028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病情复杂多变，需要持续监测和及时干预，护理难度大，风险高。</a:t>
            </a:r>
            <a:endParaRPr lang="en-US" sz="1100"/>
          </a:p>
        </p:txBody>
      </p:sp>
      <p:sp>
        <p:nvSpPr>
          <p:cNvPr id="8" name="AutoShape 8"/>
          <p:cNvSpPr/>
          <p:nvPr/>
        </p:nvSpPr>
        <p:spPr>
          <a:xfrm>
            <a:off x="6258305" y="1738966"/>
            <a:ext cx="474045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6258305" y="2146237"/>
            <a:ext cx="4740456" cy="161028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2">
                    <a:alpha val="100000"/>
                  </a:schemeClr>
                </a:solidFill>
                <a:latin typeface="Microsoft Yahei"/>
                <a:ea typeface="Microsoft Yahei"/>
                <a:cs typeface="Microsoft Yahei"/>
              </a:rPr>
              <a:t>危重患者是指病情严重，随时可能发生生命危险的患者。</a:t>
            </a:r>
            <a:endParaRPr lang="en-US" sz="1100"/>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3850940" y="1500214"/>
            <a:ext cx="1609344" cy="160934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85171" y="1500214"/>
            <a:ext cx="1609344" cy="160934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382477" y="1500214"/>
            <a:ext cx="1609344" cy="160934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616708" y="1500214"/>
            <a:ext cx="1609344" cy="160934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25434"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呼吸衰竭</a:t>
            </a:r>
          </a:p>
        </p:txBody>
      </p:sp>
      <p:sp>
        <p:nvSpPr>
          <p:cNvPr id="7" name="TextBox 7"/>
          <p:cNvSpPr txBox="1"/>
          <p:nvPr/>
        </p:nvSpPr>
        <p:spPr>
          <a:xfrm>
            <a:off x="625434"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由于各种原因引起的肺通气或换气功能严重障碍，导致机体缺氧和/或二氧化碳潴留，从而产生一系列病理生理改变和临床表现。</a:t>
            </a:r>
          </a:p>
        </p:txBody>
      </p:sp>
      <p:sp>
        <p:nvSpPr>
          <p:cNvPr id="8" name="TextBox 8"/>
          <p:cNvSpPr txBox="1"/>
          <p:nvPr/>
        </p:nvSpPr>
        <p:spPr>
          <a:xfrm>
            <a:off x="3431316"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心脏泵血功能受损，心排血量不能满足全身组织代谢需要的综合征，主要表现为乏力、活动后气急、食欲减低、腹痛和咳嗽等。</a:t>
            </a:r>
          </a:p>
        </p:txBody>
      </p:sp>
      <p:sp>
        <p:nvSpPr>
          <p:cNvPr id="9" name="TextBox 9"/>
          <p:cNvSpPr txBox="1"/>
          <p:nvPr/>
        </p:nvSpPr>
        <p:spPr>
          <a:xfrm>
            <a:off x="6197085"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机体有效循环血容量减少、组织灌注不足，细胞代谢紊乱和功能受损的病理过程，它是一个由多种病因引起的综合征。</a:t>
            </a:r>
          </a:p>
        </p:txBody>
      </p:sp>
      <p:sp>
        <p:nvSpPr>
          <p:cNvPr id="10" name="TextBox 10"/>
          <p:cNvSpPr txBox="1"/>
          <p:nvPr/>
        </p:nvSpPr>
        <p:spPr>
          <a:xfrm>
            <a:off x="8962853"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在严重创伤、感染、大手术等状态下，同时或序贯出现两个或两个以上器官功能障碍，即急性损伤患者多个器官功能改变且不能维持内环境稳定的临床综合征。</a:t>
            </a:r>
          </a:p>
        </p:txBody>
      </p:sp>
      <p:sp>
        <p:nvSpPr>
          <p:cNvPr id="11" name="TextBox 11"/>
          <p:cNvSpPr txBox="1"/>
          <p:nvPr/>
        </p:nvSpPr>
        <p:spPr>
          <a:xfrm>
            <a:off x="3414511"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心力衰竭</a:t>
            </a:r>
          </a:p>
        </p:txBody>
      </p:sp>
      <p:sp>
        <p:nvSpPr>
          <p:cNvPr id="12" name="TextBox 12"/>
          <p:cNvSpPr txBox="1"/>
          <p:nvPr/>
        </p:nvSpPr>
        <p:spPr>
          <a:xfrm>
            <a:off x="6180280"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休克</a:t>
            </a:r>
          </a:p>
        </p:txBody>
      </p:sp>
      <p:sp>
        <p:nvSpPr>
          <p:cNvPr id="13" name="TextBox 13"/>
          <p:cNvSpPr txBox="1"/>
          <p:nvPr/>
        </p:nvSpPr>
        <p:spPr>
          <a:xfrm>
            <a:off x="8946049"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多器官功能障碍综合征（MODS）</a:t>
            </a:r>
          </a:p>
        </p:txBody>
      </p:sp>
      <p:sp>
        <p:nvSpPr>
          <p:cNvPr id="14" name="Freeform 14"/>
          <p:cNvSpPr/>
          <p:nvPr/>
        </p:nvSpPr>
        <p:spPr>
          <a:xfrm>
            <a:off x="1551674" y="1945132"/>
            <a:ext cx="676339" cy="719509"/>
          </a:xfrm>
          <a:custGeom>
            <a:rect l="l" t="t" r="r" b="b"/>
            <a:pathLst>
              <a:path w="304800" h="304800">
                <a:moveTo>
                  <a:pt x="45720" y="91440"/>
                </a:moveTo>
                <a:cubicBezTo>
                  <a:pt x="45720" y="74676"/>
                  <a:pt x="59436" y="60960"/>
                  <a:pt x="76200" y="60960"/>
                </a:cubicBezTo>
                <a:lnTo>
                  <a:pt x="198120" y="60960"/>
                </a:lnTo>
                <a:lnTo>
                  <a:pt x="259080" y="0"/>
                </a:lnTo>
                <a:lnTo>
                  <a:pt x="289560" y="0"/>
                </a:lnTo>
                <a:lnTo>
                  <a:pt x="289560" y="243840"/>
                </a:lnTo>
                <a:lnTo>
                  <a:pt x="259080" y="243840"/>
                </a:lnTo>
                <a:lnTo>
                  <a:pt x="198120" y="182880"/>
                </a:lnTo>
                <a:lnTo>
                  <a:pt x="76200" y="182880"/>
                </a:lnTo>
                <a:cubicBezTo>
                  <a:pt x="59369" y="182880"/>
                  <a:pt x="45720" y="169231"/>
                  <a:pt x="45720" y="152400"/>
                </a:cubicBezTo>
                <a:lnTo>
                  <a:pt x="45720" y="152400"/>
                </a:lnTo>
                <a:lnTo>
                  <a:pt x="15240" y="152400"/>
                </a:lnTo>
                <a:lnTo>
                  <a:pt x="15240" y="91440"/>
                </a:lnTo>
                <a:lnTo>
                  <a:pt x="45720" y="91440"/>
                </a:lnTo>
                <a:close/>
                <a:moveTo>
                  <a:pt x="167640" y="228600"/>
                </a:moveTo>
                <a:lnTo>
                  <a:pt x="167640" y="304800"/>
                </a:lnTo>
                <a:lnTo>
                  <a:pt x="121920" y="304800"/>
                </a:lnTo>
                <a:lnTo>
                  <a:pt x="96469" y="228600"/>
                </a:lnTo>
                <a:lnTo>
                  <a:pt x="76200" y="228600"/>
                </a:lnTo>
                <a:lnTo>
                  <a:pt x="76200" y="198120"/>
                </a:lnTo>
                <a:lnTo>
                  <a:pt x="198120" y="198120"/>
                </a:lnTo>
                <a:lnTo>
                  <a:pt x="198120" y="228600"/>
                </a:lnTo>
                <a:lnTo>
                  <a:pt x="16764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217981" y="1867256"/>
            <a:ext cx="875262" cy="875262"/>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838497" y="1841557"/>
            <a:ext cx="884044" cy="884044"/>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81268" y="1899006"/>
            <a:ext cx="811761" cy="81176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常见危重病症</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sp>
        <p:nvSpPr>
          <p:cNvPr id="2" name="AutoShape 2"/>
          <p:cNvSpPr/>
          <p:nvPr/>
        </p:nvSpPr>
        <p:spPr>
          <a:xfrm>
            <a:off x="6325453" y="2201509"/>
            <a:ext cx="1295400" cy="12954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71268" y="3917777"/>
            <a:ext cx="1295400" cy="12954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325453" y="3917777"/>
            <a:ext cx="1295400" cy="129540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921227" y="2201509"/>
            <a:ext cx="3650041" cy="1295400"/>
          </a:xfrm>
          <a:prstGeom prst="rect">
            <a:avLst/>
          </a:prstGeom>
          <a:solidFill>
            <a:schemeClr val="accent1">
              <a:alpha val="1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1227" y="3917777"/>
            <a:ext cx="3650041" cy="1295400"/>
          </a:xfrm>
          <a:prstGeom prst="rect">
            <a:avLst/>
          </a:prstGeom>
          <a:solidFill>
            <a:schemeClr val="accent1">
              <a:alpha val="1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620731" y="2201509"/>
            <a:ext cx="3650041" cy="1295400"/>
          </a:xfrm>
          <a:prstGeom prst="rect">
            <a:avLst/>
          </a:prstGeom>
          <a:solidFill>
            <a:schemeClr val="accent1">
              <a:alpha val="1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620731" y="3917777"/>
            <a:ext cx="3650041" cy="1295400"/>
          </a:xfrm>
          <a:prstGeom prst="rect">
            <a:avLst/>
          </a:prstGeom>
          <a:solidFill>
            <a:schemeClr val="accent1">
              <a:alpha val="1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51871" y="2201468"/>
            <a:ext cx="3619398"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密切观察病情变化</a:t>
            </a:r>
            <a:endParaRPr lang="en-US" sz="1100"/>
          </a:p>
        </p:txBody>
      </p:sp>
      <p:sp>
        <p:nvSpPr>
          <p:cNvPr id="10" name="AutoShape 10"/>
          <p:cNvSpPr/>
          <p:nvPr/>
        </p:nvSpPr>
        <p:spPr>
          <a:xfrm>
            <a:off x="951871" y="2556134"/>
            <a:ext cx="3619398" cy="968645"/>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及时发现并处理异常情况，防止病情恶化。</a:t>
            </a:r>
            <a:endParaRPr lang="en-US" sz="1100"/>
          </a:p>
        </p:txBody>
      </p:sp>
      <p:sp>
        <p:nvSpPr>
          <p:cNvPr id="11" name="AutoShape 11"/>
          <p:cNvSpPr/>
          <p:nvPr/>
        </p:nvSpPr>
        <p:spPr>
          <a:xfrm>
            <a:off x="951871" y="3917737"/>
            <a:ext cx="3619398"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预防并发症发生</a:t>
            </a:r>
            <a:endParaRPr lang="en-US" sz="1100"/>
          </a:p>
        </p:txBody>
      </p:sp>
      <p:sp>
        <p:nvSpPr>
          <p:cNvPr id="12" name="AutoShape 12"/>
          <p:cNvSpPr/>
          <p:nvPr/>
        </p:nvSpPr>
        <p:spPr>
          <a:xfrm>
            <a:off x="951871" y="4293372"/>
            <a:ext cx="3619398" cy="968645"/>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加强基础护理和专科护理，减少并发症的发生。</a:t>
            </a:r>
            <a:endParaRPr lang="en-US" sz="1100"/>
          </a:p>
        </p:txBody>
      </p:sp>
      <p:sp>
        <p:nvSpPr>
          <p:cNvPr id="13" name="AutoShape 13"/>
          <p:cNvSpPr/>
          <p:nvPr/>
        </p:nvSpPr>
        <p:spPr>
          <a:xfrm>
            <a:off x="7675726" y="2201468"/>
            <a:ext cx="359504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维持生命体征稳定</a:t>
            </a:r>
            <a:endParaRPr lang="en-US" sz="1100"/>
          </a:p>
        </p:txBody>
      </p:sp>
      <p:sp>
        <p:nvSpPr>
          <p:cNvPr id="14" name="AutoShape 14"/>
          <p:cNvSpPr/>
          <p:nvPr/>
        </p:nvSpPr>
        <p:spPr>
          <a:xfrm>
            <a:off x="7675726" y="2556134"/>
            <a:ext cx="3595046" cy="968645"/>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保持呼吸道通畅，维持循环稳定，控制体温等。</a:t>
            </a:r>
            <a:endParaRPr lang="en-US" sz="1100"/>
          </a:p>
        </p:txBody>
      </p:sp>
      <p:sp>
        <p:nvSpPr>
          <p:cNvPr id="15" name="AutoShape 15"/>
          <p:cNvSpPr/>
          <p:nvPr/>
        </p:nvSpPr>
        <p:spPr>
          <a:xfrm>
            <a:off x="7620854" y="3917737"/>
            <a:ext cx="359504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促进患者康复</a:t>
            </a:r>
            <a:endParaRPr lang="en-US" sz="1100"/>
          </a:p>
        </p:txBody>
      </p:sp>
      <p:sp>
        <p:nvSpPr>
          <p:cNvPr id="16" name="AutoShape 16"/>
          <p:cNvSpPr/>
          <p:nvPr/>
        </p:nvSpPr>
        <p:spPr>
          <a:xfrm>
            <a:off x="7620854" y="4293372"/>
            <a:ext cx="3595046" cy="968645"/>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提供心理支持和康复指导，帮助患者尽快恢复健康。</a:t>
            </a:r>
            <a:endParaRPr lang="en-US" sz="1100"/>
          </a:p>
        </p:txBody>
      </p:sp>
      <p:sp>
        <p:nvSpPr>
          <p:cNvPr id="17" name="Freeform 17"/>
          <p:cNvSpPr/>
          <p:nvPr/>
        </p:nvSpPr>
        <p:spPr>
          <a:xfrm>
            <a:off x="6867022" y="2819156"/>
            <a:ext cx="211409" cy="225430"/>
          </a:xfrm>
          <a:custGeom>
            <a:rect l="l" t="t" r="r" b="b"/>
            <a:pathLst>
              <a:path w="265" h="281">
                <a:moveTo>
                  <a:pt x="0" y="131"/>
                </a:moveTo>
                <a:lnTo>
                  <a:pt x="38" y="169"/>
                </a:lnTo>
                <a:lnTo>
                  <a:pt x="107" y="102"/>
                </a:lnTo>
                <a:lnTo>
                  <a:pt x="105" y="281"/>
                </a:lnTo>
                <a:lnTo>
                  <a:pt x="159" y="281"/>
                </a:lnTo>
                <a:lnTo>
                  <a:pt x="159" y="102"/>
                </a:lnTo>
                <a:lnTo>
                  <a:pt x="227" y="169"/>
                </a:lnTo>
                <a:lnTo>
                  <a:pt x="265" y="131"/>
                </a:lnTo>
                <a:lnTo>
                  <a:pt x="132" y="0"/>
                </a:lnTo>
                <a:lnTo>
                  <a:pt x="0" y="13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4915761" y="4291457"/>
            <a:ext cx="606417" cy="547958"/>
          </a:xfrm>
          <a:custGeom>
            <a:rect l="l" t="t" r="r" b="b"/>
            <a:pathLst>
              <a:path w="746" h="638">
                <a:moveTo>
                  <a:pt x="689" y="125"/>
                </a:moveTo>
                <a:cubicBezTo>
                  <a:pt x="552" y="125"/>
                  <a:pt x="552" y="125"/>
                  <a:pt x="552" y="125"/>
                </a:cubicBezTo>
                <a:cubicBezTo>
                  <a:pt x="552" y="57"/>
                  <a:pt x="552" y="57"/>
                  <a:pt x="552" y="57"/>
                </a:cubicBezTo>
                <a:cubicBezTo>
                  <a:pt x="552" y="26"/>
                  <a:pt x="526" y="0"/>
                  <a:pt x="495" y="0"/>
                </a:cubicBezTo>
                <a:cubicBezTo>
                  <a:pt x="253" y="0"/>
                  <a:pt x="253" y="0"/>
                  <a:pt x="253" y="0"/>
                </a:cubicBezTo>
                <a:cubicBezTo>
                  <a:pt x="221" y="0"/>
                  <a:pt x="196" y="26"/>
                  <a:pt x="196" y="57"/>
                </a:cubicBezTo>
                <a:cubicBezTo>
                  <a:pt x="196" y="125"/>
                  <a:pt x="196" y="125"/>
                  <a:pt x="196" y="125"/>
                </a:cubicBezTo>
                <a:cubicBezTo>
                  <a:pt x="57" y="125"/>
                  <a:pt x="57" y="125"/>
                  <a:pt x="57" y="125"/>
                </a:cubicBezTo>
                <a:cubicBezTo>
                  <a:pt x="25" y="125"/>
                  <a:pt x="0" y="151"/>
                  <a:pt x="0" y="182"/>
                </a:cubicBezTo>
                <a:cubicBezTo>
                  <a:pt x="0" y="581"/>
                  <a:pt x="0" y="581"/>
                  <a:pt x="0" y="581"/>
                </a:cubicBezTo>
                <a:cubicBezTo>
                  <a:pt x="0" y="612"/>
                  <a:pt x="25" y="638"/>
                  <a:pt x="57" y="638"/>
                </a:cubicBezTo>
                <a:cubicBezTo>
                  <a:pt x="689" y="638"/>
                  <a:pt x="689" y="638"/>
                  <a:pt x="689" y="638"/>
                </a:cubicBezTo>
                <a:cubicBezTo>
                  <a:pt x="721" y="638"/>
                  <a:pt x="746" y="612"/>
                  <a:pt x="746" y="581"/>
                </a:cubicBezTo>
                <a:cubicBezTo>
                  <a:pt x="746" y="182"/>
                  <a:pt x="746" y="182"/>
                  <a:pt x="746" y="182"/>
                </a:cubicBezTo>
                <a:cubicBezTo>
                  <a:pt x="746" y="151"/>
                  <a:pt x="721" y="125"/>
                  <a:pt x="689" y="125"/>
                </a:cubicBezTo>
                <a:close/>
                <a:moveTo>
                  <a:pt x="239" y="57"/>
                </a:moveTo>
                <a:cubicBezTo>
                  <a:pt x="239" y="50"/>
                  <a:pt x="245" y="44"/>
                  <a:pt x="253" y="44"/>
                </a:cubicBezTo>
                <a:cubicBezTo>
                  <a:pt x="495" y="44"/>
                  <a:pt x="495" y="44"/>
                  <a:pt x="495" y="44"/>
                </a:cubicBezTo>
                <a:cubicBezTo>
                  <a:pt x="502" y="44"/>
                  <a:pt x="508" y="50"/>
                  <a:pt x="508" y="57"/>
                </a:cubicBezTo>
                <a:cubicBezTo>
                  <a:pt x="508" y="125"/>
                  <a:pt x="508" y="125"/>
                  <a:pt x="508" y="125"/>
                </a:cubicBezTo>
                <a:cubicBezTo>
                  <a:pt x="239" y="125"/>
                  <a:pt x="239" y="125"/>
                  <a:pt x="239" y="125"/>
                </a:cubicBezTo>
                <a:lnTo>
                  <a:pt x="239" y="57"/>
                </a:lnTo>
                <a:close/>
                <a:moveTo>
                  <a:pt x="57" y="169"/>
                </a:moveTo>
                <a:cubicBezTo>
                  <a:pt x="689" y="169"/>
                  <a:pt x="689" y="169"/>
                  <a:pt x="689" y="169"/>
                </a:cubicBezTo>
                <a:cubicBezTo>
                  <a:pt x="697" y="169"/>
                  <a:pt x="703" y="175"/>
                  <a:pt x="703" y="182"/>
                </a:cubicBezTo>
                <a:cubicBezTo>
                  <a:pt x="703" y="295"/>
                  <a:pt x="703" y="295"/>
                  <a:pt x="703" y="295"/>
                </a:cubicBezTo>
                <a:cubicBezTo>
                  <a:pt x="545" y="295"/>
                  <a:pt x="545" y="295"/>
                  <a:pt x="545" y="295"/>
                </a:cubicBezTo>
                <a:cubicBezTo>
                  <a:pt x="545" y="267"/>
                  <a:pt x="545" y="267"/>
                  <a:pt x="545" y="267"/>
                </a:cubicBezTo>
                <a:cubicBezTo>
                  <a:pt x="501" y="267"/>
                  <a:pt x="501" y="267"/>
                  <a:pt x="501" y="267"/>
                </a:cubicBezTo>
                <a:cubicBezTo>
                  <a:pt x="501" y="295"/>
                  <a:pt x="501" y="295"/>
                  <a:pt x="501" y="295"/>
                </a:cubicBezTo>
                <a:cubicBezTo>
                  <a:pt x="245" y="295"/>
                  <a:pt x="245" y="295"/>
                  <a:pt x="245" y="295"/>
                </a:cubicBezTo>
                <a:cubicBezTo>
                  <a:pt x="245" y="266"/>
                  <a:pt x="245" y="266"/>
                  <a:pt x="245" y="266"/>
                </a:cubicBezTo>
                <a:cubicBezTo>
                  <a:pt x="201" y="266"/>
                  <a:pt x="201" y="266"/>
                  <a:pt x="201" y="266"/>
                </a:cubicBezTo>
                <a:cubicBezTo>
                  <a:pt x="201" y="295"/>
                  <a:pt x="201" y="295"/>
                  <a:pt x="201" y="295"/>
                </a:cubicBezTo>
                <a:cubicBezTo>
                  <a:pt x="43" y="295"/>
                  <a:pt x="43" y="295"/>
                  <a:pt x="43" y="295"/>
                </a:cubicBezTo>
                <a:cubicBezTo>
                  <a:pt x="43" y="182"/>
                  <a:pt x="43" y="182"/>
                  <a:pt x="43" y="182"/>
                </a:cubicBezTo>
                <a:cubicBezTo>
                  <a:pt x="43" y="175"/>
                  <a:pt x="49" y="169"/>
                  <a:pt x="57" y="169"/>
                </a:cubicBezTo>
                <a:close/>
                <a:moveTo>
                  <a:pt x="689" y="594"/>
                </a:moveTo>
                <a:cubicBezTo>
                  <a:pt x="57" y="594"/>
                  <a:pt x="57" y="594"/>
                  <a:pt x="57" y="594"/>
                </a:cubicBezTo>
                <a:cubicBezTo>
                  <a:pt x="49" y="594"/>
                  <a:pt x="43" y="588"/>
                  <a:pt x="43" y="581"/>
                </a:cubicBezTo>
                <a:cubicBezTo>
                  <a:pt x="43" y="338"/>
                  <a:pt x="43" y="338"/>
                  <a:pt x="43" y="338"/>
                </a:cubicBezTo>
                <a:cubicBezTo>
                  <a:pt x="201" y="338"/>
                  <a:pt x="201" y="338"/>
                  <a:pt x="201" y="338"/>
                </a:cubicBezTo>
                <a:cubicBezTo>
                  <a:pt x="201" y="368"/>
                  <a:pt x="201" y="368"/>
                  <a:pt x="201" y="368"/>
                </a:cubicBezTo>
                <a:cubicBezTo>
                  <a:pt x="245" y="368"/>
                  <a:pt x="245" y="368"/>
                  <a:pt x="245" y="368"/>
                </a:cubicBezTo>
                <a:cubicBezTo>
                  <a:pt x="245" y="338"/>
                  <a:pt x="245" y="338"/>
                  <a:pt x="245" y="338"/>
                </a:cubicBezTo>
                <a:cubicBezTo>
                  <a:pt x="501" y="338"/>
                  <a:pt x="501" y="338"/>
                  <a:pt x="501" y="338"/>
                </a:cubicBezTo>
                <a:cubicBezTo>
                  <a:pt x="501" y="369"/>
                  <a:pt x="501" y="369"/>
                  <a:pt x="501" y="369"/>
                </a:cubicBezTo>
                <a:cubicBezTo>
                  <a:pt x="545" y="369"/>
                  <a:pt x="545" y="369"/>
                  <a:pt x="545" y="369"/>
                </a:cubicBezTo>
                <a:cubicBezTo>
                  <a:pt x="545" y="338"/>
                  <a:pt x="545" y="338"/>
                  <a:pt x="545" y="338"/>
                </a:cubicBezTo>
                <a:cubicBezTo>
                  <a:pt x="703" y="338"/>
                  <a:pt x="703" y="338"/>
                  <a:pt x="703" y="338"/>
                </a:cubicBezTo>
                <a:cubicBezTo>
                  <a:pt x="703" y="581"/>
                  <a:pt x="703" y="581"/>
                  <a:pt x="703" y="581"/>
                </a:cubicBezTo>
                <a:cubicBezTo>
                  <a:pt x="703" y="588"/>
                  <a:pt x="697" y="594"/>
                  <a:pt x="689" y="594"/>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6609466" y="2608738"/>
            <a:ext cx="727375" cy="547787"/>
          </a:xfrm>
          <a:custGeom>
            <a:rect l="l" t="t" r="r" b="b"/>
            <a:pathLst>
              <a:path w="747" h="562">
                <a:moveTo>
                  <a:pt x="692" y="240"/>
                </a:moveTo>
                <a:cubicBezTo>
                  <a:pt x="661" y="210"/>
                  <a:pt x="622" y="191"/>
                  <a:pt x="579" y="186"/>
                </a:cubicBezTo>
                <a:cubicBezTo>
                  <a:pt x="574" y="139"/>
                  <a:pt x="554" y="95"/>
                  <a:pt x="520" y="61"/>
                </a:cubicBezTo>
                <a:cubicBezTo>
                  <a:pt x="481" y="22"/>
                  <a:pt x="429" y="0"/>
                  <a:pt x="374" y="0"/>
                </a:cubicBezTo>
                <a:cubicBezTo>
                  <a:pt x="318" y="0"/>
                  <a:pt x="267" y="22"/>
                  <a:pt x="228" y="61"/>
                </a:cubicBezTo>
                <a:cubicBezTo>
                  <a:pt x="193" y="95"/>
                  <a:pt x="173" y="139"/>
                  <a:pt x="168" y="186"/>
                </a:cubicBezTo>
                <a:cubicBezTo>
                  <a:pt x="125" y="191"/>
                  <a:pt x="86" y="210"/>
                  <a:pt x="55" y="240"/>
                </a:cubicBezTo>
                <a:cubicBezTo>
                  <a:pt x="20" y="276"/>
                  <a:pt x="0" y="323"/>
                  <a:pt x="0" y="374"/>
                </a:cubicBezTo>
                <a:cubicBezTo>
                  <a:pt x="0" y="424"/>
                  <a:pt x="20" y="471"/>
                  <a:pt x="55" y="507"/>
                </a:cubicBezTo>
                <a:cubicBezTo>
                  <a:pt x="91" y="542"/>
                  <a:pt x="138" y="562"/>
                  <a:pt x="189" y="562"/>
                </a:cubicBezTo>
                <a:cubicBezTo>
                  <a:pt x="559" y="562"/>
                  <a:pt x="559" y="562"/>
                  <a:pt x="559" y="562"/>
                </a:cubicBezTo>
                <a:cubicBezTo>
                  <a:pt x="609" y="562"/>
                  <a:pt x="657" y="542"/>
                  <a:pt x="692" y="507"/>
                </a:cubicBezTo>
                <a:cubicBezTo>
                  <a:pt x="728" y="471"/>
                  <a:pt x="747" y="424"/>
                  <a:pt x="747" y="374"/>
                </a:cubicBezTo>
                <a:cubicBezTo>
                  <a:pt x="747" y="323"/>
                  <a:pt x="728" y="276"/>
                  <a:pt x="692" y="240"/>
                </a:cubicBezTo>
                <a:close/>
                <a:moveTo>
                  <a:pt x="559" y="518"/>
                </a:moveTo>
                <a:cubicBezTo>
                  <a:pt x="189" y="518"/>
                  <a:pt x="189" y="518"/>
                  <a:pt x="189" y="518"/>
                </a:cubicBezTo>
                <a:cubicBezTo>
                  <a:pt x="109" y="518"/>
                  <a:pt x="44" y="453"/>
                  <a:pt x="44" y="374"/>
                </a:cubicBezTo>
                <a:cubicBezTo>
                  <a:pt x="44" y="294"/>
                  <a:pt x="109" y="229"/>
                  <a:pt x="188" y="229"/>
                </a:cubicBezTo>
                <a:cubicBezTo>
                  <a:pt x="211" y="229"/>
                  <a:pt x="211" y="229"/>
                  <a:pt x="211" y="229"/>
                </a:cubicBezTo>
                <a:cubicBezTo>
                  <a:pt x="211" y="207"/>
                  <a:pt x="211" y="207"/>
                  <a:pt x="211" y="207"/>
                </a:cubicBezTo>
                <a:cubicBezTo>
                  <a:pt x="211" y="207"/>
                  <a:pt x="211" y="207"/>
                  <a:pt x="211" y="207"/>
                </a:cubicBezTo>
                <a:cubicBezTo>
                  <a:pt x="211" y="117"/>
                  <a:pt x="284" y="44"/>
                  <a:pt x="374" y="44"/>
                </a:cubicBezTo>
                <a:cubicBezTo>
                  <a:pt x="463" y="44"/>
                  <a:pt x="536" y="117"/>
                  <a:pt x="536" y="206"/>
                </a:cubicBezTo>
                <a:cubicBezTo>
                  <a:pt x="536" y="207"/>
                  <a:pt x="536" y="207"/>
                  <a:pt x="536" y="207"/>
                </a:cubicBezTo>
                <a:cubicBezTo>
                  <a:pt x="536" y="229"/>
                  <a:pt x="536" y="229"/>
                  <a:pt x="536" y="229"/>
                </a:cubicBezTo>
                <a:cubicBezTo>
                  <a:pt x="558" y="229"/>
                  <a:pt x="558" y="229"/>
                  <a:pt x="558" y="229"/>
                </a:cubicBezTo>
                <a:cubicBezTo>
                  <a:pt x="559" y="229"/>
                  <a:pt x="559" y="229"/>
                  <a:pt x="559" y="229"/>
                </a:cubicBezTo>
                <a:cubicBezTo>
                  <a:pt x="639" y="229"/>
                  <a:pt x="704" y="294"/>
                  <a:pt x="704" y="374"/>
                </a:cubicBezTo>
                <a:cubicBezTo>
                  <a:pt x="704" y="453"/>
                  <a:pt x="639" y="518"/>
                  <a:pt x="559" y="51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71268" y="2201509"/>
            <a:ext cx="1295400" cy="129540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1" name="Picture 21"/>
          <p:cNvPicPr>
            <a:picLocks noChangeAspect="1"/>
          </p:cNvPicPr>
          <p:nvPr/>
        </p:nvPicPr>
        <p:blipFill>
          <a:blip r:embed="rId2"/>
          <a:stretch>
            <a:fillRect/>
          </a:stretch>
        </p:blipFill>
        <p:spPr>
          <a:xfrm>
            <a:off x="4901854" y="2602017"/>
            <a:ext cx="634228" cy="494386"/>
          </a:xfrm>
          <a:prstGeom prst="rect">
            <a:avLst/>
          </a:prstGeom>
        </p:spPr>
      </p:pic>
      <p:pic>
        <p:nvPicPr>
          <p:cNvPr id="22" name="Picture 22"/>
          <p:cNvPicPr>
            <a:picLocks noChangeAspect="1"/>
          </p:cNvPicPr>
          <p:nvPr/>
        </p:nvPicPr>
        <p:blipFill>
          <a:blip r:embed="rId3"/>
          <a:stretch>
            <a:fillRect/>
          </a:stretch>
        </p:blipFill>
        <p:spPr>
          <a:xfrm>
            <a:off x="6722669" y="4270675"/>
            <a:ext cx="500969" cy="589605"/>
          </a:xfrm>
          <a:prstGeom prst="rect">
            <a:avLst/>
          </a:prstGeom>
        </p:spPr>
      </p:pic>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危重患者护理重要性</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床旁交接班制度</a:t>
            </a:r>
            <a:endParaRPr lang="en-US" sz="1100"/>
          </a:p>
        </p:txBody>
      </p:sp>
      <p:sp>
        <p:nvSpPr>
          <p:cNvPr id="3" name="TextBox 3"/>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5775"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p:bgPr>
    </p:bg>
    <p:spTree>
      <p:nvGrpSpPr>
        <p:cNvPr id="1" name=""/>
        <p:cNvGrpSpPr/>
        <p:nvPr/>
      </p:nvGrpSpPr>
      <p:grpSpPr>
        <a:xfrm>
          <a:off x="0" y="0"/>
          <a:ext cx="0" cy="0"/>
        </a:xfrm>
      </p:grpSpPr>
      <p:sp>
        <p:nvSpPr>
          <p:cNvPr id="2" name="AutoShape 2"/>
          <p:cNvSpPr/>
          <p:nvPr/>
        </p:nvSpPr>
        <p:spPr>
          <a:xfrm>
            <a:off x="1036424" y="1665910"/>
            <a:ext cx="5058967" cy="4264973"/>
          </a:xfrm>
          <a:prstGeom prst="rect">
            <a:avLst/>
          </a:prstGeom>
          <a:solidFill>
            <a:schemeClr val="accent1">
              <a:alpha val="26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srcRect l="10420" r="10420"/>
          <a:stretch>
            <a:fillRect/>
          </a:stretch>
        </p:blipFill>
        <p:spPr>
          <a:xfrm>
            <a:off x="6099052" y="1665911"/>
            <a:ext cx="5058969" cy="4260571"/>
          </a:xfrm>
          <a:prstGeom prst="rect">
            <a:avLst/>
          </a:prstGeom>
        </p:spPr>
      </p:pic>
      <p:sp>
        <p:nvSpPr>
          <p:cNvPr id="4" name="AutoShape 4"/>
          <p:cNvSpPr/>
          <p:nvPr/>
        </p:nvSpPr>
        <p:spPr>
          <a:xfrm>
            <a:off x="1352702" y="5392034"/>
            <a:ext cx="382463" cy="382463"/>
          </a:xfrm>
          <a:prstGeom prst="ellipse">
            <a:avLst/>
          </a:prstGeom>
          <a:noFill/>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5" name="AutoShape 5"/>
          <p:cNvSpPr/>
          <p:nvPr/>
        </p:nvSpPr>
        <p:spPr>
          <a:xfrm>
            <a:off x="2204679" y="5392034"/>
            <a:ext cx="382463" cy="382463"/>
          </a:xfrm>
          <a:prstGeom prst="ellipse">
            <a:avLst/>
          </a:prstGeom>
          <a:noFill/>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6" name="AutoShape 6"/>
          <p:cNvSpPr/>
          <p:nvPr/>
        </p:nvSpPr>
        <p:spPr>
          <a:xfrm>
            <a:off x="3056534" y="5392034"/>
            <a:ext cx="382463" cy="382463"/>
          </a:xfrm>
          <a:prstGeom prst="ellipse">
            <a:avLst/>
          </a:prstGeom>
          <a:noFill/>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7" name="AutoShape 7"/>
          <p:cNvSpPr/>
          <p:nvPr/>
        </p:nvSpPr>
        <p:spPr>
          <a:xfrm>
            <a:off x="3908511" y="5392034"/>
            <a:ext cx="382463" cy="382463"/>
          </a:xfrm>
          <a:prstGeom prst="ellipse">
            <a:avLst/>
          </a:prstGeom>
          <a:noFill/>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8" name="AutoShape 8"/>
          <p:cNvSpPr/>
          <p:nvPr/>
        </p:nvSpPr>
        <p:spPr>
          <a:xfrm>
            <a:off x="1352702" y="2211388"/>
            <a:ext cx="4276714" cy="1196863"/>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通常安排在每日早晨上班后及下午下班前，具体时间根据医院规定和科室实际情况而定。</a:t>
            </a:r>
            <a:endParaRPr lang="en-US" sz="1100"/>
          </a:p>
        </p:txBody>
      </p:sp>
      <p:sp>
        <p:nvSpPr>
          <p:cNvPr id="9" name="AutoShape 9"/>
          <p:cNvSpPr/>
          <p:nvPr/>
        </p:nvSpPr>
        <p:spPr>
          <a:xfrm>
            <a:off x="1352702" y="3980984"/>
            <a:ext cx="4276714" cy="1220605"/>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交班人员为当日在岗医护人员，接班人员为下一班次医护人员。在交接班前，交班人员需做好准备工作，确保交班内容准确、完整。</a:t>
            </a:r>
            <a:endParaRPr lang="en-US" sz="1100"/>
          </a:p>
        </p:txBody>
      </p:sp>
      <p:sp>
        <p:nvSpPr>
          <p:cNvPr id="10" name="Freeform 10"/>
          <p:cNvSpPr/>
          <p:nvPr/>
        </p:nvSpPr>
        <p:spPr>
          <a:xfrm>
            <a:off x="1422013" y="5461304"/>
            <a:ext cx="243840" cy="243840"/>
          </a:xfrm>
          <a:custGeom>
            <a:rect l="l" t="t" r="r" b="b"/>
            <a:pathLst>
              <a:path w="304800" h="304800">
                <a:moveTo>
                  <a:pt x="242888" y="85725"/>
                </a:moveTo>
                <a:cubicBezTo>
                  <a:pt x="240078" y="85725"/>
                  <a:pt x="237363" y="86077"/>
                  <a:pt x="234725" y="86649"/>
                </a:cubicBezTo>
                <a:cubicBezTo>
                  <a:pt x="233553" y="69304"/>
                  <a:pt x="219256" y="55559"/>
                  <a:pt x="201616" y="55559"/>
                </a:cubicBezTo>
                <a:cubicBezTo>
                  <a:pt x="197663" y="55559"/>
                  <a:pt x="193919" y="56369"/>
                  <a:pt x="190405" y="57636"/>
                </a:cubicBezTo>
                <a:cubicBezTo>
                  <a:pt x="179451" y="40224"/>
                  <a:pt x="160191" y="28575"/>
                  <a:pt x="138113" y="28575"/>
                </a:cubicBezTo>
                <a:cubicBezTo>
                  <a:pt x="104565" y="28575"/>
                  <a:pt x="77410" y="55312"/>
                  <a:pt x="76391" y="88611"/>
                </a:cubicBezTo>
                <a:cubicBezTo>
                  <a:pt x="71923" y="86773"/>
                  <a:pt x="67046" y="85725"/>
                  <a:pt x="61913" y="85725"/>
                </a:cubicBezTo>
                <a:cubicBezTo>
                  <a:pt x="40872" y="85725"/>
                  <a:pt x="23813" y="102784"/>
                  <a:pt x="23813" y="123825"/>
                </a:cubicBezTo>
                <a:cubicBezTo>
                  <a:pt x="23813" y="144323"/>
                  <a:pt x="40034" y="160915"/>
                  <a:pt x="60322" y="161754"/>
                </a:cubicBezTo>
                <a:lnTo>
                  <a:pt x="75600" y="146475"/>
                </a:lnTo>
                <a:lnTo>
                  <a:pt x="91049" y="161925"/>
                </a:lnTo>
                <a:lnTo>
                  <a:pt x="98269" y="161925"/>
                </a:lnTo>
                <a:lnTo>
                  <a:pt x="113709" y="146475"/>
                </a:lnTo>
                <a:lnTo>
                  <a:pt x="129149" y="161925"/>
                </a:lnTo>
                <a:lnTo>
                  <a:pt x="136369" y="161925"/>
                </a:lnTo>
                <a:lnTo>
                  <a:pt x="151809" y="146475"/>
                </a:lnTo>
                <a:lnTo>
                  <a:pt x="167249" y="161925"/>
                </a:lnTo>
                <a:lnTo>
                  <a:pt x="174469" y="161925"/>
                </a:lnTo>
                <a:lnTo>
                  <a:pt x="189909" y="146475"/>
                </a:lnTo>
                <a:lnTo>
                  <a:pt x="205349" y="161925"/>
                </a:lnTo>
                <a:lnTo>
                  <a:pt x="212569" y="161925"/>
                </a:lnTo>
                <a:lnTo>
                  <a:pt x="228009" y="146475"/>
                </a:lnTo>
                <a:lnTo>
                  <a:pt x="243402" y="161868"/>
                </a:lnTo>
                <a:cubicBezTo>
                  <a:pt x="264195" y="161592"/>
                  <a:pt x="280988" y="144694"/>
                  <a:pt x="280988" y="123825"/>
                </a:cubicBezTo>
                <a:cubicBezTo>
                  <a:pt x="280988" y="102784"/>
                  <a:pt x="263928" y="85725"/>
                  <a:pt x="242888" y="85725"/>
                </a:cubicBezTo>
                <a:close/>
                <a:moveTo>
                  <a:pt x="228600" y="157791"/>
                </a:moveTo>
                <a:lnTo>
                  <a:pt x="214941" y="171450"/>
                </a:lnTo>
                <a:lnTo>
                  <a:pt x="202959" y="171450"/>
                </a:lnTo>
                <a:lnTo>
                  <a:pt x="189900" y="158391"/>
                </a:lnTo>
                <a:lnTo>
                  <a:pt x="176841" y="171450"/>
                </a:lnTo>
                <a:lnTo>
                  <a:pt x="164859" y="171450"/>
                </a:lnTo>
                <a:lnTo>
                  <a:pt x="151800" y="158391"/>
                </a:lnTo>
                <a:lnTo>
                  <a:pt x="138741" y="171450"/>
                </a:lnTo>
                <a:lnTo>
                  <a:pt x="126759" y="171450"/>
                </a:lnTo>
                <a:lnTo>
                  <a:pt x="113700" y="158391"/>
                </a:lnTo>
                <a:lnTo>
                  <a:pt x="100641" y="171450"/>
                </a:lnTo>
                <a:lnTo>
                  <a:pt x="88668" y="171450"/>
                </a:lnTo>
                <a:lnTo>
                  <a:pt x="75609" y="158391"/>
                </a:lnTo>
                <a:lnTo>
                  <a:pt x="62541" y="171450"/>
                </a:lnTo>
                <a:lnTo>
                  <a:pt x="61913" y="171450"/>
                </a:lnTo>
                <a:lnTo>
                  <a:pt x="87154" y="276225"/>
                </a:lnTo>
                <a:lnTo>
                  <a:pt x="216932" y="276225"/>
                </a:lnTo>
                <a:lnTo>
                  <a:pt x="242888" y="171450"/>
                </a:lnTo>
                <a:lnTo>
                  <a:pt x="242259" y="171450"/>
                </a:lnTo>
                <a:lnTo>
                  <a:pt x="228600" y="157791"/>
                </a:lnTo>
                <a:close/>
                <a:moveTo>
                  <a:pt x="109538" y="266700"/>
                </a:moveTo>
                <a:lnTo>
                  <a:pt x="89697" y="180975"/>
                </a:lnTo>
                <a:lnTo>
                  <a:pt x="99222" y="180975"/>
                </a:lnTo>
                <a:lnTo>
                  <a:pt x="119063" y="266700"/>
                </a:lnTo>
                <a:lnTo>
                  <a:pt x="109538" y="266700"/>
                </a:lnTo>
                <a:close/>
                <a:moveTo>
                  <a:pt x="128588" y="266700"/>
                </a:moveTo>
                <a:lnTo>
                  <a:pt x="118472" y="180975"/>
                </a:lnTo>
                <a:lnTo>
                  <a:pt x="127997" y="180975"/>
                </a:lnTo>
                <a:lnTo>
                  <a:pt x="138113" y="266700"/>
                </a:lnTo>
                <a:lnTo>
                  <a:pt x="128588" y="266700"/>
                </a:lnTo>
                <a:close/>
                <a:moveTo>
                  <a:pt x="157163" y="266700"/>
                </a:moveTo>
                <a:lnTo>
                  <a:pt x="147638" y="266700"/>
                </a:lnTo>
                <a:lnTo>
                  <a:pt x="147638" y="180975"/>
                </a:lnTo>
                <a:lnTo>
                  <a:pt x="157163" y="180975"/>
                </a:lnTo>
                <a:lnTo>
                  <a:pt x="157163" y="266700"/>
                </a:lnTo>
                <a:close/>
                <a:moveTo>
                  <a:pt x="166688" y="266700"/>
                </a:moveTo>
                <a:lnTo>
                  <a:pt x="176803" y="180975"/>
                </a:lnTo>
                <a:lnTo>
                  <a:pt x="186328" y="180975"/>
                </a:lnTo>
                <a:lnTo>
                  <a:pt x="176213" y="266700"/>
                </a:lnTo>
                <a:lnTo>
                  <a:pt x="166688" y="266700"/>
                </a:lnTo>
                <a:close/>
                <a:moveTo>
                  <a:pt x="195263" y="266700"/>
                </a:moveTo>
                <a:lnTo>
                  <a:pt x="185738" y="266700"/>
                </a:lnTo>
                <a:lnTo>
                  <a:pt x="205378" y="180975"/>
                </a:lnTo>
                <a:lnTo>
                  <a:pt x="214903" y="180975"/>
                </a:lnTo>
                <a:lnTo>
                  <a:pt x="195263" y="2667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273990" y="5461304"/>
            <a:ext cx="243840" cy="243840"/>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3089453" y="5461304"/>
            <a:ext cx="243840" cy="243840"/>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3977823" y="5461304"/>
            <a:ext cx="243840" cy="243840"/>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352702" y="1804117"/>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交接班时间</a:t>
            </a:r>
            <a:endParaRPr lang="en-US" sz="1100"/>
          </a:p>
        </p:txBody>
      </p:sp>
      <p:sp>
        <p:nvSpPr>
          <p:cNvPr id="15" name="AutoShape 15"/>
          <p:cNvSpPr/>
          <p:nvPr/>
        </p:nvSpPr>
        <p:spPr>
          <a:xfrm>
            <a:off x="1352702" y="3594761"/>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人员安排</a:t>
            </a:r>
            <a:endParaRPr lang="en-US" sz="1100"/>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交接班时间与人员安排</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1167764" y="1600641"/>
            <a:ext cx="9862567" cy="409766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127391" y="2241399"/>
            <a:ext cx="8135183" cy="1244966"/>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500">
                <a:solidFill>
                  <a:srgbClr val="FFFFFF">
                    <a:alpha val="100000"/>
                  </a:srgbClr>
                </a:solidFill>
                <a:latin typeface="Microsoft Yahei"/>
                <a:ea typeface="Microsoft Yahei"/>
                <a:cs typeface="Microsoft Yahei"/>
              </a:rPr>
              <a:t>包括患者基本信息、病情变化情况、诊疗计划、护理措施、特殊注意事项等。同时，需要交接医疗设备、药品、器械等物品的使用情况和状态。</a:t>
            </a:r>
            <a:endParaRPr lang="en-US" sz="1100"/>
          </a:p>
          <a:p>
            <a:pPr>
              <a:lnSpc>
                <a:spcPct val="150000"/>
              </a:lnSpc>
              <a:spcBef>
                <a:spcPts val="375"/>
              </a:spcBef>
            </a:pPr>
            <a:endParaRPr lang="en-US" sz="1500">
              <a:solidFill>
                <a:srgbClr val="FFFFFF">
                  <a:alpha val="100000"/>
                </a:srgbClr>
              </a:solidFill>
              <a:latin typeface="Microsoft Yahei"/>
              <a:ea typeface="Microsoft Yahei"/>
              <a:cs typeface="Microsoft Yahei"/>
            </a:endParaRPr>
          </a:p>
        </p:txBody>
      </p:sp>
      <p:sp>
        <p:nvSpPr>
          <p:cNvPr id="4" name="AutoShape 4"/>
          <p:cNvSpPr/>
          <p:nvPr/>
        </p:nvSpPr>
        <p:spPr>
          <a:xfrm>
            <a:off x="1552790" y="1859908"/>
            <a:ext cx="270893" cy="2708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27391" y="4182260"/>
            <a:ext cx="8135183" cy="1133298"/>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450"/>
              </a:spcBef>
              <a:defRPr/>
            </a:pPr>
            <a:r>
              <a:rPr lang="en-US" sz="1500">
                <a:solidFill>
                  <a:srgbClr val="FFFFFF">
                    <a:alpha val="100000"/>
                  </a:srgbClr>
                </a:solidFill>
                <a:latin typeface="Microsoft Yahei"/>
                <a:ea typeface="Microsoft Yahei"/>
                <a:cs typeface="Microsoft Yahei"/>
              </a:rPr>
              <a:t>交班人员向接班人员详细介绍患者情况，包括病情变化、治疗护理情况等，接班人员对患者进行全面检查，了解患者病情及需求，确保患者得到连续、有效的诊疗和护理。</a:t>
            </a:r>
            <a:endParaRPr lang="en-US" sz="1100"/>
          </a:p>
          <a:p>
            <a:endParaRPr lang="en-US" sz="1500">
              <a:solidFill>
                <a:srgbClr val="FFFFFF">
                  <a:alpha val="100000"/>
                </a:srgbClr>
              </a:solidFill>
              <a:latin typeface="Microsoft Yahei"/>
              <a:ea typeface="Microsoft Yahei"/>
              <a:cs typeface="Microsoft Yahei"/>
            </a:endParaRPr>
          </a:p>
          <a:p>
            <a:pPr>
              <a:lnSpc>
                <a:spcPct val="150000"/>
              </a:lnSpc>
              <a:spcBef>
                <a:spcPts val="375"/>
              </a:spcBef>
            </a:pPr>
            <a:endParaRPr lang="en-US" sz="1500">
              <a:solidFill>
                <a:srgbClr val="FFFFFF">
                  <a:alpha val="100000"/>
                </a:srgbClr>
              </a:solidFill>
              <a:latin typeface="Microsoft Yahei"/>
              <a:ea typeface="Microsoft Yahei"/>
              <a:cs typeface="Microsoft Yahei"/>
            </a:endParaRPr>
          </a:p>
        </p:txBody>
      </p:sp>
      <p:sp>
        <p:nvSpPr>
          <p:cNvPr id="6" name="AutoShape 6"/>
          <p:cNvSpPr/>
          <p:nvPr/>
        </p:nvSpPr>
        <p:spPr>
          <a:xfrm>
            <a:off x="2127391" y="1747914"/>
            <a:ext cx="474045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rgbClr val="FFFFFF">
                    <a:alpha val="100000"/>
                  </a:srgbClr>
                </a:solidFill>
                <a:latin typeface="Microsoft Yahei"/>
                <a:ea typeface="Microsoft Yahei"/>
                <a:cs typeface="Microsoft Yahei"/>
              </a:rPr>
              <a:t>交接班内容</a:t>
            </a:r>
            <a:endParaRPr lang="en-US" sz="1100"/>
          </a:p>
        </p:txBody>
      </p:sp>
      <p:sp>
        <p:nvSpPr>
          <p:cNvPr id="7" name="AutoShape 7"/>
          <p:cNvSpPr/>
          <p:nvPr/>
        </p:nvSpPr>
        <p:spPr>
          <a:xfrm>
            <a:off x="2127391" y="3718013"/>
            <a:ext cx="474045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rgbClr val="FFFFFF">
                    <a:alpha val="100000"/>
                  </a:srgbClr>
                </a:solidFill>
                <a:latin typeface="Microsoft Yahei"/>
                <a:ea typeface="Microsoft Yahei"/>
                <a:cs typeface="Microsoft Yahei"/>
              </a:rPr>
              <a:t>交接班流程</a:t>
            </a:r>
            <a:endParaRPr lang="en-US" sz="1100"/>
          </a:p>
        </p:txBody>
      </p:sp>
      <p:sp>
        <p:nvSpPr>
          <p:cNvPr id="8" name="AutoShape 8"/>
          <p:cNvSpPr/>
          <p:nvPr/>
        </p:nvSpPr>
        <p:spPr>
          <a:xfrm>
            <a:off x="1552790" y="3813832"/>
            <a:ext cx="270893" cy="2708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8927447" y="1235878"/>
            <a:ext cx="5386942" cy="5386942"/>
            <a:chOff x="8927447" y="1235878"/>
            <a:chExt cx="5386942" cy="5386942"/>
          </a:xfrm>
        </p:grpSpPr>
        <p:sp>
          <p:nvSpPr>
            <p:cNvPr id="10" name="AutoShape 10"/>
            <p:cNvSpPr/>
            <p:nvPr/>
          </p:nvSpPr>
          <p:spPr>
            <a:xfrm>
              <a:off x="11148379" y="3456810"/>
              <a:ext cx="945078" cy="945078"/>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926285" y="3234717"/>
              <a:ext cx="1389264" cy="1389264"/>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704193" y="3012624"/>
              <a:ext cx="1833451" cy="1833451"/>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0482100" y="2790531"/>
              <a:ext cx="2277637" cy="2277637"/>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260006" y="2568437"/>
              <a:ext cx="2721823" cy="272182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037913" y="2346344"/>
              <a:ext cx="3166010" cy="3166010"/>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815819" y="2124251"/>
              <a:ext cx="3610196" cy="361019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593727" y="1902158"/>
              <a:ext cx="4054383" cy="405438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371633" y="1680064"/>
              <a:ext cx="4498569" cy="4498569"/>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149540" y="1457971"/>
              <a:ext cx="4942756" cy="494275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8927447" y="1235878"/>
              <a:ext cx="5386942" cy="5386942"/>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交接班内容与流程</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78" r="25078"/>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注意事项</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交接班过程中，要保持严肃、认真的态度，确保交接班内容准确、完整。同时，要尊重患者隐私权，避免在交接班时泄露患者隐私信息。</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规范要求</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医护人员要严格遵守交接班制度，按照规定的时间和流程进行交接班。对于未能按时交接班或交接班内容不准确、不完整的情况，要及时进行整改和反馈。同时，医院要加强对交接班制度的监督和管理，确保制度得到有效执行。</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注意事项与规范要求</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危重患者评估与观察</a:t>
            </a:r>
            <a:endParaRPr lang="en-US" sz="1100"/>
          </a:p>
        </p:txBody>
      </p:sp>
      <p:sp>
        <p:nvSpPr>
          <p:cNvPr id="3" name="TextBox 3"/>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577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951247" y="3956467"/>
            <a:ext cx="2521085"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心率、心律监测</a:t>
            </a:r>
            <a:endParaRPr lang="en-US" sz="1100"/>
          </a:p>
        </p:txBody>
      </p:sp>
      <p:sp>
        <p:nvSpPr>
          <p:cNvPr id="3" name="AutoShape 3"/>
          <p:cNvSpPr/>
          <p:nvPr/>
        </p:nvSpPr>
        <p:spPr>
          <a:xfrm>
            <a:off x="3932164" y="1757233"/>
            <a:ext cx="1867327" cy="1867327"/>
          </a:xfrm>
          <a:prstGeom prst="donut">
            <a:avLst>
              <a:gd name="adj" fmla="val 1215"/>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691790" y="3956467"/>
            <a:ext cx="2551648"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呼吸监测</a:t>
            </a:r>
            <a:endParaRPr lang="en-US" sz="1100"/>
          </a:p>
        </p:txBody>
      </p:sp>
      <p:sp>
        <p:nvSpPr>
          <p:cNvPr id="5" name="AutoShape 5"/>
          <p:cNvSpPr/>
          <p:nvPr/>
        </p:nvSpPr>
        <p:spPr>
          <a:xfrm>
            <a:off x="3691790" y="4363738"/>
            <a:ext cx="2348077" cy="1594406"/>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观察患者呼吸频率、节律和深度，评估是否存在呼吸困难或呼吸衰竭。</a:t>
            </a:r>
            <a:endParaRPr lang="en-US" sz="1100"/>
          </a:p>
        </p:txBody>
      </p:sp>
      <p:sp>
        <p:nvSpPr>
          <p:cNvPr id="6" name="AutoShape 6"/>
          <p:cNvSpPr/>
          <p:nvPr/>
        </p:nvSpPr>
        <p:spPr>
          <a:xfrm>
            <a:off x="6605747" y="1757233"/>
            <a:ext cx="1867327" cy="1867327"/>
          </a:xfrm>
          <a:prstGeom prst="donut">
            <a:avLst>
              <a:gd name="adj" fmla="val 1215"/>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377549" y="3956467"/>
            <a:ext cx="2539471"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体温监测</a:t>
            </a:r>
            <a:endParaRPr lang="en-US" sz="1100"/>
          </a:p>
        </p:txBody>
      </p:sp>
      <p:sp>
        <p:nvSpPr>
          <p:cNvPr id="8" name="AutoShape 8"/>
          <p:cNvSpPr/>
          <p:nvPr/>
        </p:nvSpPr>
        <p:spPr>
          <a:xfrm>
            <a:off x="6377550" y="4363738"/>
            <a:ext cx="2323724" cy="1594406"/>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定时测量患者体温，注意有无发热或低温现象。</a:t>
            </a:r>
            <a:endParaRPr lang="en-US" sz="1100"/>
          </a:p>
        </p:txBody>
      </p:sp>
      <p:sp>
        <p:nvSpPr>
          <p:cNvPr id="9" name="AutoShape 9"/>
          <p:cNvSpPr/>
          <p:nvPr/>
        </p:nvSpPr>
        <p:spPr>
          <a:xfrm>
            <a:off x="1173358" y="1757233"/>
            <a:ext cx="1867327" cy="1867327"/>
          </a:xfrm>
          <a:prstGeom prst="donut">
            <a:avLst>
              <a:gd name="adj" fmla="val 1215"/>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51249" y="4363738"/>
            <a:ext cx="2311548" cy="1594406"/>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通过心电监护仪等设备连续监测患者心率和心律，及时发现心律失常等异常情况。</a:t>
            </a:r>
            <a:endParaRPr lang="en-US" sz="1100"/>
          </a:p>
        </p:txBody>
      </p:sp>
      <p:sp>
        <p:nvSpPr>
          <p:cNvPr id="11" name="AutoShape 11"/>
          <p:cNvSpPr/>
          <p:nvPr/>
        </p:nvSpPr>
        <p:spPr>
          <a:xfrm>
            <a:off x="9038940" y="3956467"/>
            <a:ext cx="2555072"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血压监测</a:t>
            </a:r>
            <a:endParaRPr lang="en-US" sz="1100"/>
          </a:p>
        </p:txBody>
      </p:sp>
      <p:sp>
        <p:nvSpPr>
          <p:cNvPr id="12" name="AutoShape 12"/>
          <p:cNvSpPr/>
          <p:nvPr/>
        </p:nvSpPr>
        <p:spPr>
          <a:xfrm>
            <a:off x="9038941" y="4363738"/>
            <a:ext cx="2323724" cy="1594406"/>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通过无创或有创血压监测方法，实时掌握患者血压变化。</a:t>
            </a:r>
            <a:endParaRPr lang="en-US" sz="1100"/>
          </a:p>
        </p:txBody>
      </p:sp>
      <p:sp>
        <p:nvSpPr>
          <p:cNvPr id="13" name="AutoShape 13"/>
          <p:cNvSpPr/>
          <p:nvPr/>
        </p:nvSpPr>
        <p:spPr>
          <a:xfrm>
            <a:off x="9267140" y="1757233"/>
            <a:ext cx="1867327" cy="1867327"/>
          </a:xfrm>
          <a:prstGeom prst="donut">
            <a:avLst>
              <a:gd name="adj" fmla="val 1215"/>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4" name="Group 14"/>
          <p:cNvGrpSpPr/>
          <p:nvPr/>
        </p:nvGrpSpPr>
        <p:grpSpPr>
          <a:xfrm>
            <a:off x="1816793" y="2385294"/>
            <a:ext cx="580457" cy="611204"/>
            <a:chOff x="1816793" y="2385294"/>
            <a:chExt cx="580457" cy="611204"/>
          </a:xfrm>
        </p:grpSpPr>
        <p:sp>
          <p:nvSpPr>
            <p:cNvPr id="15" name="Freeform 15"/>
            <p:cNvSpPr/>
            <p:nvPr/>
          </p:nvSpPr>
          <p:spPr>
            <a:xfrm>
              <a:off x="1816793" y="2385294"/>
              <a:ext cx="580457" cy="611204"/>
            </a:xfrm>
            <a:custGeom>
              <a:rect l="l" t="t" r="r" b="b"/>
              <a:pathLst>
                <a:path w="636" h="746">
                  <a:moveTo>
                    <a:pt x="579" y="0"/>
                  </a:moveTo>
                  <a:cubicBezTo>
                    <a:pt x="57" y="0"/>
                    <a:pt x="57" y="0"/>
                    <a:pt x="57" y="0"/>
                  </a:cubicBezTo>
                  <a:cubicBezTo>
                    <a:pt x="25" y="0"/>
                    <a:pt x="0" y="25"/>
                    <a:pt x="0" y="57"/>
                  </a:cubicBezTo>
                  <a:cubicBezTo>
                    <a:pt x="0" y="689"/>
                    <a:pt x="0" y="689"/>
                    <a:pt x="0" y="689"/>
                  </a:cubicBezTo>
                  <a:cubicBezTo>
                    <a:pt x="0" y="721"/>
                    <a:pt x="25" y="746"/>
                    <a:pt x="57" y="746"/>
                  </a:cubicBezTo>
                  <a:cubicBezTo>
                    <a:pt x="579" y="746"/>
                    <a:pt x="579" y="746"/>
                    <a:pt x="579" y="746"/>
                  </a:cubicBezTo>
                  <a:cubicBezTo>
                    <a:pt x="611" y="746"/>
                    <a:pt x="636" y="721"/>
                    <a:pt x="636" y="689"/>
                  </a:cubicBezTo>
                  <a:cubicBezTo>
                    <a:pt x="636" y="57"/>
                    <a:pt x="636" y="57"/>
                    <a:pt x="636" y="57"/>
                  </a:cubicBezTo>
                  <a:cubicBezTo>
                    <a:pt x="636" y="25"/>
                    <a:pt x="611" y="0"/>
                    <a:pt x="579" y="0"/>
                  </a:cubicBezTo>
                  <a:close/>
                  <a:moveTo>
                    <a:pt x="43" y="689"/>
                  </a:moveTo>
                  <a:cubicBezTo>
                    <a:pt x="43" y="57"/>
                    <a:pt x="43" y="57"/>
                    <a:pt x="43" y="57"/>
                  </a:cubicBezTo>
                  <a:cubicBezTo>
                    <a:pt x="43" y="49"/>
                    <a:pt x="49" y="43"/>
                    <a:pt x="57" y="43"/>
                  </a:cubicBezTo>
                  <a:cubicBezTo>
                    <a:pt x="94" y="43"/>
                    <a:pt x="94" y="43"/>
                    <a:pt x="94" y="43"/>
                  </a:cubicBezTo>
                  <a:cubicBezTo>
                    <a:pt x="94" y="703"/>
                    <a:pt x="94" y="703"/>
                    <a:pt x="94" y="703"/>
                  </a:cubicBezTo>
                  <a:cubicBezTo>
                    <a:pt x="57" y="703"/>
                    <a:pt x="57" y="703"/>
                    <a:pt x="57" y="703"/>
                  </a:cubicBezTo>
                  <a:cubicBezTo>
                    <a:pt x="49" y="703"/>
                    <a:pt x="43" y="697"/>
                    <a:pt x="43" y="689"/>
                  </a:cubicBezTo>
                  <a:close/>
                  <a:moveTo>
                    <a:pt x="593" y="689"/>
                  </a:moveTo>
                  <a:cubicBezTo>
                    <a:pt x="593" y="697"/>
                    <a:pt x="587" y="703"/>
                    <a:pt x="579" y="703"/>
                  </a:cubicBezTo>
                  <a:cubicBezTo>
                    <a:pt x="138" y="703"/>
                    <a:pt x="138" y="703"/>
                    <a:pt x="138" y="703"/>
                  </a:cubicBezTo>
                  <a:cubicBezTo>
                    <a:pt x="138" y="43"/>
                    <a:pt x="138" y="43"/>
                    <a:pt x="138" y="43"/>
                  </a:cubicBezTo>
                  <a:cubicBezTo>
                    <a:pt x="579" y="43"/>
                    <a:pt x="579" y="43"/>
                    <a:pt x="579" y="43"/>
                  </a:cubicBezTo>
                  <a:cubicBezTo>
                    <a:pt x="587" y="43"/>
                    <a:pt x="593" y="49"/>
                    <a:pt x="593" y="57"/>
                  </a:cubicBezTo>
                  <a:lnTo>
                    <a:pt x="593" y="68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967516" y="2592214"/>
              <a:ext cx="137324" cy="3500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1967516" y="2510049"/>
              <a:ext cx="182717" cy="3500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2172048" y="2529578"/>
              <a:ext cx="139505" cy="408335"/>
            </a:xfrm>
            <a:custGeom>
              <a:rect l="l" t="t" r="r" b="b"/>
              <a:pathLst>
                <a:path w="153" h="498">
                  <a:moveTo>
                    <a:pt x="0" y="76"/>
                  </a:moveTo>
                  <a:cubicBezTo>
                    <a:pt x="0" y="441"/>
                    <a:pt x="0" y="441"/>
                    <a:pt x="0" y="441"/>
                  </a:cubicBezTo>
                  <a:cubicBezTo>
                    <a:pt x="0" y="472"/>
                    <a:pt x="26" y="498"/>
                    <a:pt x="57" y="498"/>
                  </a:cubicBezTo>
                  <a:cubicBezTo>
                    <a:pt x="96" y="498"/>
                    <a:pt x="96" y="498"/>
                    <a:pt x="96" y="498"/>
                  </a:cubicBezTo>
                  <a:cubicBezTo>
                    <a:pt x="128" y="498"/>
                    <a:pt x="153" y="472"/>
                    <a:pt x="153" y="441"/>
                  </a:cubicBezTo>
                  <a:cubicBezTo>
                    <a:pt x="153" y="76"/>
                    <a:pt x="153" y="76"/>
                    <a:pt x="153" y="76"/>
                  </a:cubicBezTo>
                  <a:cubicBezTo>
                    <a:pt x="77" y="0"/>
                    <a:pt x="77" y="0"/>
                    <a:pt x="77" y="0"/>
                  </a:cubicBezTo>
                  <a:lnTo>
                    <a:pt x="0" y="76"/>
                  </a:lnTo>
                  <a:close/>
                  <a:moveTo>
                    <a:pt x="109" y="441"/>
                  </a:moveTo>
                  <a:cubicBezTo>
                    <a:pt x="109" y="448"/>
                    <a:pt x="104" y="454"/>
                    <a:pt x="96" y="454"/>
                  </a:cubicBezTo>
                  <a:cubicBezTo>
                    <a:pt x="57" y="454"/>
                    <a:pt x="57" y="454"/>
                    <a:pt x="57" y="454"/>
                  </a:cubicBezTo>
                  <a:cubicBezTo>
                    <a:pt x="50" y="454"/>
                    <a:pt x="44" y="448"/>
                    <a:pt x="44" y="441"/>
                  </a:cubicBezTo>
                  <a:cubicBezTo>
                    <a:pt x="44" y="94"/>
                    <a:pt x="44" y="94"/>
                    <a:pt x="44" y="94"/>
                  </a:cubicBezTo>
                  <a:cubicBezTo>
                    <a:pt x="77" y="62"/>
                    <a:pt x="77" y="62"/>
                    <a:pt x="77" y="62"/>
                  </a:cubicBezTo>
                  <a:cubicBezTo>
                    <a:pt x="109" y="94"/>
                    <a:pt x="109" y="94"/>
                    <a:pt x="109" y="94"/>
                  </a:cubicBezTo>
                  <a:lnTo>
                    <a:pt x="109" y="441"/>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9" name="Group 19"/>
          <p:cNvGrpSpPr/>
          <p:nvPr/>
        </p:nvGrpSpPr>
        <p:grpSpPr>
          <a:xfrm>
            <a:off x="4467776" y="2395266"/>
            <a:ext cx="796103" cy="591260"/>
            <a:chOff x="4467776" y="2395266"/>
            <a:chExt cx="796103" cy="591260"/>
          </a:xfrm>
        </p:grpSpPr>
        <p:sp>
          <p:nvSpPr>
            <p:cNvPr id="20" name="Freeform 20"/>
            <p:cNvSpPr/>
            <p:nvPr/>
          </p:nvSpPr>
          <p:spPr>
            <a:xfrm>
              <a:off x="4749694" y="2658487"/>
              <a:ext cx="231331" cy="243277"/>
            </a:xfrm>
            <a:custGeom>
              <a:rect l="l" t="t" r="r" b="b"/>
              <a:pathLst>
                <a:path w="265" h="281">
                  <a:moveTo>
                    <a:pt x="0" y="131"/>
                  </a:moveTo>
                  <a:lnTo>
                    <a:pt x="38" y="169"/>
                  </a:lnTo>
                  <a:lnTo>
                    <a:pt x="107" y="102"/>
                  </a:lnTo>
                  <a:lnTo>
                    <a:pt x="105" y="281"/>
                  </a:lnTo>
                  <a:lnTo>
                    <a:pt x="159" y="281"/>
                  </a:lnTo>
                  <a:lnTo>
                    <a:pt x="159" y="102"/>
                  </a:lnTo>
                  <a:lnTo>
                    <a:pt x="227" y="169"/>
                  </a:lnTo>
                  <a:lnTo>
                    <a:pt x="265" y="131"/>
                  </a:lnTo>
                  <a:lnTo>
                    <a:pt x="132" y="0"/>
                  </a:lnTo>
                  <a:lnTo>
                    <a:pt x="0" y="131"/>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4467776" y="2395266"/>
              <a:ext cx="796103" cy="591260"/>
            </a:xfrm>
            <a:custGeom>
              <a:rect l="l" t="t" r="r" b="b"/>
              <a:pathLst>
                <a:path w="747" h="562">
                  <a:moveTo>
                    <a:pt x="692" y="240"/>
                  </a:moveTo>
                  <a:cubicBezTo>
                    <a:pt x="661" y="210"/>
                    <a:pt x="622" y="191"/>
                    <a:pt x="579" y="186"/>
                  </a:cubicBezTo>
                  <a:cubicBezTo>
                    <a:pt x="574" y="139"/>
                    <a:pt x="554" y="95"/>
                    <a:pt x="520" y="61"/>
                  </a:cubicBezTo>
                  <a:cubicBezTo>
                    <a:pt x="481" y="22"/>
                    <a:pt x="429" y="0"/>
                    <a:pt x="374" y="0"/>
                  </a:cubicBezTo>
                  <a:cubicBezTo>
                    <a:pt x="318" y="0"/>
                    <a:pt x="267" y="22"/>
                    <a:pt x="228" y="61"/>
                  </a:cubicBezTo>
                  <a:cubicBezTo>
                    <a:pt x="193" y="95"/>
                    <a:pt x="173" y="139"/>
                    <a:pt x="168" y="186"/>
                  </a:cubicBezTo>
                  <a:cubicBezTo>
                    <a:pt x="125" y="191"/>
                    <a:pt x="86" y="210"/>
                    <a:pt x="55" y="240"/>
                  </a:cubicBezTo>
                  <a:cubicBezTo>
                    <a:pt x="20" y="276"/>
                    <a:pt x="0" y="323"/>
                    <a:pt x="0" y="374"/>
                  </a:cubicBezTo>
                  <a:cubicBezTo>
                    <a:pt x="0" y="424"/>
                    <a:pt x="20" y="471"/>
                    <a:pt x="55" y="507"/>
                  </a:cubicBezTo>
                  <a:cubicBezTo>
                    <a:pt x="91" y="542"/>
                    <a:pt x="138" y="562"/>
                    <a:pt x="189" y="562"/>
                  </a:cubicBezTo>
                  <a:cubicBezTo>
                    <a:pt x="559" y="562"/>
                    <a:pt x="559" y="562"/>
                    <a:pt x="559" y="562"/>
                  </a:cubicBezTo>
                  <a:cubicBezTo>
                    <a:pt x="609" y="562"/>
                    <a:pt x="657" y="542"/>
                    <a:pt x="692" y="507"/>
                  </a:cubicBezTo>
                  <a:cubicBezTo>
                    <a:pt x="728" y="471"/>
                    <a:pt x="747" y="424"/>
                    <a:pt x="747" y="374"/>
                  </a:cubicBezTo>
                  <a:cubicBezTo>
                    <a:pt x="747" y="323"/>
                    <a:pt x="728" y="276"/>
                    <a:pt x="692" y="240"/>
                  </a:cubicBezTo>
                  <a:close/>
                  <a:moveTo>
                    <a:pt x="559" y="518"/>
                  </a:moveTo>
                  <a:cubicBezTo>
                    <a:pt x="189" y="518"/>
                    <a:pt x="189" y="518"/>
                    <a:pt x="189" y="518"/>
                  </a:cubicBezTo>
                  <a:cubicBezTo>
                    <a:pt x="109" y="518"/>
                    <a:pt x="44" y="453"/>
                    <a:pt x="44" y="374"/>
                  </a:cubicBezTo>
                  <a:cubicBezTo>
                    <a:pt x="44" y="294"/>
                    <a:pt x="109" y="229"/>
                    <a:pt x="188" y="229"/>
                  </a:cubicBezTo>
                  <a:cubicBezTo>
                    <a:pt x="211" y="229"/>
                    <a:pt x="211" y="229"/>
                    <a:pt x="211" y="229"/>
                  </a:cubicBezTo>
                  <a:cubicBezTo>
                    <a:pt x="211" y="207"/>
                    <a:pt x="211" y="207"/>
                    <a:pt x="211" y="207"/>
                  </a:cubicBezTo>
                  <a:cubicBezTo>
                    <a:pt x="211" y="207"/>
                    <a:pt x="211" y="207"/>
                    <a:pt x="211" y="207"/>
                  </a:cubicBezTo>
                  <a:cubicBezTo>
                    <a:pt x="211" y="117"/>
                    <a:pt x="284" y="44"/>
                    <a:pt x="374" y="44"/>
                  </a:cubicBezTo>
                  <a:cubicBezTo>
                    <a:pt x="463" y="44"/>
                    <a:pt x="536" y="117"/>
                    <a:pt x="536" y="206"/>
                  </a:cubicBezTo>
                  <a:cubicBezTo>
                    <a:pt x="536" y="207"/>
                    <a:pt x="536" y="207"/>
                    <a:pt x="536" y="207"/>
                  </a:cubicBezTo>
                  <a:cubicBezTo>
                    <a:pt x="536" y="229"/>
                    <a:pt x="536" y="229"/>
                    <a:pt x="536" y="229"/>
                  </a:cubicBezTo>
                  <a:cubicBezTo>
                    <a:pt x="558" y="229"/>
                    <a:pt x="558" y="229"/>
                    <a:pt x="558" y="229"/>
                  </a:cubicBezTo>
                  <a:cubicBezTo>
                    <a:pt x="559" y="229"/>
                    <a:pt x="559" y="229"/>
                    <a:pt x="559" y="229"/>
                  </a:cubicBezTo>
                  <a:cubicBezTo>
                    <a:pt x="639" y="229"/>
                    <a:pt x="704" y="294"/>
                    <a:pt x="704" y="374"/>
                  </a:cubicBezTo>
                  <a:cubicBezTo>
                    <a:pt x="704" y="453"/>
                    <a:pt x="639" y="518"/>
                    <a:pt x="559" y="518"/>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2" name="Freeform 22"/>
          <p:cNvSpPr/>
          <p:nvPr/>
        </p:nvSpPr>
        <p:spPr>
          <a:xfrm>
            <a:off x="7193681" y="2398079"/>
            <a:ext cx="691461" cy="585635"/>
          </a:xfrm>
          <a:custGeom>
            <a:rect l="l" t="t" r="r" b="b"/>
            <a:pathLst>
              <a:path w="746" h="638">
                <a:moveTo>
                  <a:pt x="689" y="125"/>
                </a:moveTo>
                <a:cubicBezTo>
                  <a:pt x="552" y="125"/>
                  <a:pt x="552" y="125"/>
                  <a:pt x="552" y="125"/>
                </a:cubicBezTo>
                <a:cubicBezTo>
                  <a:pt x="552" y="57"/>
                  <a:pt x="552" y="57"/>
                  <a:pt x="552" y="57"/>
                </a:cubicBezTo>
                <a:cubicBezTo>
                  <a:pt x="552" y="26"/>
                  <a:pt x="526" y="0"/>
                  <a:pt x="495" y="0"/>
                </a:cubicBezTo>
                <a:cubicBezTo>
                  <a:pt x="253" y="0"/>
                  <a:pt x="253" y="0"/>
                  <a:pt x="253" y="0"/>
                </a:cubicBezTo>
                <a:cubicBezTo>
                  <a:pt x="221" y="0"/>
                  <a:pt x="196" y="26"/>
                  <a:pt x="196" y="57"/>
                </a:cubicBezTo>
                <a:cubicBezTo>
                  <a:pt x="196" y="125"/>
                  <a:pt x="196" y="125"/>
                  <a:pt x="196" y="125"/>
                </a:cubicBezTo>
                <a:cubicBezTo>
                  <a:pt x="57" y="125"/>
                  <a:pt x="57" y="125"/>
                  <a:pt x="57" y="125"/>
                </a:cubicBezTo>
                <a:cubicBezTo>
                  <a:pt x="25" y="125"/>
                  <a:pt x="0" y="151"/>
                  <a:pt x="0" y="182"/>
                </a:cubicBezTo>
                <a:cubicBezTo>
                  <a:pt x="0" y="581"/>
                  <a:pt x="0" y="581"/>
                  <a:pt x="0" y="581"/>
                </a:cubicBezTo>
                <a:cubicBezTo>
                  <a:pt x="0" y="612"/>
                  <a:pt x="25" y="638"/>
                  <a:pt x="57" y="638"/>
                </a:cubicBezTo>
                <a:cubicBezTo>
                  <a:pt x="689" y="638"/>
                  <a:pt x="689" y="638"/>
                  <a:pt x="689" y="638"/>
                </a:cubicBezTo>
                <a:cubicBezTo>
                  <a:pt x="721" y="638"/>
                  <a:pt x="746" y="612"/>
                  <a:pt x="746" y="581"/>
                </a:cubicBezTo>
                <a:cubicBezTo>
                  <a:pt x="746" y="182"/>
                  <a:pt x="746" y="182"/>
                  <a:pt x="746" y="182"/>
                </a:cubicBezTo>
                <a:cubicBezTo>
                  <a:pt x="746" y="151"/>
                  <a:pt x="721" y="125"/>
                  <a:pt x="689" y="125"/>
                </a:cubicBezTo>
                <a:close/>
                <a:moveTo>
                  <a:pt x="239" y="57"/>
                </a:moveTo>
                <a:cubicBezTo>
                  <a:pt x="239" y="50"/>
                  <a:pt x="245" y="44"/>
                  <a:pt x="253" y="44"/>
                </a:cubicBezTo>
                <a:cubicBezTo>
                  <a:pt x="495" y="44"/>
                  <a:pt x="495" y="44"/>
                  <a:pt x="495" y="44"/>
                </a:cubicBezTo>
                <a:cubicBezTo>
                  <a:pt x="502" y="44"/>
                  <a:pt x="508" y="50"/>
                  <a:pt x="508" y="57"/>
                </a:cubicBezTo>
                <a:cubicBezTo>
                  <a:pt x="508" y="125"/>
                  <a:pt x="508" y="125"/>
                  <a:pt x="508" y="125"/>
                </a:cubicBezTo>
                <a:cubicBezTo>
                  <a:pt x="239" y="125"/>
                  <a:pt x="239" y="125"/>
                  <a:pt x="239" y="125"/>
                </a:cubicBezTo>
                <a:lnTo>
                  <a:pt x="239" y="57"/>
                </a:lnTo>
                <a:close/>
                <a:moveTo>
                  <a:pt x="57" y="169"/>
                </a:moveTo>
                <a:cubicBezTo>
                  <a:pt x="689" y="169"/>
                  <a:pt x="689" y="169"/>
                  <a:pt x="689" y="169"/>
                </a:cubicBezTo>
                <a:cubicBezTo>
                  <a:pt x="697" y="169"/>
                  <a:pt x="703" y="175"/>
                  <a:pt x="703" y="182"/>
                </a:cubicBezTo>
                <a:cubicBezTo>
                  <a:pt x="703" y="295"/>
                  <a:pt x="703" y="295"/>
                  <a:pt x="703" y="295"/>
                </a:cubicBezTo>
                <a:cubicBezTo>
                  <a:pt x="545" y="295"/>
                  <a:pt x="545" y="295"/>
                  <a:pt x="545" y="295"/>
                </a:cubicBezTo>
                <a:cubicBezTo>
                  <a:pt x="545" y="267"/>
                  <a:pt x="545" y="267"/>
                  <a:pt x="545" y="267"/>
                </a:cubicBezTo>
                <a:cubicBezTo>
                  <a:pt x="501" y="267"/>
                  <a:pt x="501" y="267"/>
                  <a:pt x="501" y="267"/>
                </a:cubicBezTo>
                <a:cubicBezTo>
                  <a:pt x="501" y="295"/>
                  <a:pt x="501" y="295"/>
                  <a:pt x="501" y="295"/>
                </a:cubicBezTo>
                <a:cubicBezTo>
                  <a:pt x="245" y="295"/>
                  <a:pt x="245" y="295"/>
                  <a:pt x="245" y="295"/>
                </a:cubicBezTo>
                <a:cubicBezTo>
                  <a:pt x="245" y="266"/>
                  <a:pt x="245" y="266"/>
                  <a:pt x="245" y="266"/>
                </a:cubicBezTo>
                <a:cubicBezTo>
                  <a:pt x="201" y="266"/>
                  <a:pt x="201" y="266"/>
                  <a:pt x="201" y="266"/>
                </a:cubicBezTo>
                <a:cubicBezTo>
                  <a:pt x="201" y="295"/>
                  <a:pt x="201" y="295"/>
                  <a:pt x="201" y="295"/>
                </a:cubicBezTo>
                <a:cubicBezTo>
                  <a:pt x="43" y="295"/>
                  <a:pt x="43" y="295"/>
                  <a:pt x="43" y="295"/>
                </a:cubicBezTo>
                <a:cubicBezTo>
                  <a:pt x="43" y="182"/>
                  <a:pt x="43" y="182"/>
                  <a:pt x="43" y="182"/>
                </a:cubicBezTo>
                <a:cubicBezTo>
                  <a:pt x="43" y="175"/>
                  <a:pt x="49" y="169"/>
                  <a:pt x="57" y="169"/>
                </a:cubicBezTo>
                <a:close/>
                <a:moveTo>
                  <a:pt x="689" y="594"/>
                </a:moveTo>
                <a:cubicBezTo>
                  <a:pt x="57" y="594"/>
                  <a:pt x="57" y="594"/>
                  <a:pt x="57" y="594"/>
                </a:cubicBezTo>
                <a:cubicBezTo>
                  <a:pt x="49" y="594"/>
                  <a:pt x="43" y="588"/>
                  <a:pt x="43" y="581"/>
                </a:cubicBezTo>
                <a:cubicBezTo>
                  <a:pt x="43" y="338"/>
                  <a:pt x="43" y="338"/>
                  <a:pt x="43" y="338"/>
                </a:cubicBezTo>
                <a:cubicBezTo>
                  <a:pt x="201" y="338"/>
                  <a:pt x="201" y="338"/>
                  <a:pt x="201" y="338"/>
                </a:cubicBezTo>
                <a:cubicBezTo>
                  <a:pt x="201" y="368"/>
                  <a:pt x="201" y="368"/>
                  <a:pt x="201" y="368"/>
                </a:cubicBezTo>
                <a:cubicBezTo>
                  <a:pt x="245" y="368"/>
                  <a:pt x="245" y="368"/>
                  <a:pt x="245" y="368"/>
                </a:cubicBezTo>
                <a:cubicBezTo>
                  <a:pt x="245" y="338"/>
                  <a:pt x="245" y="338"/>
                  <a:pt x="245" y="338"/>
                </a:cubicBezTo>
                <a:cubicBezTo>
                  <a:pt x="501" y="338"/>
                  <a:pt x="501" y="338"/>
                  <a:pt x="501" y="338"/>
                </a:cubicBezTo>
                <a:cubicBezTo>
                  <a:pt x="501" y="369"/>
                  <a:pt x="501" y="369"/>
                  <a:pt x="501" y="369"/>
                </a:cubicBezTo>
                <a:cubicBezTo>
                  <a:pt x="545" y="369"/>
                  <a:pt x="545" y="369"/>
                  <a:pt x="545" y="369"/>
                </a:cubicBezTo>
                <a:cubicBezTo>
                  <a:pt x="545" y="338"/>
                  <a:pt x="545" y="338"/>
                  <a:pt x="545" y="338"/>
                </a:cubicBezTo>
                <a:cubicBezTo>
                  <a:pt x="703" y="338"/>
                  <a:pt x="703" y="338"/>
                  <a:pt x="703" y="338"/>
                </a:cubicBezTo>
                <a:cubicBezTo>
                  <a:pt x="703" y="581"/>
                  <a:pt x="703" y="581"/>
                  <a:pt x="703" y="581"/>
                </a:cubicBezTo>
                <a:cubicBezTo>
                  <a:pt x="703" y="588"/>
                  <a:pt x="697" y="594"/>
                  <a:pt x="689" y="594"/>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0" y="0"/>
            <a:ext cx="0" cy="0"/>
          </a:xfrm>
        </p:grpSpPr>
        <p:sp>
          <p:nvSpPr>
            <p:cNvPr id="24" name="Freeform 24"/>
            <p:cNvSpPr/>
            <p:nvPr/>
          </p:nvSpPr>
          <p:spPr>
            <a:xfrm flipH="1">
              <a:off x="0" y="0"/>
              <a:ext cx="0" cy="0"/>
            </a:xfrm>
            <a:custGeom>
              <a:rect l="l" t="t" r="r" b="b"/>
              <a:pathLst>
                <a:path w="513" h="214">
                  <a:moveTo>
                    <a:pt x="348" y="0"/>
                  </a:moveTo>
                  <a:lnTo>
                    <a:pt x="210" y="139"/>
                  </a:lnTo>
                  <a:lnTo>
                    <a:pt x="119" y="48"/>
                  </a:lnTo>
                  <a:lnTo>
                    <a:pt x="0" y="166"/>
                  </a:lnTo>
                  <a:lnTo>
                    <a:pt x="38" y="202"/>
                  </a:lnTo>
                  <a:lnTo>
                    <a:pt x="119" y="123"/>
                  </a:lnTo>
                  <a:lnTo>
                    <a:pt x="210" y="214"/>
                  </a:lnTo>
                  <a:lnTo>
                    <a:pt x="348" y="76"/>
                  </a:lnTo>
                  <a:lnTo>
                    <a:pt x="475" y="202"/>
                  </a:lnTo>
                  <a:lnTo>
                    <a:pt x="513" y="165"/>
                  </a:lnTo>
                  <a:lnTo>
                    <a:pt x="348"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flipH="1">
              <a:off x="0" y="0"/>
              <a:ext cx="0" cy="0"/>
            </a:xfrm>
            <a:custGeom>
              <a:rect l="l" t="t" r="r" b="b"/>
              <a:pathLst>
                <a:path w="912" h="771">
                  <a:moveTo>
                    <a:pt x="912" y="54"/>
                  </a:moveTo>
                  <a:lnTo>
                    <a:pt x="912" y="0"/>
                  </a:lnTo>
                  <a:lnTo>
                    <a:pt x="2" y="0"/>
                  </a:lnTo>
                  <a:lnTo>
                    <a:pt x="2" y="54"/>
                  </a:lnTo>
                  <a:lnTo>
                    <a:pt x="30" y="54"/>
                  </a:lnTo>
                  <a:lnTo>
                    <a:pt x="30" y="541"/>
                  </a:lnTo>
                  <a:lnTo>
                    <a:pt x="0" y="541"/>
                  </a:lnTo>
                  <a:lnTo>
                    <a:pt x="0" y="594"/>
                  </a:lnTo>
                  <a:lnTo>
                    <a:pt x="30" y="594"/>
                  </a:lnTo>
                  <a:lnTo>
                    <a:pt x="30" y="595"/>
                  </a:lnTo>
                  <a:lnTo>
                    <a:pt x="429" y="595"/>
                  </a:lnTo>
                  <a:lnTo>
                    <a:pt x="429" y="718"/>
                  </a:lnTo>
                  <a:lnTo>
                    <a:pt x="367" y="718"/>
                  </a:lnTo>
                  <a:lnTo>
                    <a:pt x="367" y="771"/>
                  </a:lnTo>
                  <a:lnTo>
                    <a:pt x="545" y="771"/>
                  </a:lnTo>
                  <a:lnTo>
                    <a:pt x="545" y="718"/>
                  </a:lnTo>
                  <a:lnTo>
                    <a:pt x="482" y="718"/>
                  </a:lnTo>
                  <a:lnTo>
                    <a:pt x="482" y="595"/>
                  </a:lnTo>
                  <a:lnTo>
                    <a:pt x="885" y="595"/>
                  </a:lnTo>
                  <a:lnTo>
                    <a:pt x="885" y="594"/>
                  </a:lnTo>
                  <a:lnTo>
                    <a:pt x="911" y="594"/>
                  </a:lnTo>
                  <a:lnTo>
                    <a:pt x="911" y="541"/>
                  </a:lnTo>
                  <a:lnTo>
                    <a:pt x="885" y="541"/>
                  </a:lnTo>
                  <a:lnTo>
                    <a:pt x="885" y="54"/>
                  </a:lnTo>
                  <a:lnTo>
                    <a:pt x="912" y="54"/>
                  </a:lnTo>
                  <a:close/>
                  <a:moveTo>
                    <a:pt x="83" y="541"/>
                  </a:moveTo>
                  <a:lnTo>
                    <a:pt x="83" y="55"/>
                  </a:lnTo>
                  <a:lnTo>
                    <a:pt x="832" y="55"/>
                  </a:lnTo>
                  <a:lnTo>
                    <a:pt x="832" y="541"/>
                  </a:lnTo>
                  <a:lnTo>
                    <a:pt x="83" y="541"/>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生命体征监测方法</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Freeform 2"/>
          <p:cNvSpPr/>
          <p:nvPr/>
        </p:nvSpPr>
        <p:spPr>
          <a:xfrm>
            <a:off x="904945" y="3042418"/>
            <a:ext cx="11060341" cy="1849865"/>
          </a:xfrm>
          <a:custGeom>
            <a:rect l="l" t="t" r="r" b="b"/>
            <a:pathLst>
              <a:path w="12992100" h="2952856">
                <a:moveTo>
                  <a:pt x="0" y="2095606"/>
                </a:moveTo>
                <a:cubicBezTo>
                  <a:pt x="206375" y="1160568"/>
                  <a:pt x="412750" y="225531"/>
                  <a:pt x="1009650" y="304906"/>
                </a:cubicBezTo>
                <a:cubicBezTo>
                  <a:pt x="1606550" y="384281"/>
                  <a:pt x="2797175" y="2622656"/>
                  <a:pt x="3581400" y="2571856"/>
                </a:cubicBezTo>
                <a:cubicBezTo>
                  <a:pt x="4365625" y="2521056"/>
                  <a:pt x="4972050" y="-18944"/>
                  <a:pt x="5715000" y="106"/>
                </a:cubicBezTo>
                <a:cubicBezTo>
                  <a:pt x="6457950" y="19156"/>
                  <a:pt x="7216775" y="2644881"/>
                  <a:pt x="8039100" y="2686156"/>
                </a:cubicBezTo>
                <a:cubicBezTo>
                  <a:pt x="8861425" y="2727431"/>
                  <a:pt x="9823450" y="203306"/>
                  <a:pt x="10648950" y="247756"/>
                </a:cubicBezTo>
                <a:cubicBezTo>
                  <a:pt x="11474450" y="292206"/>
                  <a:pt x="12233275" y="1622531"/>
                  <a:pt x="12992100" y="2952856"/>
                </a:cubicBezTo>
              </a:path>
            </a:pathLst>
          </a:custGeom>
          <a:noFill/>
          <a:ln w="16669">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1094842" y="1611501"/>
            <a:ext cx="631058" cy="6310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094842" y="1712085"/>
            <a:ext cx="631058" cy="401574"/>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2475">
                <a:solidFill>
                  <a:srgbClr val="FFFFFF">
                    <a:alpha val="100000"/>
                  </a:srgbClr>
                </a:solidFill>
                <a:latin typeface="Microsoft Yahei"/>
                <a:ea typeface="Microsoft Yahei"/>
                <a:cs typeface="Microsoft Yahei"/>
              </a:rPr>
              <a:t>01</a:t>
            </a:r>
          </a:p>
        </p:txBody>
      </p:sp>
      <p:sp>
        <p:nvSpPr>
          <p:cNvPr id="5" name="AutoShape 5"/>
          <p:cNvSpPr/>
          <p:nvPr/>
        </p:nvSpPr>
        <p:spPr>
          <a:xfrm>
            <a:off x="3175406" y="4892284"/>
            <a:ext cx="631058" cy="6310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3175406" y="5000061"/>
            <a:ext cx="631058" cy="401574"/>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2475">
                <a:solidFill>
                  <a:srgbClr val="FFFFFF">
                    <a:alpha val="100000"/>
                  </a:srgbClr>
                </a:solidFill>
                <a:latin typeface="Microsoft Yahei"/>
                <a:ea typeface="Microsoft Yahei"/>
                <a:cs typeface="Microsoft Yahei"/>
              </a:rPr>
              <a:t>02</a:t>
            </a:r>
          </a:p>
        </p:txBody>
      </p:sp>
      <p:sp>
        <p:nvSpPr>
          <p:cNvPr id="7" name="AutoShape 7"/>
          <p:cNvSpPr/>
          <p:nvPr/>
        </p:nvSpPr>
        <p:spPr>
          <a:xfrm>
            <a:off x="6746759" y="1611501"/>
            <a:ext cx="631058" cy="6310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6746759" y="1716352"/>
            <a:ext cx="631058" cy="401574"/>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2475">
                <a:solidFill>
                  <a:srgbClr val="FFFFFF">
                    <a:alpha val="100000"/>
                  </a:srgbClr>
                </a:solidFill>
                <a:latin typeface="Microsoft Yahei"/>
                <a:ea typeface="Microsoft Yahei"/>
                <a:cs typeface="Microsoft Yahei"/>
              </a:rPr>
              <a:t>03</a:t>
            </a:r>
          </a:p>
        </p:txBody>
      </p:sp>
      <p:sp>
        <p:nvSpPr>
          <p:cNvPr id="9" name="AutoShape 9"/>
          <p:cNvSpPr/>
          <p:nvPr/>
        </p:nvSpPr>
        <p:spPr>
          <a:xfrm>
            <a:off x="7851160" y="4930445"/>
            <a:ext cx="631058" cy="6310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7851160" y="5039198"/>
            <a:ext cx="631058" cy="401574"/>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2475">
                <a:solidFill>
                  <a:srgbClr val="FFFFFF">
                    <a:alpha val="100000"/>
                  </a:srgbClr>
                </a:solidFill>
                <a:latin typeface="Microsoft Yahei"/>
                <a:ea typeface="Microsoft Yahei"/>
                <a:cs typeface="Microsoft Yahei"/>
              </a:rPr>
              <a:t>04</a:t>
            </a:r>
          </a:p>
        </p:txBody>
      </p:sp>
      <p:sp>
        <p:nvSpPr>
          <p:cNvPr id="11" name="AutoShape 11"/>
          <p:cNvSpPr/>
          <p:nvPr/>
        </p:nvSpPr>
        <p:spPr>
          <a:xfrm>
            <a:off x="1989800" y="1513965"/>
            <a:ext cx="2555072"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神经系统观察</a:t>
            </a:r>
            <a:endParaRPr lang="en-US" sz="1100"/>
          </a:p>
        </p:txBody>
      </p:sp>
      <p:sp>
        <p:nvSpPr>
          <p:cNvPr id="12" name="AutoShape 12"/>
          <p:cNvSpPr/>
          <p:nvPr/>
        </p:nvSpPr>
        <p:spPr>
          <a:xfrm>
            <a:off x="1989801" y="1912430"/>
            <a:ext cx="2323724" cy="1232821"/>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评估患者意识状态、瞳孔大小及对光反射等，及时发现颅内病变。</a:t>
            </a:r>
            <a:endParaRPr lang="en-US" sz="1100"/>
          </a:p>
        </p:txBody>
      </p:sp>
      <p:sp>
        <p:nvSpPr>
          <p:cNvPr id="13" name="AutoShape 13"/>
          <p:cNvSpPr/>
          <p:nvPr/>
        </p:nvSpPr>
        <p:spPr>
          <a:xfrm>
            <a:off x="7572427" y="1513965"/>
            <a:ext cx="257942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循环系统观察</a:t>
            </a:r>
            <a:endParaRPr lang="en-US" sz="1100"/>
          </a:p>
        </p:txBody>
      </p:sp>
      <p:sp>
        <p:nvSpPr>
          <p:cNvPr id="14" name="AutoShape 14"/>
          <p:cNvSpPr/>
          <p:nvPr/>
        </p:nvSpPr>
        <p:spPr>
          <a:xfrm>
            <a:off x="7572426" y="1912430"/>
            <a:ext cx="2299372" cy="1232821"/>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注意患者皮肤颜色、温度及湿度，观察肢体末梢循环情况。</a:t>
            </a:r>
            <a:endParaRPr lang="en-US" sz="1100"/>
          </a:p>
        </p:txBody>
      </p:sp>
      <p:sp>
        <p:nvSpPr>
          <p:cNvPr id="15" name="AutoShape 15"/>
          <p:cNvSpPr/>
          <p:nvPr/>
        </p:nvSpPr>
        <p:spPr>
          <a:xfrm>
            <a:off x="4080279" y="4843387"/>
            <a:ext cx="2530719"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呼吸系统观察</a:t>
            </a:r>
            <a:endParaRPr lang="en-US" sz="1100"/>
          </a:p>
        </p:txBody>
      </p:sp>
      <p:sp>
        <p:nvSpPr>
          <p:cNvPr id="16" name="AutoShape 16"/>
          <p:cNvSpPr/>
          <p:nvPr/>
        </p:nvSpPr>
        <p:spPr>
          <a:xfrm>
            <a:off x="4080279" y="5241851"/>
            <a:ext cx="2299372" cy="1232821"/>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监听患者呼吸音，观察有无呼吸困难、发绀等现象。</a:t>
            </a:r>
            <a:endParaRPr lang="en-US" sz="1100"/>
          </a:p>
        </p:txBody>
      </p:sp>
      <p:sp>
        <p:nvSpPr>
          <p:cNvPr id="17" name="AutoShape 17"/>
          <p:cNvSpPr/>
          <p:nvPr/>
        </p:nvSpPr>
        <p:spPr>
          <a:xfrm>
            <a:off x="8807187" y="4829578"/>
            <a:ext cx="2542895"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消化系统观察</a:t>
            </a:r>
            <a:endParaRPr lang="en-US" sz="1100"/>
          </a:p>
        </p:txBody>
      </p:sp>
      <p:sp>
        <p:nvSpPr>
          <p:cNvPr id="18" name="AutoShape 18"/>
          <p:cNvSpPr/>
          <p:nvPr/>
        </p:nvSpPr>
        <p:spPr>
          <a:xfrm>
            <a:off x="8807187" y="5228043"/>
            <a:ext cx="2311548" cy="1232821"/>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观察患者有无恶心、呕吐、腹胀等症状，评估胃肠道功能。</a:t>
            </a:r>
            <a:endParaRPr lang="en-US" sz="1100"/>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病情变化观察要点</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https://d.book118.com/778064112112006036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77</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2024-09-16T04:00:00.226</cp:lastPrinted>
  <dcterms:created xsi:type="dcterms:W3CDTF">2024-09-15T20:00:00Z</dcterms:created>
  <dcterms:modified xsi:type="dcterms:W3CDTF">2024-09-15T20:00:02Z</dcterms:modified>
</cp:coreProperties>
</file>