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29728C-FCF0-4408-B3C0-F3EB1824B4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0240F8-AF76-4E13-9541-09CC9938EA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380F97-A1A5-48BA-8B82-6EBDEAA279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0B5EFF-95F6-4751-95C4-07EA7D98B5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6FEC4B2-5E80-494F-BEE6-290D707023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2361D2D-F2A2-4484-8E4D-348F562DD1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F8B3AEA-D4C3-47AC-8D43-3B1F0026E1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6286AB5-FA05-4F2F-B67B-C4F5B5FF46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E8869D-A78E-4AC4-9AAE-A8FC1796B8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9005F5-F5A8-47CB-ABCC-77668FF541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2D26D9-7CF5-4EA9-8C6F-0A791049C4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5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1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标题 1"/>
          <p:cNvSpPr>
            <a:spLocks noGrp="1"/>
          </p:cNvSpPr>
          <p:nvPr>
            <p:ph type="ctrTitle" idx="4294967295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4294967295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4294967295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 xmlns="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78076075141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市政公用二建继续教育\n## 1.市政公用二建继续教育政策解读与重要性\n### 1.1市政公用二建继续教育政策背景及目的\n### 1.2市政公用二建继续教育政策内容与要求\n### 1.3市政公用二建继续教育政策实施与监管\n## 2.市政公用二建继续教育课程体系与内容\n### 2.1市政公用二建继续教育课程设置与更新\n### 2.2市政公用二建继续教育课程内容与教学方法\n### 2.3市政公用二建继续教育课程评价与反馈\n## 3.市政公用二建继续教育实施方式与途径\n### 3.1线上线下相结合的继续教育模式\n### 3.2市政公用二建继续教育实践性与实用性\n### 3.3市政公用二建继续教育资源共享与合作\n## 4.市政公用二建继续教育案例分析与实践\n### 4.1市政公用二建继续教育成功案例分析\n### 4.2市政公用二建继续教育实践中的问题与解决方案\n### 4.3市政公用二建继续教育未来发展趋势与挑战\n## 5.市政公用二建继续教育效果评估与改进\n### 5.1市政公用二建继续教育效果评估方法与标准\n### 5.2市政公用二建继续教育效果反馈与改进措施\n### 5.3市政公用二建继续教育持续优化与完善\n&quot;,&quot;templateId&quot;:&quot;hw9irrrbyjd9jxkh8k6gtgupye&quot;}}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3"/>
          <p:cNvSpPr>
            <a:spLocks noGrp="1"/>
          </p:cNvSpPr>
          <p:nvPr>
            <p:ph type="body" sz="quarter" idx="11"/>
          </p:nvPr>
        </p:nvSpPr>
        <p:spPr>
          <a:xfrm>
            <a:off x="392698" y="4449955"/>
            <a:ext cx="375424" cy="646331"/>
          </a:xfrm>
        </p:spPr>
        <p:txBody>
          <a:bodyPr/>
          <a:lstStyle/>
          <a:p>
            <a:r>
              <a:rPr lang="en-US" smtClean="0"/>
              <a:t> </a:t>
            </a:r>
            <a:endParaRPr lang="zh-CN" spc="0"/>
          </a:p>
        </p:txBody>
      </p:sp>
      <p:sp>
        <p:nvSpPr>
          <p:cNvPr id="3" name="文本占位符 20"/>
          <p:cNvSpPr txBox="1"/>
          <p:nvPr/>
        </p:nvSpPr>
        <p:spPr>
          <a:xfrm>
            <a:off x="392698" y="580667"/>
            <a:ext cx="184731" cy="369332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11614571" y="580667"/>
            <a:ext cx="184731" cy="369332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5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标题 1" descr="{&quot;isTemplate&quot;:true,&quot;type&quot;:&quot;title&quot;,&quot;canOmit&quot;:false,&quot;range&quot;:0}"/>
          <p:cNvSpPr>
            <a:spLocks noGrp="1"/>
          </p:cNvSpPr>
          <p:nvPr>
            <p:ph type="ctrTitle" idx="4294967295"/>
          </p:nvPr>
        </p:nvSpPr>
        <p:spPr>
          <a:xfrm>
            <a:off x="392698" y="5140683"/>
            <a:ext cx="11417300" cy="1301750"/>
          </a:xfrm>
        </p:spPr>
        <p:txBody>
          <a:bodyPr vert="horz" wrap="square" lIns="91440" tIns="45720" rIns="91440" bIns="45720" anchor="t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pPr>
              <a:buNone/>
            </a:pPr>
            <a:r>
              <a:rPr lang="zh-CN" sz="7900"/>
              <a:t>市政公用二建继续教育</a:t>
            </a:r>
            <a:endParaRPr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3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4100"/>
              <a:t>市政公用二建继续教育政策解读与重要性</a:t>
            </a:r>
            <a:endParaRPr/>
          </a:p>
        </p:txBody>
      </p:sp>
      <p:sp>
        <p:nvSpPr>
          <p:cNvPr id="124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63" name="组合 162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164" name="组合 163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16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随着** Construction行业的快速发展，对专业技术人员**的需求不断增加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6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09877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高素质的专业技术人员是行业发展的关键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继续教育有助于提高专业技术人员的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综合素质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创新能力</a:t>
                </a:r>
                <a:endParaRPr/>
              </a:p>
            </p:txBody>
          </p:sp>
        </p:grpSp>
        <p:grpSp>
          <p:nvGrpSpPr>
            <p:cNvPr id="167" name="组合 166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16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政策制定背景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6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444300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落实国家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继续教育政策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的要求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市政公用事业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的建设管理水平</a:t>
                </a:r>
                <a:endParaRPr/>
              </a:p>
            </p:txBody>
          </p:sp>
        </p:grpSp>
        <p:grpSp>
          <p:nvGrpSpPr>
            <p:cNvPr id="170" name="组合 169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17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政策目的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7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78723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专业技术人员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的知识更新和技能提升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市政公用事业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的建设质量和安全水平</a:t>
                </a:r>
                <a:endParaRPr/>
              </a:p>
            </p:txBody>
          </p:sp>
        </p:grpSp>
      </p:grpSp>
      <p:sp>
        <p:nvSpPr>
          <p:cNvPr id="17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市政公用二建继续教育政策背景及目的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7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7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7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7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政策内容</a:t>
                </a:r>
                <a:endParaRPr/>
              </a:p>
            </p:txBody>
          </p:sp>
          <p:sp>
            <p:nvSpPr>
              <p:cNvPr id="17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继续教育对象：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市政公用二建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专业技术人员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继续教育内容：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专业知识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法律法规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工程管理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继续教育方式：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线上线下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相结合</a:t>
                </a:r>
                <a:endParaRPr/>
              </a:p>
            </p:txBody>
          </p:sp>
          <p:sp>
            <p:nvSpPr>
              <p:cNvPr id="18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8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8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政策要求</a:t>
                </a:r>
                <a:endParaRPr/>
              </a:p>
            </p:txBody>
          </p:sp>
          <p:sp>
            <p:nvSpPr>
              <p:cNvPr id="18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专业技术人员每年参加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不少于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30学时的继续教育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企业应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积极支持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专业技术人员参加继续教育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继续教育机构应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培训质量</a:t>
                </a:r>
                <a:endParaRPr/>
              </a:p>
            </p:txBody>
          </p:sp>
          <p:sp>
            <p:nvSpPr>
              <p:cNvPr id="18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9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市政公用二建继续教育政策内容与要求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9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市政公用二建继续教育政策实施与监管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94" name="组合 19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95" name="组合 194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9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政策实施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各级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住房和城乡建设部门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负责组织实施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企业和专业技术人员应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积极参与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继续教育活动</a:t>
                </a:r>
                <a:endParaRPr/>
              </a:p>
            </p:txBody>
          </p:sp>
          <p:pic>
            <p:nvPicPr>
              <p:cNvPr id="19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00" name="组合 199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0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政策监管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建立健全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继续教育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管理制度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继续教育机构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的资质管理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严格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继续教育学分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的审核和管理</a:t>
                </a:r>
                <a:endParaRPr/>
              </a:p>
            </p:txBody>
          </p:sp>
          <p:pic>
            <p:nvPicPr>
              <p:cNvPr id="20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06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4400"/>
              <a:t>市政公用二建继续教育课程体系与内容</a:t>
            </a:r>
            <a:endParaRPr/>
          </a:p>
        </p:txBody>
      </p:sp>
      <p:sp>
        <p:nvSpPr>
          <p:cNvPr id="207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0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1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1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1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课程设置</a:t>
                </a:r>
                <a:endParaRPr/>
              </a:p>
            </p:txBody>
          </p:sp>
          <p:sp>
            <p:nvSpPr>
              <p:cNvPr id="21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行业需求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专业技术人员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特点制定课程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注重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实用性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针对性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兼顾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基本理论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实践技能</a:t>
                </a:r>
                <a:endParaRPr/>
              </a:p>
            </p:txBody>
          </p:sp>
          <p:sp>
            <p:nvSpPr>
              <p:cNvPr id="21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1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课程更新</a:t>
                </a:r>
                <a:endParaRPr/>
              </a:p>
            </p:txBody>
          </p:sp>
          <p:sp>
            <p:nvSpPr>
              <p:cNvPr id="22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跟进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行业动态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和技术发展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及时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调整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优化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课程体系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保持课程内容的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时效性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先进性</a:t>
                </a:r>
                <a:endParaRPr/>
              </a:p>
            </p:txBody>
          </p:sp>
          <p:sp>
            <p:nvSpPr>
              <p:cNvPr id="22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2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市政公用二建继续教育课程设置与更新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市政公用二建继续教育课程内容与教学方法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28" name="组合 22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29" name="组合 228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3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课程内容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专业知识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：包括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工程技术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项目管理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法律法规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：包括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建筑法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合同法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工程管理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：包括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施工管理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质量管理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</a:t>
                </a:r>
                <a:endParaRPr/>
              </a:p>
            </p:txBody>
          </p:sp>
          <p:pic>
            <p:nvPicPr>
              <p:cNvPr id="23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34" name="组合 233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3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教学方法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采用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讲授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研讨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案例分析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等多种形式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引入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现代教育技术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，提高教学效果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注重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实践教学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，提高学生的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实际操作能力</a:t>
                </a:r>
                <a:endParaRPr/>
              </a:p>
            </p:txBody>
          </p:sp>
          <p:pic>
            <p:nvPicPr>
              <p:cNvPr id="23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4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4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课程评价</a:t>
                </a:r>
                <a:endParaRPr/>
              </a:p>
            </p:txBody>
          </p:sp>
          <p:sp>
            <p:nvSpPr>
              <p:cNvPr id="24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采用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多元评价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，包括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学生评价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教师评价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注重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学习成果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能力提升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的评价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保证评价的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公正性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客观性</a:t>
                </a:r>
                <a:endParaRPr/>
              </a:p>
            </p:txBody>
          </p:sp>
          <p:sp>
            <p:nvSpPr>
              <p:cNvPr id="24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4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5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反馈机制</a:t>
                </a:r>
                <a:endParaRPr/>
              </a:p>
            </p:txBody>
          </p:sp>
          <p:sp>
            <p:nvSpPr>
              <p:cNvPr id="25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及时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收集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教师和学生的反馈意见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对课程进行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持续改进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优化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继续教育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的质量和效果</a:t>
                </a:r>
                <a:endParaRPr/>
              </a:p>
            </p:txBody>
          </p:sp>
          <p:sp>
            <p:nvSpPr>
              <p:cNvPr id="25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5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市政公用二建继续教育课程评价与反馈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4400"/>
              <a:t>市政公用二建继续教育实施方式与途径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线上线下相结合的继续教育模式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组合 1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组合 12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线上教育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利用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网络平台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进行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远程学习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视频课程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在线答疑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突破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时间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地域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限制，方便专业技术人员学习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组合 17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线下教育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举办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面授课程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实践操作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邀请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行业专家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进行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讲座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指导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学习效果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实践能力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https://d.book118.com/778076075141006036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purple">
      <a:dk1>
        <a:srgbClr val="000000"/>
      </a:dk1>
      <a:lt1>
        <a:srgbClr val="FFFFFF"/>
      </a:lt1>
      <a:dk2>
        <a:srgbClr val="291540"/>
      </a:dk2>
      <a:lt2>
        <a:srgbClr val="FFE2FA"/>
      </a:lt2>
      <a:accent1>
        <a:srgbClr val="DD5CBF"/>
      </a:accent1>
      <a:accent2>
        <a:srgbClr val="F595DA"/>
      </a:accent2>
      <a:accent3>
        <a:srgbClr val="92317B"/>
      </a:accent3>
      <a:accent4>
        <a:srgbClr val="BA71F0"/>
      </a:accent4>
      <a:accent5>
        <a:srgbClr val="9135CE"/>
      </a:accent5>
      <a:accent6>
        <a:srgbClr val="5A107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市政公用二建继续教育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2024-09-16T12:28:42.234</cp:lastPrinted>
  <dcterms:created xsi:type="dcterms:W3CDTF">2024-09-16T04:28:42Z</dcterms:created>
  <dcterms:modified xsi:type="dcterms:W3CDTF">2024-09-16T04:28:44Z</dcterms:modified>
</cp:coreProperties>
</file>