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DA37D80-6434-44D0-A028-1B22A696006F}" styleName="Light Style 3 - Accent 2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2">
              <a:alpha val="20000"/>
            </a:schemeClr>
          </a:solidFill>
        </a:fill>
      </a:tcStyle>
    </a:band1H>
    <a:band1V>
      <a:tcStyle>
        <a:fill>
          <a:solidFill>
            <a:schemeClr val="accent2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Relationship Id="rId2" Type="http://schemas.openxmlformats.org/officeDocument/2006/relationships/image" Target="../media/image4.wmf" /><Relationship Id="rId3" Type="http://schemas.openxmlformats.org/officeDocument/2006/relationships/image" Target="../media/image5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wmf" /><Relationship Id="rId3" Type="http://schemas.openxmlformats.org/officeDocument/2006/relationships/image" Target="../media/image8.wmf" /><Relationship Id="rId4" Type="http://schemas.openxmlformats.org/officeDocument/2006/relationships/image" Target="../media/image9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Relationship Id="rId2" Type="http://schemas.openxmlformats.org/officeDocument/2006/relationships/image" Target="../media/image13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Relationship Id="rId2" Type="http://schemas.openxmlformats.org/officeDocument/2006/relationships/image" Target="../media/image17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473C1-3E55-4A5C-8A14-444A49B4D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84532-67F4-497F-8D11-4F8EB0C49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34F68-144E-4FF5-A2CD-F5E3026AC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937D9-4751-4FCB-A90C-68471A02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20D1AB-C5AB-410B-92C9-65A952A2B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CD79B-5C78-44AB-B5B3-3010B5803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2E308B-F9E3-4057-B2E1-FB97A365B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424F9-F9EE-48FF-AEFA-7B914DF7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1D7B3-27D7-4A0D-AF64-2AFC7ABFD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6C6E5-957A-4114-9BFF-B78D86D67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EF51E-CD01-493C-967B-617044959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7822170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327389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699847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790296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364873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92974870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613621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3862523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54730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1597161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453786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9EF5EE3-59BD-45DD-B971-A97E9399E21C}" type="datetimeFigureOut">
              <a:rPr lang="zh-CN" altLang="en-US" smtClean="0"/>
              <a:t>2022/6/4 Saturday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2547BCF-A273-4DF6-B669-699765D18419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3527072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4.wm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5.wmf" /><Relationship Id="rId8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2.v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6.wmf" /><Relationship Id="rId4" Type="http://schemas.openxmlformats.org/officeDocument/2006/relationships/oleObject" Target="../embeddings/oleObject5.bin" TargetMode="Internal" /><Relationship Id="rId5" Type="http://schemas.openxmlformats.org/officeDocument/2006/relationships/image" Target="../media/image7.wmf" /><Relationship Id="rId6" Type="http://schemas.openxmlformats.org/officeDocument/2006/relationships/oleObject" Target="../embeddings/oleObject6.bin" TargetMode="Internal" /><Relationship Id="rId7" Type="http://schemas.openxmlformats.org/officeDocument/2006/relationships/image" Target="../media/image8.wmf" /><Relationship Id="rId8" Type="http://schemas.openxmlformats.org/officeDocument/2006/relationships/oleObject" Target="../embeddings/oleObject7.bin" TargetMode="Internal" /><Relationship Id="rId9" Type="http://schemas.openxmlformats.org/officeDocument/2006/relationships/image" Target="../media/image9.w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8.bin" TargetMode="Internal" /><Relationship Id="rId3" Type="http://schemas.openxmlformats.org/officeDocument/2006/relationships/image" Target="../media/image10.wmf" /><Relationship Id="rId4" Type="http://schemas.openxmlformats.org/officeDocument/2006/relationships/oleObject" Target="../embeddings/oleObject9.bin" TargetMode="Internal" /><Relationship Id="rId5" Type="http://schemas.openxmlformats.org/officeDocument/2006/relationships/image" Target="../media/image11.wmf" /><Relationship Id="rId6" Type="http://schemas.openxmlformats.org/officeDocument/2006/relationships/vmlDrawing" Target="../drawings/vmlDrawing3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0.bin" TargetMode="Internal" /><Relationship Id="rId3" Type="http://schemas.openxmlformats.org/officeDocument/2006/relationships/image" Target="../media/image12.wmf" /><Relationship Id="rId4" Type="http://schemas.openxmlformats.org/officeDocument/2006/relationships/oleObject" Target="../embeddings/oleObject11.bin" TargetMode="Internal" /><Relationship Id="rId5" Type="http://schemas.openxmlformats.org/officeDocument/2006/relationships/image" Target="../media/image13.wmf" /><Relationship Id="rId6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2.bin" TargetMode="Internal" /><Relationship Id="rId3" Type="http://schemas.openxmlformats.org/officeDocument/2006/relationships/image" Target="../media/image14.wmf" /><Relationship Id="rId4" Type="http://schemas.openxmlformats.org/officeDocument/2006/relationships/oleObject" Target="../embeddings/oleObject13.bin" TargetMode="Internal" /><Relationship Id="rId5" Type="http://schemas.openxmlformats.org/officeDocument/2006/relationships/image" Target="../media/image15.wmf" /><Relationship Id="rId6" Type="http://schemas.openxmlformats.org/officeDocument/2006/relationships/vmlDrawing" Target="../drawings/vmlDrawing5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4.bin" TargetMode="Internal" /><Relationship Id="rId3" Type="http://schemas.openxmlformats.org/officeDocument/2006/relationships/image" Target="../media/image16.wmf" /><Relationship Id="rId4" Type="http://schemas.openxmlformats.org/officeDocument/2006/relationships/oleObject" Target="../embeddings/oleObject15.bin" TargetMode="Internal" /><Relationship Id="rId5" Type="http://schemas.openxmlformats.org/officeDocument/2006/relationships/image" Target="../media/image17.wmf" /><Relationship Id="rId6" Type="http://schemas.openxmlformats.org/officeDocument/2006/relationships/vmlDrawing" Target="../drawings/vmlDrawing6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2.xml" TargetMode="In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771251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62289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859807" y="1050877"/>
            <a:ext cx="10304059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600" b="1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人教版八年级</a:t>
            </a:r>
            <a:r>
              <a:rPr lang="zh-CN" altLang="en-US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数学下册</a:t>
            </a:r>
            <a:endParaRPr lang="en-US" altLang="zh-CN" sz="3600" b="1">
              <a:solidFill>
                <a:srgbClr val="000066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第</a:t>
            </a:r>
            <a:r>
              <a:rPr lang="en-US" altLang="zh-CN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20</a:t>
            </a:r>
            <a:r>
              <a:rPr lang="zh-CN" altLang="en-US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章 数据的分析</a:t>
            </a:r>
            <a:endParaRPr lang="en-US" altLang="zh-CN" sz="3600" b="1">
              <a:solidFill>
                <a:srgbClr val="000066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US" altLang="zh-CN" sz="3600" b="1">
              <a:solidFill>
                <a:srgbClr val="000066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4400" b="1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20.1.1 </a:t>
            </a:r>
            <a:r>
              <a:rPr lang="zh-CN" altLang="en-US" sz="44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平均数</a:t>
            </a:r>
            <a:endParaRPr lang="en-US" altLang="zh-CN" sz="4400" b="1">
              <a:solidFill>
                <a:srgbClr val="000066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zh-CN" altLang="en-US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第</a:t>
            </a:r>
            <a:r>
              <a:rPr lang="en-US" altLang="zh-CN" sz="3600" b="1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600" b="1" smtClean="0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课时 平均数</a:t>
            </a:r>
            <a:r>
              <a:rPr lang="zh-CN" altLang="en-US" sz="3600" b="1">
                <a:solidFill>
                  <a:srgbClr val="000066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和加权平均数</a:t>
            </a:r>
          </a:p>
        </p:txBody>
      </p:sp>
    </p:spTree>
    <p:extLst>
      <p:ext uri="{BB962C8B-B14F-4D97-AF65-F5344CB8AC3E}">
        <p14:creationId xmlns:p14="http://schemas.microsoft.com/office/powerpoint/2010/main" val="321804464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167111" y="1171610"/>
            <a:ext cx="91849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学习</a:t>
            </a:r>
            <a:r>
              <a:rPr lang="zh-CN" altLang="en-US" sz="4800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目标</a:t>
            </a:r>
            <a:endParaRPr lang="en-US" altLang="zh-CN" sz="48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kern="10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en-US" altLang="zh-CN" sz="2800" b="1" kern="100" smtClean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</a:t>
            </a:r>
            <a:r>
              <a:rPr lang="zh-CN" altLang="en-US" sz="28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理解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数据的权和加权平均数的概念，体会权的</a:t>
            </a:r>
            <a:r>
              <a:rPr lang="zh-CN" altLang="en-US" sz="28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作用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  <a:sym typeface="Arial" pitchFamily="34" charset="0"/>
              </a:rPr>
              <a:t>.</a:t>
            </a:r>
            <a:endParaRPr lang="en-US" altLang="zh-CN" sz="2800" b="1" noProof="1" smtClean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 pitchFamily="34" charset="0"/>
              </a:rPr>
              <a:t>2. </a:t>
            </a:r>
            <a:r>
              <a:rPr lang="zh-CN" altLang="en-US" sz="2800" b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明确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加权平均数与算术平均数的关系，掌握加权平均数的计算方法</a:t>
            </a:r>
            <a:r>
              <a:rPr lang="en-US" altLang="zh-CN" sz="2800" b="1" smtClean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Arial" pitchFamily="34" charset="0"/>
              </a:rPr>
              <a:t>.</a:t>
            </a:r>
            <a:endParaRPr lang="zh-CN" altLang="zh-CN" sz="2800" b="1" kern="10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2959721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479128" y="1700808"/>
            <a:ext cx="9649321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    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日常生活中，我们常用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平均数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表示一组数据的“平均水平”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zh-CN" altLang="en-US" sz="2667"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Text Box 4"/>
          <p:cNvSpPr txBox="1">
            <a:spLocks noChangeArrowheads="1"/>
          </p:cNvSpPr>
          <p:nvPr/>
        </p:nvSpPr>
        <p:spPr bwMode="auto">
          <a:xfrm>
            <a:off x="897632" y="3330795"/>
            <a:ext cx="9846667" cy="1604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667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一般地，对于</a:t>
            </a:r>
            <a:r>
              <a:rPr lang="en-US" altLang="zh-CN" sz="2667" i="1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n</a:t>
            </a:r>
            <a:r>
              <a:rPr lang="zh-CN" altLang="en-US" sz="2667" smtClean="0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个数                               </a:t>
            </a:r>
            <a:r>
              <a:rPr lang="zh-CN" altLang="en-US" sz="2667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，我们把    叫做这</a:t>
            </a:r>
            <a:r>
              <a:rPr lang="en-US" altLang="zh-CN" sz="2667" i="1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n</a:t>
            </a:r>
            <a:r>
              <a:rPr lang="zh-CN" altLang="en-US" sz="2667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个数的算术平均数，其中</a:t>
            </a:r>
            <a:r>
              <a:rPr lang="zh-CN" altLang="en-US" sz="2667" smtClean="0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endParaRPr lang="zh-CN" altLang="en-US" sz="2667">
              <a:solidFill>
                <a:schemeClr val="tx1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Text Box 16"/>
          <p:cNvSpPr txBox="1">
            <a:spLocks noChangeArrowheads="1"/>
          </p:cNvSpPr>
          <p:nvPr/>
        </p:nvSpPr>
        <p:spPr bwMode="auto">
          <a:xfrm>
            <a:off x="897632" y="2618435"/>
            <a:ext cx="3470176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算术平均数的概念：</a:t>
            </a: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65623646"/>
              </p:ext>
            </p:extLst>
          </p:nvPr>
        </p:nvGraphicFramePr>
        <p:xfrm>
          <a:off x="4021694" y="3554039"/>
          <a:ext cx="2302933" cy="609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Equation" r:id="rId2" imgW="863280" imgH="228600" progId="Equation.DSMT4">
                  <p:embed/>
                </p:oleObj>
              </mc:Choice>
              <mc:Fallback>
                <p:oleObj name="Equation" r:id="rId2" imgW="863280" imgH="228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021694" y="3554039"/>
                        <a:ext cx="2302933" cy="609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7725636"/>
              </p:ext>
            </p:extLst>
          </p:nvPr>
        </p:nvGraphicFramePr>
        <p:xfrm>
          <a:off x="3934314" y="4169173"/>
          <a:ext cx="3323167" cy="104986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4" imgW="1244520" imgH="393480" progId="Equation.DSMT4">
                  <p:embed/>
                </p:oleObj>
              </mc:Choice>
              <mc:Fallback>
                <p:oleObj name="Equation" r:id="rId4" imgW="124452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934314" y="4169173"/>
                        <a:ext cx="3323167" cy="104986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对象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25734912"/>
              </p:ext>
            </p:extLst>
          </p:nvPr>
        </p:nvGraphicFramePr>
        <p:xfrm>
          <a:off x="7821067" y="3661965"/>
          <a:ext cx="372533" cy="44026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6" imgW="139680" imgH="164880" progId="Equation.DSMT4">
                  <p:embed/>
                </p:oleObj>
              </mc:Choice>
              <mc:Fallback>
                <p:oleObj name="Equation" r:id="rId6" imgW="139680" imgH="1648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7821067" y="3661965"/>
                        <a:ext cx="372533" cy="44026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6" name="组合 15">
            <a:extLst>
              <a:ext uri="{FF2B5EF4-FFF2-40B4-BE49-F238E27FC236}">
                <a16:creationId xmlns="" xmlns:a16="http://schemas.microsoft.com/office/drawing/2014/main" id="{239BF45A-2FDF-443A-8C33-6D7A4FF429D4}"/>
              </a:ext>
            </a:extLst>
          </p:cNvPr>
          <p:cNvGrpSpPr/>
          <p:nvPr/>
        </p:nvGrpSpPr>
        <p:grpSpPr>
          <a:xfrm>
            <a:off x="1118934" y="725723"/>
            <a:ext cx="1783800" cy="641442"/>
            <a:chOff x="4526" y="13747"/>
            <a:chExt cx="2851" cy="810"/>
          </a:xfrm>
        </p:grpSpPr>
        <p:sp>
          <p:nvSpPr>
            <p:cNvPr id="17" name="自选图形 182">
              <a:extLst>
                <a:ext uri="{FF2B5EF4-FFF2-40B4-BE49-F238E27FC236}">
                  <a16:creationId xmlns="" xmlns:a16="http://schemas.microsoft.com/office/drawing/2014/main" id="{6B69D1BE-39B1-4814-8166-753530C32B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文本框 2">
              <a:extLst>
                <a:ext uri="{FF2B5EF4-FFF2-40B4-BE49-F238E27FC236}">
                  <a16:creationId xmlns="" xmlns:a16="http://schemas.microsoft.com/office/drawing/2014/main" id="{D4F1FCCD-9A0D-407B-83B0-8957AF08EF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知识回顾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9" name="文本框 6151"/>
          <p:cNvSpPr txBox="1"/>
          <p:nvPr/>
        </p:nvSpPr>
        <p:spPr>
          <a:xfrm>
            <a:off x="4581448" y="862709"/>
            <a:ext cx="2818707" cy="523220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latin typeface="Times New Roman" panose="02020603050405020304" pitchFamily="18" charset="0"/>
                <a:cs typeface="Times New Roman" panose="02020603050405020304" pitchFamily="18" charset="0"/>
                <a:sym typeface="宋体" panose="02010600030101010101" pitchFamily="2" charset="-122"/>
              </a:rPr>
              <a:t>一、算术平均数</a:t>
            </a:r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  <a:sym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135163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2030362" y="863529"/>
            <a:ext cx="4771989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求下列各组数据的平均数：</a:t>
            </a: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2010384" y="1442509"/>
            <a:ext cx="4407925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）已知数据：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；</a:t>
            </a:r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2001818" y="1974354"/>
            <a:ext cx="7392821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）已知数据：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6.</a:t>
            </a:r>
            <a:endParaRPr lang="zh-CN" altLang="en-US" sz="2667"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Text Box 6"/>
          <p:cNvSpPr txBox="1">
            <a:spLocks noChangeArrowheads="1"/>
          </p:cNvSpPr>
          <p:nvPr/>
        </p:nvSpPr>
        <p:spPr bwMode="auto">
          <a:xfrm>
            <a:off x="2193839" y="2700432"/>
            <a:ext cx="1497155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00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解：</a:t>
            </a:r>
            <a:r>
              <a:rPr lang="zh-CN" altLang="en-US" sz="2667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667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667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endParaRPr lang="en-US" altLang="zh-CN" sz="2667">
              <a:solidFill>
                <a:schemeClr val="tx1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Text Box 11"/>
          <p:cNvSpPr txBox="1">
            <a:spLocks noChangeArrowheads="1"/>
          </p:cNvSpPr>
          <p:nvPr/>
        </p:nvSpPr>
        <p:spPr bwMode="auto">
          <a:xfrm>
            <a:off x="2879027" y="3873536"/>
            <a:ext cx="1256871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r>
              <a:rPr lang="zh-CN" altLang="en-US" sz="2667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667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667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endParaRPr lang="en-US" altLang="zh-CN" sz="2667">
              <a:solidFill>
                <a:schemeClr val="tx1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7" name="Object 14"/>
          <p:cNvGraphicFramePr>
            <a:graphicFrameLocks noChangeAspect="1"/>
          </p:cNvGraphicFramePr>
          <p:nvPr>
            <p:extLst/>
          </p:nvPr>
        </p:nvGraphicFramePr>
        <p:xfrm>
          <a:off x="7398226" y="1913464"/>
          <a:ext cx="1524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Equation" r:id="rId2" imgW="114120" imgH="215640" progId="Equation.3">
                  <p:embed/>
                </p:oleObj>
              </mc:Choice>
              <mc:Fallback>
                <p:oleObj name="Equation" r:id="rId2" imgW="11412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398226" y="1913464"/>
                        <a:ext cx="1524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ext Box 15"/>
          <p:cNvSpPr txBox="1">
            <a:spLocks noChangeArrowheads="1"/>
          </p:cNvSpPr>
          <p:nvPr/>
        </p:nvSpPr>
        <p:spPr bwMode="auto">
          <a:xfrm>
            <a:off x="3441978" y="4812666"/>
            <a:ext cx="6268277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对于第（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）小题有没有不同的求解过程？</a:t>
            </a:r>
          </a:p>
        </p:txBody>
      </p:sp>
      <p:sp>
        <p:nvSpPr>
          <p:cNvPr id="9" name="Text Box 17"/>
          <p:cNvSpPr txBox="1">
            <a:spLocks noChangeArrowheads="1"/>
          </p:cNvSpPr>
          <p:nvPr/>
        </p:nvSpPr>
        <p:spPr bwMode="auto">
          <a:xfrm>
            <a:off x="2195931" y="5633311"/>
            <a:ext cx="768085" cy="630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0000FF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解：</a:t>
            </a:r>
            <a:endParaRPr lang="en-US" altLang="zh-CN" sz="2667">
              <a:solidFill>
                <a:srgbClr val="0000FF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0" name="对象 9"/>
          <p:cNvGraphicFramePr>
            <a:graphicFrameLocks noChangeAspect="1"/>
          </p:cNvGraphicFramePr>
          <p:nvPr>
            <p:extLst/>
          </p:nvPr>
        </p:nvGraphicFramePr>
        <p:xfrm>
          <a:off x="3922031" y="2687936"/>
          <a:ext cx="2304256" cy="90277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Equation" r:id="rId4" imgW="1002960" imgH="393480" progId="Equation.DSMT4">
                  <p:embed/>
                </p:oleObj>
              </mc:Choice>
              <mc:Fallback>
                <p:oleObj name="Equation" r:id="rId4" imgW="100296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922031" y="2687936"/>
                        <a:ext cx="2304256" cy="90277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/>
          <p:cNvGraphicFramePr>
            <a:graphicFrameLocks noChangeAspect="1"/>
          </p:cNvGraphicFramePr>
          <p:nvPr>
            <p:extLst/>
          </p:nvPr>
        </p:nvGraphicFramePr>
        <p:xfrm>
          <a:off x="3922031" y="3750101"/>
          <a:ext cx="4195251" cy="88924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Equation" r:id="rId6" imgW="1854000" imgH="393480" progId="Equation.DSMT4">
                  <p:embed/>
                </p:oleObj>
              </mc:Choice>
              <mc:Fallback>
                <p:oleObj name="Equation" r:id="rId6" imgW="185400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922031" y="3750101"/>
                        <a:ext cx="4195251" cy="88924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8573784"/>
              </p:ext>
            </p:extLst>
          </p:nvPr>
        </p:nvGraphicFramePr>
        <p:xfrm>
          <a:off x="3216223" y="5612162"/>
          <a:ext cx="3576944" cy="95385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8" imgW="1473120" imgH="393480" progId="Equation.DSMT4">
                  <p:embed/>
                </p:oleObj>
              </mc:Choice>
              <mc:Fallback>
                <p:oleObj name="Equation" r:id="rId8" imgW="147312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216223" y="5612162"/>
                        <a:ext cx="3576944" cy="95385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145733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30"/>
          <p:cNvSpPr txBox="1">
            <a:spLocks noChangeArrowheads="1"/>
          </p:cNvSpPr>
          <p:nvPr/>
        </p:nvSpPr>
        <p:spPr bwMode="auto">
          <a:xfrm>
            <a:off x="623392" y="2002151"/>
            <a:ext cx="10754221" cy="1245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一家公司打算招聘一名英文翻译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对甲、乙两名应试者进行了听、说、读、写的英语水平测试，他们的各项成绩（百分制）如表所示：</a:t>
            </a:r>
          </a:p>
        </p:txBody>
      </p:sp>
      <p:graphicFrame>
        <p:nvGraphicFramePr>
          <p:cNvPr id="3" name="Group 39"/>
          <p:cNvGraphicFramePr>
            <a:graphicFrameLocks noGrp="1"/>
          </p:cNvGraphicFramePr>
          <p:nvPr>
            <p:extLst/>
          </p:nvPr>
        </p:nvGraphicFramePr>
        <p:xfrm>
          <a:off x="2586699" y="4070923"/>
          <a:ext cx="6197600" cy="1555367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680633"/>
                <a:gridCol w="1164167"/>
                <a:gridCol w="1183216"/>
                <a:gridCol w="1136651"/>
                <a:gridCol w="1032933"/>
              </a:tblGrid>
              <a:tr h="5181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应试者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听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说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读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写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  <a:tr h="5191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甲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78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  <a:tr h="5181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乙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80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82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</a:tbl>
          </a:graphicData>
        </a:graphic>
      </p:graphicFrame>
      <p:grpSp>
        <p:nvGrpSpPr>
          <p:cNvPr id="5" name="组合 4">
            <a:extLst>
              <a:ext uri="{FF2B5EF4-FFF2-40B4-BE49-F238E27FC236}">
                <a16:creationId xmlns="" xmlns:a16="http://schemas.microsoft.com/office/drawing/2014/main" id="{239BF45A-2FDF-443A-8C33-6D7A4FF429D4}"/>
              </a:ext>
            </a:extLst>
          </p:cNvPr>
          <p:cNvGrpSpPr/>
          <p:nvPr/>
        </p:nvGrpSpPr>
        <p:grpSpPr>
          <a:xfrm>
            <a:off x="1118934" y="725723"/>
            <a:ext cx="1783800" cy="641442"/>
            <a:chOff x="4526" y="13747"/>
            <a:chExt cx="2851" cy="810"/>
          </a:xfrm>
        </p:grpSpPr>
        <p:sp>
          <p:nvSpPr>
            <p:cNvPr id="6" name="自选图形 182">
              <a:extLst>
                <a:ext uri="{FF2B5EF4-FFF2-40B4-BE49-F238E27FC236}">
                  <a16:creationId xmlns="" xmlns:a16="http://schemas.microsoft.com/office/drawing/2014/main" id="{6B69D1BE-39B1-4814-8166-753530C32B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文本框 2">
              <a:extLst>
                <a:ext uri="{FF2B5EF4-FFF2-40B4-BE49-F238E27FC236}">
                  <a16:creationId xmlns="" xmlns:a16="http://schemas.microsoft.com/office/drawing/2014/main" id="{D4F1FCCD-9A0D-407B-83B0-8957AF08EF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探究新知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6480625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30"/>
          <p:cNvSpPr txBox="1">
            <a:spLocks noChangeArrowheads="1"/>
          </p:cNvSpPr>
          <p:nvPr/>
        </p:nvSpPr>
        <p:spPr bwMode="auto">
          <a:xfrm>
            <a:off x="622879" y="2592327"/>
            <a:ext cx="10946243" cy="1323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00B0F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问题</a:t>
            </a:r>
            <a:r>
              <a:rPr lang="en-US" altLang="zh-CN" sz="2667">
                <a:solidFill>
                  <a:srgbClr val="00B0F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　如果这家公司想招一名综合能力较强的翻译，计算两名应试者的平均成绩（百分制）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从他们的成绩看，应该录用谁？</a:t>
            </a:r>
          </a:p>
        </p:txBody>
      </p:sp>
      <p:sp>
        <p:nvSpPr>
          <p:cNvPr id="3" name="Text Box 35"/>
          <p:cNvSpPr txBox="1">
            <a:spLocks noChangeArrowheads="1"/>
          </p:cNvSpPr>
          <p:nvPr/>
        </p:nvSpPr>
        <p:spPr bwMode="auto">
          <a:xfrm>
            <a:off x="1399349" y="4778572"/>
            <a:ext cx="6379633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乙的平均成绩为               　　            ．           </a:t>
            </a:r>
          </a:p>
        </p:txBody>
      </p:sp>
      <p:sp>
        <p:nvSpPr>
          <p:cNvPr id="4" name="Text Box 11"/>
          <p:cNvSpPr txBox="1">
            <a:spLocks noChangeArrowheads="1"/>
          </p:cNvSpPr>
          <p:nvPr/>
        </p:nvSpPr>
        <p:spPr bwMode="auto">
          <a:xfrm>
            <a:off x="1248152" y="5552529"/>
            <a:ext cx="10320457" cy="630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显然甲的成绩比乙高，所以从成绩看，应该录取甲．</a:t>
            </a:r>
          </a:p>
        </p:txBody>
      </p:sp>
      <p:sp>
        <p:nvSpPr>
          <p:cNvPr id="5" name="Rectangle 72"/>
          <p:cNvSpPr>
            <a:spLocks noChangeArrowheads="1"/>
          </p:cNvSpPr>
          <p:nvPr/>
        </p:nvSpPr>
        <p:spPr bwMode="auto">
          <a:xfrm>
            <a:off x="1391477" y="3974715"/>
            <a:ext cx="6720747" cy="630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Wingdings" pitchFamily="2" charset="2"/>
              </a:rPr>
              <a:t>甲的平均成绩为                                   ，    </a:t>
            </a: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extLst/>
          </p:nvPr>
        </p:nvGraphicFramePr>
        <p:xfrm>
          <a:off x="3920265" y="4013942"/>
          <a:ext cx="2784311" cy="73147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2" imgW="1498320" imgH="393480" progId="Equation.DSMT4">
                  <p:embed/>
                </p:oleObj>
              </mc:Choice>
              <mc:Fallback>
                <p:oleObj name="Equation" r:id="rId2" imgW="149832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920265" y="4013942"/>
                        <a:ext cx="2784311" cy="7314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>
            <p:extLst/>
          </p:nvPr>
        </p:nvGraphicFramePr>
        <p:xfrm>
          <a:off x="4072467" y="4906995"/>
          <a:ext cx="2641600" cy="73025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4" imgW="1422360" imgH="393480" progId="Equation.DSMT4">
                  <p:embed/>
                </p:oleObj>
              </mc:Choice>
              <mc:Fallback>
                <p:oleObj name="Equation" r:id="rId4" imgW="142236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072467" y="4906995"/>
                        <a:ext cx="2641600" cy="73025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Group 39"/>
          <p:cNvGraphicFramePr>
            <a:graphicFrameLocks noGrp="1"/>
          </p:cNvGraphicFramePr>
          <p:nvPr>
            <p:extLst/>
          </p:nvPr>
        </p:nvGraphicFramePr>
        <p:xfrm>
          <a:off x="2733515" y="932723"/>
          <a:ext cx="6197600" cy="1555367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680633"/>
                <a:gridCol w="1164167"/>
                <a:gridCol w="1183216"/>
                <a:gridCol w="1136651"/>
                <a:gridCol w="1032933"/>
              </a:tblGrid>
              <a:tr h="5181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应试者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听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说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读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写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  <a:tr h="5191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甲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78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  <a:tr h="5181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乙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80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82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</a:tbl>
          </a:graphicData>
        </a:graphic>
      </p:graphicFrame>
      <p:sp>
        <p:nvSpPr>
          <p:cNvPr id="9" name="矩形 8"/>
          <p:cNvSpPr/>
          <p:nvPr/>
        </p:nvSpPr>
        <p:spPr>
          <a:xfrm>
            <a:off x="663677" y="4097825"/>
            <a:ext cx="726481" cy="50276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解</a:t>
            </a:r>
            <a:r>
              <a:rPr lang="en-US" altLang="zh-CN" sz="2667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: </a:t>
            </a:r>
            <a:endParaRPr lang="zh-CN" altLang="en-US" sz="2667" b="1">
              <a:solidFill>
                <a:srgbClr val="0000FF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74219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30"/>
          <p:cNvSpPr txBox="1">
            <a:spLocks noChangeArrowheads="1"/>
          </p:cNvSpPr>
          <p:nvPr/>
        </p:nvSpPr>
        <p:spPr bwMode="auto">
          <a:xfrm>
            <a:off x="623394" y="2632721"/>
            <a:ext cx="10754716" cy="1861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00B0F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问题</a:t>
            </a:r>
            <a:r>
              <a:rPr lang="en-US" altLang="zh-CN" sz="2667">
                <a:solidFill>
                  <a:srgbClr val="00B0F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667">
                <a:solidFill>
                  <a:srgbClr val="00B0F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如果公司想招一名笔译能力较强的翻译，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听、说、读、写成绩按照</a:t>
            </a:r>
            <a:r>
              <a:rPr lang="en-US" altLang="zh-CN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en-US" altLang="zh-CN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en-US" altLang="zh-CN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en-US" altLang="zh-CN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的比确定</a:t>
            </a:r>
            <a:r>
              <a:rPr lang="en-US" altLang="zh-CN" sz="2667">
                <a:solidFill>
                  <a:schemeClr val="tx1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 用算术平均数来衡量他们的成绩合理吗？此时应该录取谁呢？</a:t>
            </a:r>
          </a:p>
        </p:txBody>
      </p:sp>
      <p:sp>
        <p:nvSpPr>
          <p:cNvPr id="3" name="Rectangle 37"/>
          <p:cNvSpPr>
            <a:spLocks noChangeArrowheads="1"/>
          </p:cNvSpPr>
          <p:nvPr/>
        </p:nvSpPr>
        <p:spPr bwMode="auto">
          <a:xfrm>
            <a:off x="3888516" y="3717032"/>
            <a:ext cx="4224469" cy="634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r>
              <a:rPr lang="en-US" altLang="zh-CN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en-US" sz="2667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4" name="Group 78"/>
          <p:cNvGrpSpPr/>
          <p:nvPr/>
        </p:nvGrpSpPr>
        <p:grpSpPr>
          <a:xfrm>
            <a:off x="4800090" y="4445933"/>
            <a:ext cx="2401322" cy="1238900"/>
            <a:chOff x="-159" y="2691"/>
            <a:chExt cx="1459" cy="805"/>
          </a:xfrm>
        </p:grpSpPr>
        <p:sp>
          <p:nvSpPr>
            <p:cNvPr id="5" name="AutoShape 76"/>
            <p:cNvSpPr>
              <a:spLocks noChangeArrowheads="1"/>
            </p:cNvSpPr>
            <p:nvPr/>
          </p:nvSpPr>
          <p:spPr bwMode="auto">
            <a:xfrm>
              <a:off x="-159" y="2691"/>
              <a:ext cx="1459" cy="805"/>
            </a:xfrm>
            <a:prstGeom prst="cloudCallout">
              <a:avLst>
                <a:gd name="adj1" fmla="val 84757"/>
                <a:gd name="adj2" fmla="val -29487"/>
              </a:avLst>
            </a:prstGeom>
            <a:ln>
              <a:noFill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4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6" name="Text Box 77"/>
            <p:cNvSpPr txBox="1">
              <a:spLocks noChangeArrowheads="1"/>
            </p:cNvSpPr>
            <p:nvPr/>
          </p:nvSpPr>
          <p:spPr bwMode="auto">
            <a:xfrm>
              <a:off x="191" y="2800"/>
              <a:ext cx="864" cy="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20000"/>
                </a:spcBef>
                <a:spcAft>
                  <a:spcPct val="0"/>
                </a:spcAft>
              </a:pPr>
              <a:r>
                <a:rPr lang="zh-CN" altLang="en-US" sz="24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重要程度</a:t>
              </a:r>
            </a:p>
            <a:p>
              <a:pPr fontAlgn="base">
                <a:spcBef>
                  <a:spcPct val="20000"/>
                </a:spcBef>
                <a:spcAft>
                  <a:spcPct val="0"/>
                </a:spcAft>
              </a:pPr>
              <a:r>
                <a:rPr lang="zh-CN" altLang="en-US" sz="24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不一样</a:t>
              </a:r>
              <a:r>
                <a:rPr lang="en-US" altLang="zh-CN" sz="2400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!  </a:t>
              </a:r>
            </a:p>
          </p:txBody>
        </p:sp>
      </p:grpSp>
      <p:graphicFrame>
        <p:nvGraphicFramePr>
          <p:cNvPr id="7" name="Group 39"/>
          <p:cNvGraphicFramePr>
            <a:graphicFrameLocks noGrp="1"/>
          </p:cNvGraphicFramePr>
          <p:nvPr>
            <p:extLst/>
          </p:nvPr>
        </p:nvGraphicFramePr>
        <p:xfrm>
          <a:off x="2733515" y="932723"/>
          <a:ext cx="6197600" cy="1555367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680633"/>
                <a:gridCol w="1164167"/>
                <a:gridCol w="1183216"/>
                <a:gridCol w="1136651"/>
                <a:gridCol w="1032933"/>
              </a:tblGrid>
              <a:tr h="5181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应试者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听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说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读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写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  <a:tr h="5191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甲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78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  <a:tr h="5181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乙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80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82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03333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44"/>
          <p:cNvSpPr txBox="1">
            <a:spLocks noChangeArrowheads="1"/>
          </p:cNvSpPr>
          <p:nvPr/>
        </p:nvSpPr>
        <p:spPr bwMode="auto">
          <a:xfrm>
            <a:off x="4752696" y="3009330"/>
            <a:ext cx="127588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+85×</a:t>
            </a:r>
          </a:p>
        </p:txBody>
      </p:sp>
      <p:sp>
        <p:nvSpPr>
          <p:cNvPr id="3" name="Rectangle 36"/>
          <p:cNvSpPr>
            <a:spLocks noChangeArrowheads="1"/>
          </p:cNvSpPr>
          <p:nvPr/>
        </p:nvSpPr>
        <p:spPr bwMode="auto">
          <a:xfrm>
            <a:off x="5063107" y="644215"/>
            <a:ext cx="285046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3200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   : 1   :  3  : 4  </a:t>
            </a:r>
          </a:p>
        </p:txBody>
      </p:sp>
      <p:sp>
        <p:nvSpPr>
          <p:cNvPr id="4" name="Text Box 37"/>
          <p:cNvSpPr txBox="1">
            <a:spLocks noChangeArrowheads="1"/>
          </p:cNvSpPr>
          <p:nvPr/>
        </p:nvSpPr>
        <p:spPr bwMode="auto">
          <a:xfrm>
            <a:off x="1691037" y="5282624"/>
            <a:ext cx="7171267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因为乙的成绩比甲高，所以应该录取乙．　　</a:t>
            </a:r>
          </a:p>
        </p:txBody>
      </p:sp>
      <p:sp>
        <p:nvSpPr>
          <p:cNvPr id="5" name="Rectangle 47"/>
          <p:cNvSpPr>
            <a:spLocks noChangeArrowheads="1"/>
          </p:cNvSpPr>
          <p:nvPr/>
        </p:nvSpPr>
        <p:spPr bwMode="auto">
          <a:xfrm>
            <a:off x="6766128" y="3065987"/>
            <a:ext cx="385989" cy="502766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</a:p>
        </p:txBody>
      </p:sp>
      <p:sp>
        <p:nvSpPr>
          <p:cNvPr id="6" name="Rectangle 48"/>
          <p:cNvSpPr>
            <a:spLocks noChangeArrowheads="1"/>
          </p:cNvSpPr>
          <p:nvPr/>
        </p:nvSpPr>
        <p:spPr bwMode="auto">
          <a:xfrm>
            <a:off x="5606972" y="3091896"/>
            <a:ext cx="356188" cy="502766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</a:p>
        </p:txBody>
      </p:sp>
      <p:sp>
        <p:nvSpPr>
          <p:cNvPr id="7" name="Rectangle 49"/>
          <p:cNvSpPr>
            <a:spLocks noChangeArrowheads="1"/>
          </p:cNvSpPr>
          <p:nvPr/>
        </p:nvSpPr>
        <p:spPr bwMode="auto">
          <a:xfrm>
            <a:off x="4382079" y="3097295"/>
            <a:ext cx="442395" cy="502766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8" name="Rectangle 50"/>
          <p:cNvSpPr>
            <a:spLocks noChangeArrowheads="1"/>
          </p:cNvSpPr>
          <p:nvPr/>
        </p:nvSpPr>
        <p:spPr bwMode="auto">
          <a:xfrm>
            <a:off x="3163190" y="3102931"/>
            <a:ext cx="438151" cy="502766"/>
          </a:xfrm>
          <a:prstGeom prst="rect">
            <a:avLst/>
          </a:prstGeom>
          <a:solidFill>
            <a:schemeClr val="bg1"/>
          </a:solidFill>
          <a:ln>
            <a:noFill/>
          </a:ln>
          <a:ex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</a:p>
        </p:txBody>
      </p:sp>
      <p:grpSp>
        <p:nvGrpSpPr>
          <p:cNvPr id="9" name="Group 58"/>
          <p:cNvGrpSpPr/>
          <p:nvPr/>
        </p:nvGrpSpPr>
        <p:grpSpPr>
          <a:xfrm>
            <a:off x="9265466" y="3863404"/>
            <a:ext cx="1631068" cy="1006475"/>
            <a:chOff x="4508" y="1368"/>
            <a:chExt cx="921" cy="634"/>
          </a:xfrm>
        </p:grpSpPr>
        <p:sp>
          <p:nvSpPr>
            <p:cNvPr id="10" name="AutoShape 52"/>
            <p:cNvSpPr>
              <a:spLocks noChangeArrowheads="1"/>
            </p:cNvSpPr>
            <p:nvPr/>
          </p:nvSpPr>
          <p:spPr bwMode="auto">
            <a:xfrm>
              <a:off x="4508" y="1368"/>
              <a:ext cx="921" cy="634"/>
            </a:xfrm>
            <a:prstGeom prst="cloudCallout">
              <a:avLst>
                <a:gd name="adj1" fmla="val -172254"/>
                <a:gd name="adj2" fmla="val -78754"/>
              </a:avLst>
            </a:prstGeom>
            <a:ln>
              <a:noFill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11" name="Rectangle 53"/>
            <p:cNvSpPr>
              <a:spLocks noChangeArrowheads="1"/>
            </p:cNvSpPr>
            <p:nvPr/>
          </p:nvSpPr>
          <p:spPr bwMode="auto">
            <a:xfrm>
              <a:off x="4759" y="1416"/>
              <a:ext cx="419" cy="420"/>
            </a:xfrm>
            <a:prstGeom prst="rect">
              <a:avLst/>
            </a:prstGeom>
            <a:noFill/>
            <a:ln w="9525">
              <a:noFill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kumimoji="1" lang="zh-CN" altLang="en-US" sz="3733" b="1">
                  <a:solidFill>
                    <a:srgbClr val="0000FF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权　   </a:t>
              </a:r>
            </a:p>
          </p:txBody>
        </p:sp>
      </p:grpSp>
      <p:sp>
        <p:nvSpPr>
          <p:cNvPr id="12" name="Text Box 42"/>
          <p:cNvSpPr txBox="1">
            <a:spLocks noChangeArrowheads="1"/>
          </p:cNvSpPr>
          <p:nvPr/>
        </p:nvSpPr>
        <p:spPr bwMode="auto">
          <a:xfrm>
            <a:off x="2461518" y="3025205"/>
            <a:ext cx="108160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85×</a:t>
            </a:r>
          </a:p>
        </p:txBody>
      </p:sp>
      <p:sp>
        <p:nvSpPr>
          <p:cNvPr id="13" name="Text Box 43"/>
          <p:cNvSpPr txBox="1">
            <a:spLocks noChangeArrowheads="1"/>
          </p:cNvSpPr>
          <p:nvPr/>
        </p:nvSpPr>
        <p:spPr bwMode="auto">
          <a:xfrm>
            <a:off x="3521019" y="3052191"/>
            <a:ext cx="120761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+78×</a:t>
            </a:r>
          </a:p>
        </p:txBody>
      </p:sp>
      <p:sp>
        <p:nvSpPr>
          <p:cNvPr id="14" name="Text Box 45"/>
          <p:cNvSpPr txBox="1">
            <a:spLocks noChangeArrowheads="1"/>
          </p:cNvSpPr>
          <p:nvPr/>
        </p:nvSpPr>
        <p:spPr bwMode="auto">
          <a:xfrm>
            <a:off x="5904824" y="2993859"/>
            <a:ext cx="117458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+73×</a:t>
            </a:r>
          </a:p>
        </p:txBody>
      </p:sp>
      <p:sp>
        <p:nvSpPr>
          <p:cNvPr id="15" name="Line 46"/>
          <p:cNvSpPr>
            <a:spLocks noChangeShapeType="1"/>
          </p:cNvSpPr>
          <p:nvPr/>
        </p:nvSpPr>
        <p:spPr bwMode="auto">
          <a:xfrm>
            <a:off x="2546172" y="3689429"/>
            <a:ext cx="4954441" cy="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" name="Text Box 47"/>
          <p:cNvSpPr txBox="1">
            <a:spLocks noChangeArrowheads="1"/>
          </p:cNvSpPr>
          <p:nvPr/>
        </p:nvSpPr>
        <p:spPr bwMode="auto">
          <a:xfrm>
            <a:off x="4533721" y="3597162"/>
            <a:ext cx="149046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2+1+3+4</a:t>
            </a:r>
          </a:p>
        </p:txBody>
      </p:sp>
      <p:sp>
        <p:nvSpPr>
          <p:cNvPr id="17" name="Text Box 48"/>
          <p:cNvSpPr txBox="1">
            <a:spLocks noChangeArrowheads="1"/>
          </p:cNvSpPr>
          <p:nvPr/>
        </p:nvSpPr>
        <p:spPr bwMode="auto">
          <a:xfrm>
            <a:off x="7513095" y="3328706"/>
            <a:ext cx="122928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=79.5</a:t>
            </a:r>
          </a:p>
        </p:txBody>
      </p:sp>
      <p:sp>
        <p:nvSpPr>
          <p:cNvPr id="18" name="Rectangle 51"/>
          <p:cNvSpPr>
            <a:spLocks noChangeArrowheads="1"/>
          </p:cNvSpPr>
          <p:nvPr/>
        </p:nvSpPr>
        <p:spPr bwMode="auto">
          <a:xfrm>
            <a:off x="1007435" y="3248273"/>
            <a:ext cx="960107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r>
              <a:rPr lang="zh-CN" altLang="en-US" sz="2667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解：</a:t>
            </a:r>
          </a:p>
        </p:txBody>
      </p:sp>
      <p:graphicFrame>
        <p:nvGraphicFramePr>
          <p:cNvPr id="19" name="对象 18"/>
          <p:cNvGraphicFramePr>
            <a:graphicFrameLocks noChangeAspect="1"/>
          </p:cNvGraphicFramePr>
          <p:nvPr>
            <p:extLst/>
          </p:nvPr>
        </p:nvGraphicFramePr>
        <p:xfrm>
          <a:off x="1699685" y="4364567"/>
          <a:ext cx="5827183" cy="84455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Equation" r:id="rId2" imgW="2489040" imgH="393480" progId="Equation.DSMT4">
                  <p:embed/>
                </p:oleObj>
              </mc:Choice>
              <mc:Fallback>
                <p:oleObj name="Equation" r:id="rId2" imgW="248904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699685" y="4364567"/>
                        <a:ext cx="5827183" cy="84455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对象 19"/>
          <p:cNvGraphicFramePr>
            <a:graphicFrameLocks noChangeAspect="1"/>
          </p:cNvGraphicFramePr>
          <p:nvPr>
            <p:extLst/>
          </p:nvPr>
        </p:nvGraphicFramePr>
        <p:xfrm>
          <a:off x="1752950" y="3424077"/>
          <a:ext cx="814916" cy="51646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Equation" r:id="rId4" imgW="330120" imgH="228600" progId="Equation.DSMT4">
                  <p:embed/>
                </p:oleObj>
              </mc:Choice>
              <mc:Fallback>
                <p:oleObj name="Equation" r:id="rId4" imgW="330120" imgH="228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52950" y="3424077"/>
                        <a:ext cx="814916" cy="51646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Group 39"/>
          <p:cNvGraphicFramePr>
            <a:graphicFrameLocks noGrp="1"/>
          </p:cNvGraphicFramePr>
          <p:nvPr>
            <p:extLst/>
          </p:nvPr>
        </p:nvGraphicFramePr>
        <p:xfrm>
          <a:off x="2733515" y="1201559"/>
          <a:ext cx="6197600" cy="1555367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680633"/>
                <a:gridCol w="1164167"/>
                <a:gridCol w="1183216"/>
                <a:gridCol w="1136651"/>
                <a:gridCol w="1032933"/>
              </a:tblGrid>
              <a:tr h="5181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应试者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听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说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读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写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  <a:tr h="5191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甲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78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  <a:tr h="5181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乙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80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82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64980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8" presetClass="emph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6" presetID="8" presetClass="emph" presetSubtype="0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8" presetID="8" presetClass="emph" presetSubtype="0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0" presetID="8" presetClass="emph" presetSubtype="0" dur="2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51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77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770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9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1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7"/>
          <p:cNvSpPr>
            <a:spLocks noChangeArrowheads="1"/>
          </p:cNvSpPr>
          <p:nvPr/>
        </p:nvSpPr>
        <p:spPr bwMode="auto">
          <a:xfrm>
            <a:off x="1229784" y="3339955"/>
            <a:ext cx="10146803" cy="2555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一般地，若</a:t>
            </a:r>
            <a:r>
              <a:rPr lang="en-US" altLang="zh-CN" sz="2667" b="1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</a:t>
            </a: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个数</a:t>
            </a:r>
            <a:r>
              <a:rPr lang="en-US" altLang="zh-CN" sz="2667" b="1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x</a:t>
            </a:r>
            <a:r>
              <a:rPr lang="en-US" altLang="zh-CN" sz="2667" b="1" baseline="-250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 b="1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x</a:t>
            </a:r>
            <a:r>
              <a:rPr lang="en-US" altLang="zh-CN" sz="2667" b="1" baseline="-250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…</a:t>
            </a: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 b="1" i="1" err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x</a:t>
            </a:r>
            <a:r>
              <a:rPr lang="en-US" altLang="zh-CN" sz="2667" b="1" i="1" baseline="-25000" err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</a:t>
            </a: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的权分别是</a:t>
            </a:r>
            <a:r>
              <a:rPr lang="en-US" altLang="zh-CN" sz="2667" b="1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</a:t>
            </a:r>
            <a:r>
              <a:rPr lang="en-US" altLang="zh-CN" sz="2667" b="1" baseline="-250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 b="1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</a:t>
            </a:r>
            <a:r>
              <a:rPr lang="en-US" altLang="zh-CN" sz="2667" b="1" baseline="-250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…</a:t>
            </a: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US" altLang="zh-CN" sz="2667" b="1" i="1" err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</a:t>
            </a:r>
            <a:r>
              <a:rPr lang="en-US" altLang="zh-CN" sz="2667" b="1" i="1" baseline="-25000" err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</a:t>
            </a: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，则</a:t>
            </a: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endParaRPr lang="zh-CN" altLang="en-US" sz="2667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endParaRPr lang="zh-CN" altLang="en-US" sz="2667" b="1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叫做这</a:t>
            </a:r>
            <a:r>
              <a:rPr lang="en-US" altLang="zh-CN" sz="2667" b="1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n</a:t>
            </a: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个数的加权平均数．</a:t>
            </a:r>
          </a:p>
        </p:txBody>
      </p:sp>
      <p:sp>
        <p:nvSpPr>
          <p:cNvPr id="3" name="Rectangle 7"/>
          <p:cNvSpPr>
            <a:spLocks noChangeArrowheads="1"/>
          </p:cNvSpPr>
          <p:nvPr/>
        </p:nvSpPr>
        <p:spPr bwMode="auto">
          <a:xfrm>
            <a:off x="1729133" y="2521905"/>
            <a:ext cx="8640960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r>
              <a:rPr lang="zh-CN" altLang="en-US" sz="2667" b="1">
                <a:solidFill>
                  <a:prstClr val="black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能把这种加权平均数的计算方法推广到一般吗？</a:t>
            </a:r>
          </a:p>
        </p:txBody>
      </p:sp>
      <p:graphicFrame>
        <p:nvGraphicFramePr>
          <p:cNvPr id="4" name="Object 8"/>
          <p:cNvGraphicFramePr>
            <a:graphicFrameLocks noChangeAspect="1"/>
          </p:cNvGraphicFramePr>
          <p:nvPr>
            <p:extLst/>
          </p:nvPr>
        </p:nvGraphicFramePr>
        <p:xfrm>
          <a:off x="2397390" y="1695482"/>
          <a:ext cx="5630433" cy="88847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2" imgW="5422680" imgH="876240" progId="Equation.DSMT4">
                  <p:embed/>
                </p:oleObj>
              </mc:Choice>
              <mc:Fallback>
                <p:oleObj name="Equation" r:id="rId2" imgW="5422680" imgH="8762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397390" y="1695482"/>
                        <a:ext cx="5630433" cy="88847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ct 36"/>
          <p:cNvGraphicFramePr>
            <a:graphicFrameLocks noChangeAspect="1"/>
          </p:cNvGraphicFramePr>
          <p:nvPr>
            <p:extLst/>
          </p:nvPr>
        </p:nvGraphicFramePr>
        <p:xfrm>
          <a:off x="3599723" y="4209721"/>
          <a:ext cx="4620684" cy="1003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Equation" r:id="rId4" imgW="3466800" imgH="1002960" progId="Equation.DSMT4">
                  <p:embed/>
                </p:oleObj>
              </mc:Choice>
              <mc:Fallback>
                <p:oleObj name="Equation" r:id="rId4" imgW="3466800" imgH="100296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599723" y="4209721"/>
                        <a:ext cx="4620684" cy="1003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矩形 6"/>
          <p:cNvSpPr/>
          <p:nvPr/>
        </p:nvSpPr>
        <p:spPr>
          <a:xfrm>
            <a:off x="1106683" y="3326692"/>
            <a:ext cx="9885861" cy="708014"/>
          </a:xfrm>
          <a:prstGeom prst="rect">
            <a:avLst/>
          </a:prstGeom>
          <a:ln w="19050">
            <a:solidFill>
              <a:schemeClr val="accent3">
                <a:lumMod val="75000"/>
              </a:schemeClr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800"/>
              </a:spcAft>
            </a:pPr>
            <a:endParaRPr lang="en-US" altLang="zh-CN" sz="2667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5" name="文本框 14"/>
          <p:cNvSpPr txBox="1">
            <a:spLocks noChangeArrowheads="1"/>
          </p:cNvSpPr>
          <p:nvPr/>
        </p:nvSpPr>
        <p:spPr bwMode="auto">
          <a:xfrm>
            <a:off x="1013157" y="5758956"/>
            <a:ext cx="9793816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权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”的英文是 Weight，有表示数据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重要程度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的意思．即数据的权能反映数据的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相对“重要程度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”．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6" name="组合 15">
            <a:extLst>
              <a:ext uri="{FF2B5EF4-FFF2-40B4-BE49-F238E27FC236}">
                <a16:creationId xmlns="" xmlns:a16="http://schemas.microsoft.com/office/drawing/2014/main" id="{239BF45A-2FDF-443A-8C33-6D7A4FF429D4}"/>
              </a:ext>
            </a:extLst>
          </p:cNvPr>
          <p:cNvGrpSpPr/>
          <p:nvPr/>
        </p:nvGrpSpPr>
        <p:grpSpPr>
          <a:xfrm>
            <a:off x="1118934" y="725723"/>
            <a:ext cx="1783800" cy="641442"/>
            <a:chOff x="4526" y="13747"/>
            <a:chExt cx="2851" cy="810"/>
          </a:xfrm>
        </p:grpSpPr>
        <p:sp>
          <p:nvSpPr>
            <p:cNvPr id="17" name="自选图形 182">
              <a:extLst>
                <a:ext uri="{FF2B5EF4-FFF2-40B4-BE49-F238E27FC236}">
                  <a16:creationId xmlns="" xmlns:a16="http://schemas.microsoft.com/office/drawing/2014/main" id="{6B69D1BE-39B1-4814-8166-753530C32B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文本框 2">
              <a:extLst>
                <a:ext uri="{FF2B5EF4-FFF2-40B4-BE49-F238E27FC236}">
                  <a16:creationId xmlns="" xmlns:a16="http://schemas.microsoft.com/office/drawing/2014/main" id="{D4F1FCCD-9A0D-407B-83B0-8957AF08EF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探究新知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9" name="文本框 6151"/>
          <p:cNvSpPr txBox="1"/>
          <p:nvPr/>
        </p:nvSpPr>
        <p:spPr>
          <a:xfrm>
            <a:off x="4581448" y="862709"/>
            <a:ext cx="2818707" cy="523220"/>
          </a:xfrm>
          <a:prstGeom prst="rect">
            <a:avLst/>
          </a:prstGeom>
          <a:solidFill>
            <a:srgbClr val="92D050"/>
          </a:solidFill>
          <a:ln w="9525">
            <a:solidFill>
              <a:schemeClr val="tx1"/>
            </a:solidFill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latin typeface="Times New Roman" panose="02020603050405020304" pitchFamily="18" charset="0"/>
                <a:cs typeface="Times New Roman" panose="02020603050405020304" pitchFamily="18" charset="0"/>
                <a:sym typeface="宋体" panose="02010600030101010101" pitchFamily="2" charset="-122"/>
              </a:rPr>
              <a:t>二、加权平均数</a:t>
            </a:r>
            <a:endParaRPr lang="zh-CN" altLang="en-US" sz="2800" b="1">
              <a:latin typeface="Times New Roman" panose="02020603050405020304" pitchFamily="18" charset="0"/>
              <a:cs typeface="Times New Roman" panose="02020603050405020304" pitchFamily="18" charset="0"/>
              <a:sym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312770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30"/>
          <p:cNvSpPr txBox="1">
            <a:spLocks noChangeArrowheads="1"/>
          </p:cNvSpPr>
          <p:nvPr/>
        </p:nvSpPr>
        <p:spPr bwMode="auto">
          <a:xfrm>
            <a:off x="511983" y="2308295"/>
            <a:ext cx="10972277" cy="1323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00B0F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问题</a:t>
            </a:r>
            <a:r>
              <a:rPr lang="en-US" altLang="zh-CN" sz="2667">
                <a:solidFill>
                  <a:srgbClr val="00B0F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　如果公司想招一名口语能力较强的翻译，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听、说、读、写的成绩按照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的比确定，则应该录取谁？</a:t>
            </a:r>
          </a:p>
        </p:txBody>
      </p:sp>
      <p:sp>
        <p:nvSpPr>
          <p:cNvPr id="3" name="Rectangle 33"/>
          <p:cNvSpPr>
            <a:spLocks noChangeArrowheads="1"/>
          </p:cNvSpPr>
          <p:nvPr/>
        </p:nvSpPr>
        <p:spPr bwMode="auto">
          <a:xfrm>
            <a:off x="802615" y="3679542"/>
            <a:ext cx="864096" cy="913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r>
              <a:rPr lang="zh-CN" altLang="en-US" sz="2667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解：</a:t>
            </a:r>
          </a:p>
        </p:txBody>
      </p:sp>
      <p:sp>
        <p:nvSpPr>
          <p:cNvPr id="4" name="Rectangle 35"/>
          <p:cNvSpPr>
            <a:spLocks noChangeArrowheads="1"/>
          </p:cNvSpPr>
          <p:nvPr/>
        </p:nvSpPr>
        <p:spPr bwMode="auto">
          <a:xfrm>
            <a:off x="1399064" y="4804520"/>
            <a:ext cx="2064113" cy="630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乙的成绩为</a:t>
            </a:r>
          </a:p>
        </p:txBody>
      </p:sp>
      <p:sp>
        <p:nvSpPr>
          <p:cNvPr id="5" name="Rectangle 37"/>
          <p:cNvSpPr>
            <a:spLocks noChangeArrowheads="1"/>
          </p:cNvSpPr>
          <p:nvPr/>
        </p:nvSpPr>
        <p:spPr bwMode="auto">
          <a:xfrm>
            <a:off x="1387743" y="5607985"/>
            <a:ext cx="9220759" cy="630173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显然甲的成绩比乙高，所以从成绩看，应该录取甲</a:t>
            </a:r>
            <a:r>
              <a:rPr lang="en-US" altLang="zh-CN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</a:p>
        </p:txBody>
      </p:sp>
      <p:graphicFrame>
        <p:nvGraphicFramePr>
          <p:cNvPr id="6" name="对象 5"/>
          <p:cNvGraphicFramePr>
            <a:graphicFrameLocks noChangeAspect="1"/>
          </p:cNvGraphicFramePr>
          <p:nvPr>
            <p:extLst/>
          </p:nvPr>
        </p:nvGraphicFramePr>
        <p:xfrm>
          <a:off x="3230939" y="3879794"/>
          <a:ext cx="5223900" cy="8614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Equation" r:id="rId2" imgW="2184120" imgH="393480" progId="Equation.DSMT4">
                  <p:embed/>
                </p:oleObj>
              </mc:Choice>
              <mc:Fallback>
                <p:oleObj name="Equation" r:id="rId2" imgW="218412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30939" y="3879794"/>
                        <a:ext cx="5223900" cy="8614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对象 6"/>
          <p:cNvGraphicFramePr>
            <a:graphicFrameLocks noChangeAspect="1"/>
          </p:cNvGraphicFramePr>
          <p:nvPr>
            <p:extLst/>
          </p:nvPr>
        </p:nvGraphicFramePr>
        <p:xfrm>
          <a:off x="3269131" y="4779858"/>
          <a:ext cx="5223900" cy="86142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Equation" r:id="rId4" imgW="2184120" imgH="393480" progId="Equation.DSMT4">
                  <p:embed/>
                </p:oleObj>
              </mc:Choice>
              <mc:Fallback>
                <p:oleObj name="Equation" r:id="rId4" imgW="218412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69131" y="4779858"/>
                        <a:ext cx="5223900" cy="8614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Group 39"/>
          <p:cNvGraphicFramePr>
            <a:graphicFrameLocks noGrp="1"/>
          </p:cNvGraphicFramePr>
          <p:nvPr>
            <p:extLst/>
          </p:nvPr>
        </p:nvGraphicFramePr>
        <p:xfrm>
          <a:off x="3258773" y="789802"/>
          <a:ext cx="6197600" cy="1555367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680633"/>
                <a:gridCol w="1164167"/>
                <a:gridCol w="1183216"/>
                <a:gridCol w="1136651"/>
                <a:gridCol w="1032933"/>
              </a:tblGrid>
              <a:tr h="5181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应试者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听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说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读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写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  <a:tr h="51911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甲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78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  <a:tr h="5181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乙</a:t>
                      </a:r>
                      <a:endParaRPr kumimoji="0" lang="zh-CN" altLang="en-US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80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82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7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83</a:t>
                      </a:r>
                      <a:endParaRPr kumimoji="0" lang="en-US" altLang="zh-CN" sz="2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marT="45703" marB="45703" horzOverflow="overflow"/>
                </a:tc>
              </a:tr>
            </a:tbl>
          </a:graphicData>
        </a:graphic>
      </p:graphicFrame>
      <p:sp>
        <p:nvSpPr>
          <p:cNvPr id="9" name="Rectangle 35"/>
          <p:cNvSpPr>
            <a:spLocks noChangeArrowheads="1"/>
          </p:cNvSpPr>
          <p:nvPr/>
        </p:nvSpPr>
        <p:spPr bwMode="auto">
          <a:xfrm>
            <a:off x="1367718" y="3879792"/>
            <a:ext cx="2064113" cy="630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</a:pPr>
            <a:r>
              <a: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甲的成绩为</a:t>
            </a:r>
          </a:p>
        </p:txBody>
      </p:sp>
    </p:spTree>
    <p:extLst>
      <p:ext uri="{BB962C8B-B14F-4D97-AF65-F5344CB8AC3E}">
        <p14:creationId xmlns:p14="http://schemas.microsoft.com/office/powerpoint/2010/main" val="33045404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3"/>
          <p:cNvSpPr txBox="1">
            <a:spLocks noChangeArrowheads="1"/>
          </p:cNvSpPr>
          <p:nvPr/>
        </p:nvSpPr>
        <p:spPr bwMode="auto">
          <a:xfrm>
            <a:off x="599585" y="1664932"/>
            <a:ext cx="11219378" cy="2226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667" smtClean="0">
                <a:ea typeface="宋体" panose="02010600030101010101" pitchFamily="2" charset="-122"/>
                <a:cs typeface="Times New Roman" panose="02020603050405020304" pitchFamily="18" charset="0"/>
              </a:rPr>
              <a:t>例</a:t>
            </a:r>
            <a:r>
              <a:rPr lang="en-US" altLang="zh-CN" sz="2667" smtClean="0"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667" smtClean="0">
                <a:ea typeface="宋体" panose="02010600030101010101" pitchFamily="2" charset="-122"/>
                <a:cs typeface="Times New Roman" panose="02020603050405020304" pitchFamily="18" charset="0"/>
              </a:rPr>
              <a:t>：一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次演讲比赛中，评委将从演讲内容、演讲能力、演讲</a:t>
            </a:r>
            <a:r>
              <a:rPr lang="zh-CN" altLang="en-US" sz="2667" smtClean="0">
                <a:ea typeface="宋体" panose="02010600030101010101" pitchFamily="2" charset="-122"/>
                <a:cs typeface="Times New Roman" panose="02020603050405020304" pitchFamily="18" charset="0"/>
              </a:rPr>
              <a:t>效果三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个方面为选手打分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各项成绩均按百分制计，然后再按演讲内容占50％、演讲能力占40％、演讲效果占10％的比例，计算选手的综合成绩（百分制）．进入决赛的前两名选手的单项成绩如下表所示，</a:t>
            </a:r>
            <a:r>
              <a:rPr lang="zh-CN" altLang="en-US" sz="2667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请确定两人的名次．</a:t>
            </a:r>
          </a:p>
        </p:txBody>
      </p:sp>
      <p:graphicFrame>
        <p:nvGraphicFramePr>
          <p:cNvPr id="3" name="Group 4"/>
          <p:cNvGraphicFramePr>
            <a:graphicFrameLocks noGrp="1"/>
          </p:cNvGraphicFramePr>
          <p:nvPr>
            <p:extLst/>
          </p:nvPr>
        </p:nvGraphicFramePr>
        <p:xfrm>
          <a:off x="768198" y="4485117"/>
          <a:ext cx="5999877" cy="137160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020812"/>
                <a:gridCol w="1695943"/>
                <a:gridCol w="1584955"/>
                <a:gridCol w="1698167"/>
              </a:tblGrid>
              <a:tr h="4572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选手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演讲内容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演讲能力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演讲效果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</a:t>
                      </a:r>
                      <a:endParaRPr kumimoji="0" lang="en-US" altLang="zh-CN" sz="24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</a:t>
                      </a:r>
                      <a:endParaRPr kumimoji="0" lang="en-US" altLang="zh-CN" sz="24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</a:tbl>
          </a:graphicData>
        </a:graphic>
      </p:graphicFrame>
      <p:pic>
        <p:nvPicPr>
          <p:cNvPr id="4" name="Picture 27" descr="200545203749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73621" y="4240565"/>
            <a:ext cx="3456384" cy="1588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0" name="组合 9">
            <a:extLst>
              <a:ext uri="{FF2B5EF4-FFF2-40B4-BE49-F238E27FC236}">
                <a16:creationId xmlns="" xmlns:a16="http://schemas.microsoft.com/office/drawing/2014/main" id="{239BF45A-2FDF-443A-8C33-6D7A4FF429D4}"/>
              </a:ext>
            </a:extLst>
          </p:cNvPr>
          <p:cNvGrpSpPr/>
          <p:nvPr/>
        </p:nvGrpSpPr>
        <p:grpSpPr>
          <a:xfrm>
            <a:off x="1118934" y="725723"/>
            <a:ext cx="1783800" cy="641442"/>
            <a:chOff x="4526" y="13747"/>
            <a:chExt cx="2851" cy="810"/>
          </a:xfrm>
        </p:grpSpPr>
        <p:sp>
          <p:nvSpPr>
            <p:cNvPr id="11" name="自选图形 182">
              <a:extLst>
                <a:ext uri="{FF2B5EF4-FFF2-40B4-BE49-F238E27FC236}">
                  <a16:creationId xmlns="" xmlns:a16="http://schemas.microsoft.com/office/drawing/2014/main" id="{6B69D1BE-39B1-4814-8166-753530C32B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文本框 2">
              <a:extLst>
                <a:ext uri="{FF2B5EF4-FFF2-40B4-BE49-F238E27FC236}">
                  <a16:creationId xmlns="" xmlns:a16="http://schemas.microsoft.com/office/drawing/2014/main" id="{D4F1FCCD-9A0D-407B-83B0-8957AF08EF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例题解析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62038711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3"/>
          <p:cNvSpPr txBox="1">
            <a:spLocks noChangeArrowheads="1"/>
          </p:cNvSpPr>
          <p:nvPr/>
        </p:nvSpPr>
        <p:spPr bwMode="auto">
          <a:xfrm>
            <a:off x="1679510" y="3472133"/>
            <a:ext cx="9216159" cy="1245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zh-CN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）你认为在计算选手的综合成绩时侧重于哪个方面的成绩？三项成绩的权分别是多少？</a:t>
            </a:r>
          </a:p>
        </p:txBody>
      </p:sp>
      <p:graphicFrame>
        <p:nvGraphicFramePr>
          <p:cNvPr id="3" name="Group 4"/>
          <p:cNvGraphicFramePr>
            <a:graphicFrameLocks noGrp="1"/>
          </p:cNvGraphicFramePr>
          <p:nvPr>
            <p:extLst/>
          </p:nvPr>
        </p:nvGraphicFramePr>
        <p:xfrm>
          <a:off x="1679510" y="1205683"/>
          <a:ext cx="8549218" cy="1920213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511300"/>
                <a:gridCol w="2180167"/>
                <a:gridCol w="2461684"/>
                <a:gridCol w="2396067"/>
              </a:tblGrid>
              <a:tr h="884239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选手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演讲内容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50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％）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演讲能力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40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％）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演讲效果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％）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  <a:tr h="555921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</a:t>
                      </a:r>
                      <a:endParaRPr kumimoji="0" lang="en-US" altLang="zh-CN" sz="24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  <a:tr h="48005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</a:t>
                      </a:r>
                      <a:endParaRPr kumimoji="0" lang="en-US" altLang="zh-CN" sz="24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</a:tbl>
          </a:graphicData>
        </a:graphic>
      </p:graphicFrame>
      <p:sp>
        <p:nvSpPr>
          <p:cNvPr id="4" name="Text Box 26"/>
          <p:cNvSpPr txBox="1">
            <a:spLocks noChangeArrowheads="1"/>
          </p:cNvSpPr>
          <p:nvPr/>
        </p:nvSpPr>
        <p:spPr bwMode="auto">
          <a:xfrm>
            <a:off x="1695971" y="4902585"/>
            <a:ext cx="9505056" cy="1245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zh-CN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）利用加权平均数公式你能求出甲、乙的综合成绩，确定两人的名次吗？</a:t>
            </a:r>
          </a:p>
        </p:txBody>
      </p:sp>
    </p:spTree>
    <p:extLst>
      <p:ext uri="{BB962C8B-B14F-4D97-AF65-F5344CB8AC3E}">
        <p14:creationId xmlns:p14="http://schemas.microsoft.com/office/powerpoint/2010/main" val="22682542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4"/>
          <p:cNvSpPr txBox="1">
            <a:spLocks noChangeArrowheads="1"/>
          </p:cNvSpPr>
          <p:nvPr/>
        </p:nvSpPr>
        <p:spPr bwMode="auto">
          <a:xfrm>
            <a:off x="1576986" y="3479028"/>
            <a:ext cx="3790719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选手</a:t>
            </a:r>
            <a:r>
              <a:rPr lang="zh-CN" altLang="zh-CN" sz="2667" i="1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的最后得分是</a:t>
            </a:r>
          </a:p>
        </p:txBody>
      </p:sp>
      <p:sp>
        <p:nvSpPr>
          <p:cNvPr id="3" name="Text Box 9"/>
          <p:cNvSpPr txBox="1">
            <a:spLocks noChangeArrowheads="1"/>
          </p:cNvSpPr>
          <p:nvPr/>
        </p:nvSpPr>
        <p:spPr bwMode="auto">
          <a:xfrm>
            <a:off x="1576986" y="4456396"/>
            <a:ext cx="3208117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选手</a:t>
            </a:r>
            <a:r>
              <a:rPr lang="zh-CN" altLang="zh-CN" sz="2667" i="1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的最后得分是</a:t>
            </a:r>
          </a:p>
        </p:txBody>
      </p:sp>
      <p:sp>
        <p:nvSpPr>
          <p:cNvPr id="4" name="Text Box 13"/>
          <p:cNvSpPr txBox="1">
            <a:spLocks noChangeArrowheads="1"/>
          </p:cNvSpPr>
          <p:nvPr/>
        </p:nvSpPr>
        <p:spPr bwMode="auto">
          <a:xfrm>
            <a:off x="1565960" y="5288870"/>
            <a:ext cx="9118600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由上可知选手</a:t>
            </a:r>
            <a:r>
              <a:rPr lang="zh-CN" altLang="zh-CN" sz="2667" i="1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获得第一名，选手</a:t>
            </a:r>
            <a:r>
              <a:rPr lang="zh-CN" altLang="zh-CN" sz="2667" i="1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获得第二名．</a:t>
            </a:r>
          </a:p>
        </p:txBody>
      </p:sp>
      <p:graphicFrame>
        <p:nvGraphicFramePr>
          <p:cNvPr id="5" name="Group 4"/>
          <p:cNvGraphicFramePr>
            <a:graphicFrameLocks noGrp="1"/>
          </p:cNvGraphicFramePr>
          <p:nvPr>
            <p:extLst/>
          </p:nvPr>
        </p:nvGraphicFramePr>
        <p:xfrm>
          <a:off x="1679510" y="1192034"/>
          <a:ext cx="8549218" cy="1920213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511300"/>
                <a:gridCol w="2180167"/>
                <a:gridCol w="2461684"/>
                <a:gridCol w="2396067"/>
              </a:tblGrid>
              <a:tr h="884239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选手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演讲内容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50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％）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演讲能力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40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％）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演讲效果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％）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  <a:tr h="555921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</a:t>
                      </a:r>
                      <a:endParaRPr kumimoji="0" lang="en-US" altLang="zh-CN" sz="24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  <a:tr h="48005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</a:t>
                      </a:r>
                      <a:endParaRPr kumimoji="0" lang="en-US" altLang="zh-CN" sz="24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</a:tbl>
          </a:graphicData>
        </a:graphic>
      </p:graphicFrame>
      <p:grpSp>
        <p:nvGrpSpPr>
          <p:cNvPr id="6" name="组合 5"/>
          <p:cNvGrpSpPr/>
          <p:nvPr/>
        </p:nvGrpSpPr>
        <p:grpSpPr>
          <a:xfrm>
            <a:off x="4779588" y="3304268"/>
            <a:ext cx="6296915" cy="1002308"/>
            <a:chOff x="3593730" y="2067694"/>
            <a:chExt cx="4722686" cy="751731"/>
          </a:xfrm>
        </p:grpSpPr>
        <p:sp>
          <p:nvSpPr>
            <p:cNvPr id="7" name="Text Box 7"/>
            <p:cNvSpPr txBox="1">
              <a:spLocks noChangeArrowheads="1"/>
            </p:cNvSpPr>
            <p:nvPr/>
          </p:nvSpPr>
          <p:spPr bwMode="auto">
            <a:xfrm>
              <a:off x="6894238" y="2218065"/>
              <a:ext cx="1422178" cy="5310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/>
                <a:buNone/>
                <a:defRPr sz="2000" b="1" kern="1200">
                  <a:solidFill>
                    <a:srgbClr val="0070C0"/>
                  </a:solidFill>
                  <a:latin typeface="Times New Roman" panose="02020603050405020304" pitchFamily="18" charset="0"/>
                  <a:ea typeface="楷体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9pPr>
            </a:lstStyle>
            <a:p>
              <a:r>
                <a:rPr lang="zh-CN" altLang="en-US" sz="2667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＝</a:t>
              </a:r>
              <a:r>
                <a:rPr lang="zh-CN" altLang="zh-CN" sz="2667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90</a:t>
              </a:r>
              <a:r>
                <a:rPr lang="zh-CN" altLang="en-US" sz="2667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．</a:t>
              </a: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3593730" y="2067694"/>
              <a:ext cx="3903372" cy="751731"/>
              <a:chOff x="3593730" y="2067694"/>
              <a:chExt cx="3903372" cy="751731"/>
            </a:xfrm>
          </p:grpSpPr>
          <p:sp>
            <p:nvSpPr>
              <p:cNvPr id="9" name="Text Box 5"/>
              <p:cNvSpPr txBox="1">
                <a:spLocks noChangeArrowheads="1"/>
              </p:cNvSpPr>
              <p:nvPr/>
            </p:nvSpPr>
            <p:spPr bwMode="auto">
              <a:xfrm>
                <a:off x="3593730" y="2067694"/>
                <a:ext cx="3903372" cy="4847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fontAlgn="base" latinLnBrk="0" hangingPunct="1">
                  <a:lnSpc>
                    <a:spcPct val="150000"/>
                  </a:lnSpc>
                  <a:spcBef>
                    <a:spcPct val="0"/>
                  </a:spcBef>
                  <a:spcAft>
                    <a:spcPct val="0"/>
                  </a:spcAft>
                  <a:buFont typeface="Arial"/>
                  <a:buNone/>
                  <a:defRPr sz="2000" b="1" kern="1200">
                    <a:solidFill>
                      <a:srgbClr val="0070C0"/>
                    </a:solidFill>
                    <a:latin typeface="Times New Roman" panose="02020603050405020304" pitchFamily="18" charset="0"/>
                    <a:ea typeface="楷体" pitchFamily="49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itchFamily="34" charset="0"/>
                    <a:ea typeface="宋体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itchFamily="34" charset="0"/>
                    <a:ea typeface="宋体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itchFamily="34" charset="0"/>
                    <a:ea typeface="宋体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defRPr sz="1800" kern="1200">
                    <a:solidFill>
                      <a:schemeClr val="tx1"/>
                    </a:solidFill>
                    <a:latin typeface="Calibri" pitchFamily="34" charset="0"/>
                    <a:ea typeface="宋体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itchFamily="34" charset="0"/>
                    <a:ea typeface="宋体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itchFamily="34" charset="0"/>
                    <a:ea typeface="宋体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itchFamily="34" charset="0"/>
                    <a:ea typeface="宋体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1800" kern="1200">
                    <a:solidFill>
                      <a:schemeClr val="tx1"/>
                    </a:solidFill>
                    <a:latin typeface="Calibri" pitchFamily="34" charset="0"/>
                    <a:ea typeface="宋体" charset="-122"/>
                    <a:cs typeface="+mn-cs"/>
                  </a:defRPr>
                </a:lvl9pPr>
              </a:lstStyle>
              <a:p>
                <a:r>
                  <a:rPr lang="zh-CN" altLang="zh-CN" sz="2400">
                    <a:solidFill>
                      <a:srgbClr val="FF0000"/>
                    </a:solidFill>
                    <a:ea typeface="宋体" panose="02010600030101010101" pitchFamily="2" charset="-122"/>
                    <a:cs typeface="Times New Roman" panose="02020603050405020304" pitchFamily="18" charset="0"/>
                  </a:rPr>
                  <a:t>85×50</a:t>
                </a:r>
                <a:r>
                  <a:rPr lang="zh-CN" altLang="en-US" sz="2400">
                    <a:solidFill>
                      <a:srgbClr val="FF0000"/>
                    </a:solidFill>
                    <a:ea typeface="宋体" panose="02010600030101010101" pitchFamily="2" charset="-122"/>
                    <a:cs typeface="Times New Roman" panose="02020603050405020304" pitchFamily="18" charset="0"/>
                  </a:rPr>
                  <a:t>％＋</a:t>
                </a:r>
                <a:r>
                  <a:rPr lang="zh-CN" altLang="zh-CN" sz="2400">
                    <a:solidFill>
                      <a:srgbClr val="FF0000"/>
                    </a:solidFill>
                    <a:ea typeface="宋体" panose="02010600030101010101" pitchFamily="2" charset="-122"/>
                    <a:cs typeface="Times New Roman" panose="02020603050405020304" pitchFamily="18" charset="0"/>
                  </a:rPr>
                  <a:t>95×40</a:t>
                </a:r>
                <a:r>
                  <a:rPr lang="zh-CN" altLang="en-US" sz="2400">
                    <a:solidFill>
                      <a:srgbClr val="FF0000"/>
                    </a:solidFill>
                    <a:ea typeface="宋体" panose="02010600030101010101" pitchFamily="2" charset="-122"/>
                    <a:cs typeface="Times New Roman" panose="02020603050405020304" pitchFamily="18" charset="0"/>
                  </a:rPr>
                  <a:t>％＋</a:t>
                </a:r>
                <a:r>
                  <a:rPr lang="zh-CN" altLang="zh-CN" sz="2400">
                    <a:solidFill>
                      <a:srgbClr val="FF0000"/>
                    </a:solidFill>
                    <a:ea typeface="宋体" panose="02010600030101010101" pitchFamily="2" charset="-122"/>
                    <a:cs typeface="Times New Roman" panose="02020603050405020304" pitchFamily="18" charset="0"/>
                  </a:rPr>
                  <a:t>95×10</a:t>
                </a:r>
                <a:r>
                  <a:rPr lang="zh-CN" altLang="en-US" sz="2400">
                    <a:solidFill>
                      <a:srgbClr val="FF0000"/>
                    </a:solidFill>
                    <a:ea typeface="宋体" panose="02010600030101010101" pitchFamily="2" charset="-122"/>
                    <a:cs typeface="Times New Roman" panose="02020603050405020304" pitchFamily="18" charset="0"/>
                  </a:rPr>
                  <a:t>％</a:t>
                </a:r>
              </a:p>
            </p:txBody>
          </p:sp>
          <p:sp>
            <p:nvSpPr>
              <p:cNvPr id="10" name="矩形 9"/>
              <p:cNvSpPr/>
              <p:nvPr/>
            </p:nvSpPr>
            <p:spPr>
              <a:xfrm>
                <a:off x="3967385" y="2473176"/>
                <a:ext cx="1985159" cy="34624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50</a:t>
                </a:r>
                <a:r>
                  <a:rPr lang="zh-CN" altLang="en-US" sz="24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％＋</a:t>
                </a:r>
                <a:r>
                  <a:rPr lang="zh-CN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40</a:t>
                </a:r>
                <a:r>
                  <a:rPr lang="zh-CN" altLang="en-US" sz="24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％＋</a:t>
                </a:r>
                <a:r>
                  <a:rPr lang="zh-CN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10</a:t>
                </a:r>
                <a:r>
                  <a:rPr lang="zh-CN" altLang="en-US" sz="24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宋体" panose="02010600030101010101" pitchFamily="2" charset="-122"/>
                    <a:cs typeface="Times New Roman" panose="02020603050405020304" pitchFamily="18" charset="0"/>
                  </a:rPr>
                  <a:t>％</a:t>
                </a:r>
              </a:p>
            </p:txBody>
          </p:sp>
          <p:cxnSp>
            <p:nvCxnSpPr>
              <p:cNvPr id="11" name="直接连接符 10"/>
              <p:cNvCxnSpPr/>
              <p:nvPr/>
            </p:nvCxnSpPr>
            <p:spPr>
              <a:xfrm>
                <a:off x="3593730" y="2486372"/>
                <a:ext cx="3350748" cy="0"/>
              </a:xfrm>
              <a:prstGeom prst="line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" name="组合 11"/>
          <p:cNvGrpSpPr/>
          <p:nvPr/>
        </p:nvGrpSpPr>
        <p:grpSpPr>
          <a:xfrm>
            <a:off x="4659415" y="4223841"/>
            <a:ext cx="6476384" cy="1066370"/>
            <a:chOff x="2828647" y="3284099"/>
            <a:chExt cx="4857288" cy="799777"/>
          </a:xfrm>
        </p:grpSpPr>
        <p:sp>
          <p:nvSpPr>
            <p:cNvPr id="13" name="Text Box 10"/>
            <p:cNvSpPr txBox="1">
              <a:spLocks noChangeArrowheads="1"/>
            </p:cNvSpPr>
            <p:nvPr/>
          </p:nvSpPr>
          <p:spPr bwMode="auto">
            <a:xfrm>
              <a:off x="2828647" y="3284099"/>
              <a:ext cx="3903593" cy="4847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/>
                <a:buNone/>
                <a:defRPr sz="2000" b="1" kern="1200">
                  <a:solidFill>
                    <a:srgbClr val="0070C0"/>
                  </a:solidFill>
                  <a:latin typeface="Times New Roman" panose="02020603050405020304" pitchFamily="18" charset="0"/>
                  <a:ea typeface="楷体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9pPr>
            </a:lstStyle>
            <a:p>
              <a:r>
                <a:rPr lang="zh-CN" altLang="zh-CN" sz="2400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95×50</a:t>
              </a:r>
              <a:r>
                <a:rPr lang="zh-CN" altLang="en-US" sz="2400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％＋</a:t>
              </a:r>
              <a:r>
                <a:rPr lang="zh-CN" altLang="zh-CN" sz="2400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85×40</a:t>
              </a:r>
              <a:r>
                <a:rPr lang="zh-CN" altLang="en-US" sz="2400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％＋</a:t>
              </a:r>
              <a:r>
                <a:rPr lang="zh-CN" altLang="zh-CN" sz="2400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95×10</a:t>
              </a:r>
              <a:r>
                <a:rPr lang="zh-CN" altLang="en-US" sz="2400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％</a:t>
              </a:r>
            </a:p>
          </p:txBody>
        </p:sp>
        <p:sp>
          <p:nvSpPr>
            <p:cNvPr id="14" name="Text Box 12"/>
            <p:cNvSpPr txBox="1">
              <a:spLocks noChangeArrowheads="1"/>
            </p:cNvSpPr>
            <p:nvPr/>
          </p:nvSpPr>
          <p:spPr bwMode="auto">
            <a:xfrm>
              <a:off x="6263617" y="3455097"/>
              <a:ext cx="1422318" cy="5310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/>
                <a:buNone/>
                <a:defRPr sz="2000" b="1" kern="1200">
                  <a:solidFill>
                    <a:srgbClr val="0070C0"/>
                  </a:solidFill>
                  <a:latin typeface="Times New Roman" panose="02020603050405020304" pitchFamily="18" charset="0"/>
                  <a:ea typeface="楷体" pitchFamily="49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charset="-122"/>
                  <a:cs typeface="+mn-cs"/>
                </a:defRPr>
              </a:lvl9pPr>
            </a:lstStyle>
            <a:p>
              <a:r>
                <a:rPr lang="zh-CN" altLang="en-US" sz="2667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＝</a:t>
              </a:r>
              <a:r>
                <a:rPr lang="zh-CN" altLang="zh-CN" sz="2667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91</a:t>
              </a:r>
              <a:r>
                <a:rPr lang="zh-CN" altLang="en-US" sz="2667">
                  <a:solidFill>
                    <a:srgbClr val="FF0000"/>
                  </a:solidFill>
                  <a:ea typeface="宋体" panose="02010600030101010101" pitchFamily="2" charset="-122"/>
                  <a:cs typeface="Times New Roman" panose="02020603050405020304" pitchFamily="18" charset="0"/>
                </a:rPr>
                <a:t>．</a:t>
              </a:r>
            </a:p>
          </p:txBody>
        </p:sp>
        <p:sp>
          <p:nvSpPr>
            <p:cNvPr id="15" name="矩形 14"/>
            <p:cNvSpPr/>
            <p:nvPr/>
          </p:nvSpPr>
          <p:spPr>
            <a:xfrm>
              <a:off x="3290148" y="3737627"/>
              <a:ext cx="1985159" cy="346249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4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50</a:t>
              </a:r>
              <a:r>
                <a:rPr lang="zh-CN" altLang="en-US" sz="24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％＋</a:t>
              </a:r>
              <a:r>
                <a:rPr lang="zh-CN" altLang="zh-CN" sz="24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40</a:t>
              </a:r>
              <a:r>
                <a:rPr lang="zh-CN" altLang="en-US" sz="24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％＋</a:t>
              </a:r>
              <a:r>
                <a:rPr lang="zh-CN" altLang="zh-CN" sz="24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10</a:t>
              </a:r>
              <a:r>
                <a:rPr lang="zh-CN" altLang="en-US" sz="2400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％</a:t>
              </a:r>
            </a:p>
          </p:txBody>
        </p:sp>
        <p:cxnSp>
          <p:nvCxnSpPr>
            <p:cNvPr id="16" name="直接连接符 15"/>
            <p:cNvCxnSpPr/>
            <p:nvPr/>
          </p:nvCxnSpPr>
          <p:spPr>
            <a:xfrm>
              <a:off x="2916493" y="3750823"/>
              <a:ext cx="3350748" cy="0"/>
            </a:xfrm>
            <a:prstGeom prst="lin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矩形 16"/>
          <p:cNvSpPr/>
          <p:nvPr/>
        </p:nvSpPr>
        <p:spPr>
          <a:xfrm>
            <a:off x="753418" y="3627433"/>
            <a:ext cx="870751" cy="50276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 b="1">
                <a:solidFill>
                  <a:srgbClr val="0000FF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解：</a:t>
            </a:r>
          </a:p>
        </p:txBody>
      </p:sp>
    </p:spTree>
    <p:extLst>
      <p:ext uri="{BB962C8B-B14F-4D97-AF65-F5344CB8AC3E}">
        <p14:creationId xmlns:p14="http://schemas.microsoft.com/office/powerpoint/2010/main" val="29883609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4">
            <a:hlinkClick r:id="rId2" action="ppaction://hlinksldjump?num=2"/>
          </p:cNvPr>
          <p:cNvSpPr txBox="1">
            <a:spLocks noChangeArrowheads="1"/>
          </p:cNvSpPr>
          <p:nvPr/>
        </p:nvSpPr>
        <p:spPr bwMode="auto">
          <a:xfrm>
            <a:off x="939161" y="4373554"/>
            <a:ext cx="10657184" cy="2226507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选手</a:t>
            </a:r>
            <a:r>
              <a:rPr lang="zh-CN" altLang="zh-CN" sz="2667" i="1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的一个</a:t>
            </a:r>
            <a:r>
              <a:rPr lang="zh-CN" altLang="zh-CN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95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分是演讲能力，选手</a:t>
            </a:r>
            <a:r>
              <a:rPr lang="zh-CN" altLang="zh-CN" sz="2667" i="1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的一个</a:t>
            </a:r>
            <a:r>
              <a:rPr lang="zh-CN" altLang="zh-CN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95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分是演讲内容，而根据题意可知，演讲内容所占的权重比演讲能力所占的权重大，所以选手</a:t>
            </a:r>
            <a:r>
              <a:rPr lang="zh-CN" altLang="zh-CN" sz="2667" i="1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</a:t>
            </a:r>
            <a:r>
              <a:rPr lang="zh-CN" altLang="zh-CN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95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分就不如选手</a:t>
            </a:r>
            <a:r>
              <a:rPr lang="zh-CN" altLang="zh-CN" sz="2667" i="1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</a:t>
            </a:r>
            <a:r>
              <a:rPr lang="zh-CN" altLang="zh-CN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95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分在综合成绩中占的分值大．在此更能显示出“权”的重要性．</a:t>
            </a:r>
          </a:p>
        </p:txBody>
      </p:sp>
      <p:sp>
        <p:nvSpPr>
          <p:cNvPr id="3" name="矩形 2"/>
          <p:cNvSpPr/>
          <p:nvPr/>
        </p:nvSpPr>
        <p:spPr>
          <a:xfrm>
            <a:off x="1137084" y="2873938"/>
            <a:ext cx="10109855" cy="12458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667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两名选手的单项成绩都是两个</a:t>
            </a:r>
            <a:r>
              <a:rPr lang="zh-CN" altLang="zh-CN" sz="2667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95</a:t>
            </a:r>
            <a:r>
              <a:rPr lang="zh-CN" altLang="en-US" sz="2667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分与一个</a:t>
            </a:r>
            <a:r>
              <a:rPr lang="zh-CN" altLang="zh-CN" sz="2667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85</a:t>
            </a:r>
            <a:r>
              <a:rPr lang="zh-CN" altLang="en-US" sz="2667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分，为什么他们的最后得分不同？从中你能体会到权的作用吗？</a:t>
            </a:r>
          </a:p>
        </p:txBody>
      </p:sp>
      <p:graphicFrame>
        <p:nvGraphicFramePr>
          <p:cNvPr id="5" name="Group 4"/>
          <p:cNvGraphicFramePr>
            <a:graphicFrameLocks noGrp="1"/>
          </p:cNvGraphicFramePr>
          <p:nvPr>
            <p:extLst/>
          </p:nvPr>
        </p:nvGraphicFramePr>
        <p:xfrm>
          <a:off x="2831638" y="1301212"/>
          <a:ext cx="5999877" cy="137160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020812"/>
                <a:gridCol w="1695943"/>
                <a:gridCol w="1584955"/>
                <a:gridCol w="1698167"/>
              </a:tblGrid>
              <a:tr h="4572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选手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演讲内容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演讲能力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演讲效果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</a:t>
                      </a:r>
                      <a:endParaRPr kumimoji="0" lang="en-US" altLang="zh-CN" sz="24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  <a:tr h="4572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</a:t>
                      </a:r>
                      <a:endParaRPr kumimoji="0" lang="en-US" altLang="zh-CN" sz="24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95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815415" y="4375076"/>
            <a:ext cx="10753195" cy="2208245"/>
          </a:xfrm>
          <a:prstGeom prst="rect">
            <a:avLst/>
          </a:prstGeom>
          <a:noFill/>
          <a:ln>
            <a:solidFill>
              <a:srgbClr val="7030A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74015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27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94400" y="1277210"/>
            <a:ext cx="5994400" cy="2743202"/>
            <a:chOff x="2928" y="480"/>
            <a:chExt cx="2832" cy="1728"/>
          </a:xfrm>
        </p:grpSpPr>
        <p:sp>
          <p:nvSpPr>
            <p:cNvPr id="3" name="AutoShape 3"/>
            <p:cNvSpPr>
              <a:spLocks noChangeArrowheads="1"/>
            </p:cNvSpPr>
            <p:nvPr/>
          </p:nvSpPr>
          <p:spPr bwMode="auto">
            <a:xfrm>
              <a:off x="2928" y="480"/>
              <a:ext cx="2832" cy="1728"/>
            </a:xfrm>
            <a:prstGeom prst="roundRect">
              <a:avLst>
                <a:gd name="adj" fmla="val 16667"/>
              </a:avLst>
            </a:prstGeom>
            <a:solidFill>
              <a:srgbClr val="FFFFCC"/>
            </a:solidFill>
            <a:ln w="9525">
              <a:solidFill>
                <a:schemeClr val="tx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  <p:sp>
          <p:nvSpPr>
            <p:cNvPr id="4" name="Text Box 4"/>
            <p:cNvSpPr txBox="1">
              <a:spLocks noChangeArrowheads="1"/>
            </p:cNvSpPr>
            <p:nvPr/>
          </p:nvSpPr>
          <p:spPr bwMode="auto">
            <a:xfrm>
              <a:off x="2930" y="480"/>
              <a:ext cx="2830" cy="1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/>
                <a:buNone/>
                <a:defRPr sz="2200" b="1" kern="1200">
                  <a:solidFill>
                    <a:prstClr val="black"/>
                  </a:solidFill>
                  <a:latin typeface="Times New Roman" panose="02020603050405020304" pitchFamily="18" charset="0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933">
                  <a:ea typeface="宋体" panose="02010600030101010101" pitchFamily="2" charset="-122"/>
                  <a:cs typeface="Times New Roman" panose="02020603050405020304" pitchFamily="18" charset="0"/>
                </a:rPr>
                <a:t>                   </a:t>
              </a:r>
              <a:r>
                <a:rPr lang="zh-CN" altLang="en-US" sz="3733">
                  <a:ea typeface="宋体" panose="02010600030101010101" pitchFamily="2" charset="-122"/>
                  <a:cs typeface="Times New Roman" panose="02020603050405020304" pitchFamily="18" charset="0"/>
                </a:rPr>
                <a:t>招工启事</a:t>
              </a:r>
            </a:p>
            <a:p>
              <a:r>
                <a:rPr lang="zh-CN" altLang="en-US" sz="2400">
                  <a:ea typeface="宋体" panose="02010600030101010101" pitchFamily="2" charset="-122"/>
                  <a:cs typeface="Times New Roman" panose="02020603050405020304" pitchFamily="18" charset="0"/>
                </a:rPr>
                <a:t>我公司因扩大规模，现需招若干名员工</a:t>
              </a:r>
              <a:r>
                <a:rPr lang="en-US" altLang="zh-CN" sz="2400">
                  <a:ea typeface="宋体" panose="02010600030101010101" pitchFamily="2" charset="-122"/>
                  <a:cs typeface="Times New Roman" panose="02020603050405020304" pitchFamily="18" charset="0"/>
                </a:rPr>
                <a:t>.</a:t>
              </a:r>
              <a:r>
                <a:rPr lang="zh-CN" altLang="en-US" sz="2400">
                  <a:ea typeface="宋体" panose="02010600030101010101" pitchFamily="2" charset="-122"/>
                  <a:cs typeface="Times New Roman" panose="02020603050405020304" pitchFamily="18" charset="0"/>
                </a:rPr>
                <a:t>我公司员工收入很高，月平均工资</a:t>
              </a:r>
              <a:r>
                <a:rPr lang="en-US" altLang="zh-CN" sz="2400">
                  <a:ea typeface="宋体" panose="02010600030101010101" pitchFamily="2" charset="-122"/>
                  <a:cs typeface="Times New Roman" panose="02020603050405020304" pitchFamily="18" charset="0"/>
                </a:rPr>
                <a:t>3400</a:t>
              </a:r>
              <a:r>
                <a:rPr lang="zh-CN" altLang="en-US" sz="2400">
                  <a:ea typeface="宋体" panose="02010600030101010101" pitchFamily="2" charset="-122"/>
                  <a:cs typeface="Times New Roman" panose="02020603050405020304" pitchFamily="18" charset="0"/>
                </a:rPr>
                <a:t>元</a:t>
              </a:r>
              <a:r>
                <a:rPr lang="en-US" altLang="zh-CN" sz="2400">
                  <a:ea typeface="宋体" panose="02010600030101010101" pitchFamily="2" charset="-122"/>
                  <a:cs typeface="Times New Roman" panose="02020603050405020304" pitchFamily="18" charset="0"/>
                </a:rPr>
                <a:t>.</a:t>
              </a:r>
              <a:r>
                <a:rPr lang="zh-CN" altLang="en-US" sz="2400">
                  <a:ea typeface="宋体" panose="02010600030101010101" pitchFamily="2" charset="-122"/>
                  <a:cs typeface="Times New Roman" panose="02020603050405020304" pitchFamily="18" charset="0"/>
                </a:rPr>
                <a:t>有意者于</a:t>
              </a:r>
              <a:r>
                <a:rPr lang="en-US" altLang="zh-CN" sz="2400">
                  <a:ea typeface="宋体" panose="02010600030101010101" pitchFamily="2" charset="-122"/>
                  <a:cs typeface="Times New Roman" panose="02020603050405020304" pitchFamily="18" charset="0"/>
                </a:rPr>
                <a:t>20XX</a:t>
              </a:r>
              <a:r>
                <a:rPr lang="zh-CN" altLang="en-US" sz="2400">
                  <a:ea typeface="宋体" panose="02010600030101010101" pitchFamily="2" charset="-122"/>
                  <a:cs typeface="Times New Roman" panose="02020603050405020304" pitchFamily="18" charset="0"/>
                </a:rPr>
                <a:t>年</a:t>
              </a:r>
              <a:r>
                <a:rPr lang="en-US" altLang="zh-CN" sz="2400">
                  <a:ea typeface="宋体" panose="02010600030101010101" pitchFamily="2" charset="-122"/>
                  <a:cs typeface="Times New Roman" panose="02020603050405020304" pitchFamily="18" charset="0"/>
                </a:rPr>
                <a:t>X</a:t>
              </a:r>
              <a:r>
                <a:rPr lang="zh-CN" altLang="en-US" sz="2400">
                  <a:ea typeface="宋体" panose="02010600030101010101" pitchFamily="2" charset="-122"/>
                  <a:cs typeface="Times New Roman" panose="02020603050405020304" pitchFamily="18" charset="0"/>
                </a:rPr>
                <a:t>月</a:t>
              </a:r>
              <a:r>
                <a:rPr lang="en-US" altLang="zh-CN" sz="2400">
                  <a:ea typeface="宋体" panose="02010600030101010101" pitchFamily="2" charset="-122"/>
                  <a:cs typeface="Times New Roman" panose="02020603050405020304" pitchFamily="18" charset="0"/>
                </a:rPr>
                <a:t>X</a:t>
              </a:r>
              <a:r>
                <a:rPr lang="zh-CN" altLang="en-US" sz="2400">
                  <a:ea typeface="宋体" panose="02010600030101010101" pitchFamily="2" charset="-122"/>
                  <a:cs typeface="Times New Roman" panose="02020603050405020304" pitchFamily="18" charset="0"/>
                </a:rPr>
                <a:t>日到我处面试</a:t>
              </a:r>
              <a:r>
                <a:rPr lang="en-US" altLang="zh-CN" sz="2400">
                  <a:ea typeface="宋体" panose="02010600030101010101" pitchFamily="2" charset="-122"/>
                  <a:cs typeface="Times New Roman" panose="02020603050405020304" pitchFamily="18" charset="0"/>
                </a:rPr>
                <a:t>.</a:t>
              </a:r>
              <a:r>
                <a:rPr lang="zh-CN" altLang="en-US" sz="2400">
                  <a:ea typeface="宋体" panose="02010600030101010101" pitchFamily="2" charset="-122"/>
                  <a:cs typeface="Times New Roman" panose="02020603050405020304" pitchFamily="18" charset="0"/>
                </a:rPr>
                <a:t>                          </a:t>
              </a:r>
              <a:r>
                <a:rPr lang="en-US" altLang="en-US" sz="2400">
                  <a:ea typeface="宋体" panose="02010600030101010101" pitchFamily="2" charset="-122"/>
                  <a:cs typeface="Times New Roman" panose="02020603050405020304" pitchFamily="18" charset="0"/>
                </a:rPr>
                <a:t>               </a:t>
              </a:r>
              <a:r>
                <a:rPr lang="en-US" altLang="en-US" sz="2933">
                  <a:ea typeface="宋体" panose="02010600030101010101" pitchFamily="2" charset="-122"/>
                  <a:cs typeface="Times New Roman" panose="02020603050405020304" pitchFamily="18" charset="0"/>
                </a:rPr>
                <a:t>               </a:t>
              </a:r>
              <a:endParaRPr lang="zh-CN" altLang="en-US" sz="2933"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</p:grpSp>
      <p:pic>
        <p:nvPicPr>
          <p:cNvPr id="5" name="Picture 5" descr="30005_20050217_4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954"/>
          <a:stretch>
            <a:fillRect/>
          </a:stretch>
        </p:blipFill>
        <p:spPr bwMode="auto">
          <a:xfrm>
            <a:off x="711200" y="1886808"/>
            <a:ext cx="23368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9"/>
          <p:cNvSpPr>
            <a:spLocks noChangeArrowheads="1"/>
          </p:cNvSpPr>
          <p:nvPr/>
        </p:nvSpPr>
        <p:spPr bwMode="auto">
          <a:xfrm>
            <a:off x="2584198" y="1277210"/>
            <a:ext cx="3007883" cy="1728192"/>
          </a:xfrm>
          <a:prstGeom prst="cloudCallout">
            <a:avLst>
              <a:gd name="adj1" fmla="val -35463"/>
              <a:gd name="adj2" fmla="val 95671"/>
            </a:avLst>
          </a:prstGeom>
          <a:solidFill>
            <a:srgbClr val="CCFFFF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zh-CN" sz="32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Text Box 10"/>
          <p:cNvSpPr txBox="1">
            <a:spLocks noChangeArrowheads="1"/>
          </p:cNvSpPr>
          <p:nvPr/>
        </p:nvSpPr>
        <p:spPr bwMode="auto">
          <a:xfrm>
            <a:off x="2837664" y="1476688"/>
            <a:ext cx="2784309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我公司员工收入很高，月平均工资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3400</a:t>
            </a:r>
            <a:r>
              <a:rPr lang="zh-CN" altLang="en-US" sz="24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元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endParaRPr lang="zh-CN" altLang="en-US" sz="2400" b="1">
              <a:solidFill>
                <a:srgbClr val="000000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8" name="Group 11"/>
          <p:cNvGraphicFramePr>
            <a:graphicFrameLocks noGrp="1"/>
          </p:cNvGraphicFramePr>
          <p:nvPr>
            <p:extLst/>
          </p:nvPr>
        </p:nvGraphicFramePr>
        <p:xfrm>
          <a:off x="1625600" y="4561749"/>
          <a:ext cx="9245600" cy="998539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930400"/>
                <a:gridCol w="1930400"/>
                <a:gridCol w="2032000"/>
                <a:gridCol w="1828800"/>
                <a:gridCol w="1524000"/>
              </a:tblGrid>
              <a:tr h="45720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总经理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总工程师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技工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普工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杂工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</a:tr>
              <a:tr h="541339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6000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元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5500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元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4000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元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1000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元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500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元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</a:tr>
            </a:tbl>
          </a:graphicData>
        </a:graphic>
      </p:graphicFrame>
      <p:sp>
        <p:nvSpPr>
          <p:cNvPr id="9" name="Text Box 31"/>
          <p:cNvSpPr txBox="1">
            <a:spLocks noChangeArrowheads="1"/>
          </p:cNvSpPr>
          <p:nvPr/>
        </p:nvSpPr>
        <p:spPr bwMode="auto">
          <a:xfrm>
            <a:off x="1625599" y="5787296"/>
            <a:ext cx="7368116" cy="630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srgbClr val="0070C0"/>
                </a:solidFill>
                <a:latin typeface="Times New Roman" panose="02020603050405020304" pitchFamily="18" charset="0"/>
                <a:ea typeface="楷体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itchFamily="34" charset="0"/>
                <a:ea typeface="宋体" charset="-122"/>
                <a:cs typeface="+mn-cs"/>
              </a:defRPr>
            </a:lvl9pPr>
          </a:lstStyle>
          <a:p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6000+5500+4000+1000+500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÷5=3400</a:t>
            </a:r>
            <a:r>
              <a:rPr lang="zh-CN" altLang="en-US" sz="2667">
                <a:solidFill>
                  <a:srgbClr val="FF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（元）</a:t>
            </a:r>
            <a:endParaRPr lang="en-US" altLang="zh-CN" sz="2667">
              <a:solidFill>
                <a:srgbClr val="FF0000"/>
              </a:solidFill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11" name="组合 10">
            <a:extLst>
              <a:ext uri="{FF2B5EF4-FFF2-40B4-BE49-F238E27FC236}">
                <a16:creationId xmlns="" xmlns:a16="http://schemas.microsoft.com/office/drawing/2014/main" id="{239BF45A-2FDF-443A-8C33-6D7A4FF429D4}"/>
              </a:ext>
            </a:extLst>
          </p:cNvPr>
          <p:cNvGrpSpPr/>
          <p:nvPr/>
        </p:nvGrpSpPr>
        <p:grpSpPr>
          <a:xfrm>
            <a:off x="1118934" y="725723"/>
            <a:ext cx="1783800" cy="641442"/>
            <a:chOff x="4526" y="13747"/>
            <a:chExt cx="2851" cy="810"/>
          </a:xfrm>
        </p:grpSpPr>
        <p:sp>
          <p:nvSpPr>
            <p:cNvPr id="12" name="自选图形 182">
              <a:extLst>
                <a:ext uri="{FF2B5EF4-FFF2-40B4-BE49-F238E27FC236}">
                  <a16:creationId xmlns="" xmlns:a16="http://schemas.microsoft.com/office/drawing/2014/main" id="{6B69D1BE-39B1-4814-8166-753530C32B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文本框 2">
              <a:extLst>
                <a:ext uri="{FF2B5EF4-FFF2-40B4-BE49-F238E27FC236}">
                  <a16:creationId xmlns="" xmlns:a16="http://schemas.microsoft.com/office/drawing/2014/main" id="{D4F1FCCD-9A0D-407B-83B0-8957AF08EF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案例分析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728572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Group 4"/>
          <p:cNvGraphicFramePr>
            <a:graphicFrameLocks noGrp="1"/>
          </p:cNvGraphicFramePr>
          <p:nvPr>
            <p:extLst/>
          </p:nvPr>
        </p:nvGraphicFramePr>
        <p:xfrm>
          <a:off x="835488" y="1967719"/>
          <a:ext cx="10733121" cy="1788354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188171"/>
                <a:gridCol w="1824203"/>
                <a:gridCol w="2112235"/>
                <a:gridCol w="1536171"/>
                <a:gridCol w="1440160"/>
                <a:gridCol w="1632181"/>
              </a:tblGrid>
              <a:tr h="63976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职务       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总经理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总工程师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技工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普工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杂工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</a:tr>
              <a:tr h="572527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月工资</a:t>
                      </a: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元         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6000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5500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4000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1000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500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</a:tr>
              <a:tr h="576064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员工人数           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14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horzOverflow="overflow"/>
                </a:tc>
              </a:tr>
            </a:tbl>
          </a:graphicData>
        </a:graphic>
      </p:graphicFrame>
      <p:sp>
        <p:nvSpPr>
          <p:cNvPr id="3" name="Text Box 38"/>
          <p:cNvSpPr txBox="1">
            <a:spLocks noChangeArrowheads="1"/>
          </p:cNvSpPr>
          <p:nvPr/>
        </p:nvSpPr>
        <p:spPr bwMode="auto">
          <a:xfrm>
            <a:off x="719404" y="1067773"/>
            <a:ext cx="5473137" cy="708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该公司的实际情况如下表</a:t>
            </a:r>
            <a:r>
              <a:rPr lang="en-US" altLang="zh-CN" sz="2667"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</a:p>
        </p:txBody>
      </p:sp>
      <p:grpSp>
        <p:nvGrpSpPr>
          <p:cNvPr id="4" name="Group 39"/>
          <p:cNvGrpSpPr/>
          <p:nvPr/>
        </p:nvGrpSpPr>
        <p:grpSpPr>
          <a:xfrm>
            <a:off x="2978315" y="4140111"/>
            <a:ext cx="7149475" cy="1006475"/>
            <a:chOff x="158" y="2750"/>
            <a:chExt cx="4769" cy="634"/>
          </a:xfrm>
        </p:grpSpPr>
        <p:sp>
          <p:nvSpPr>
            <p:cNvPr id="5" name="Text Box 40"/>
            <p:cNvSpPr txBox="1">
              <a:spLocks noChangeArrowheads="1"/>
            </p:cNvSpPr>
            <p:nvPr/>
          </p:nvSpPr>
          <p:spPr bwMode="auto">
            <a:xfrm>
              <a:off x="158" y="2750"/>
              <a:ext cx="4769" cy="3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50000"/>
                </a:spcBef>
                <a:spcAft>
                  <a:spcPct val="0"/>
                </a:spcAft>
              </a:pPr>
              <a:r>
                <a:rPr lang="en-US" altLang="zh-CN" sz="2667" b="1">
                  <a:solidFill>
                    <a:srgbClr val="FF0000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Times New Roman" panose="02020603050405020304" pitchFamily="18" charset="0"/>
                </a:rPr>
                <a:t>6000×1+5500×1+4000×2+1000×14+500×2</a:t>
              </a:r>
            </a:p>
          </p:txBody>
        </p:sp>
        <p:sp>
          <p:nvSpPr>
            <p:cNvPr id="6" name="Text Box 41"/>
            <p:cNvSpPr txBox="1">
              <a:spLocks noChangeArrowheads="1"/>
            </p:cNvSpPr>
            <p:nvPr/>
          </p:nvSpPr>
          <p:spPr bwMode="auto">
            <a:xfrm>
              <a:off x="2282" y="3067"/>
              <a:ext cx="522" cy="3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50000"/>
                </a:spcBef>
                <a:spcAft>
                  <a:spcPct val="0"/>
                </a:spcAft>
                <a:defRPr sz="2200" kern="1200">
                  <a:solidFill>
                    <a:srgbClr val="000000"/>
                  </a:solidFill>
                  <a:latin typeface="Times New Roman" panose="02020603050405020304" pitchFamily="18" charset="0"/>
                  <a:ea typeface="+mn-ea"/>
                  <a:cs typeface="Times New Roman" panose="02020603050405020304" pitchFamily="18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667" b="1">
                  <a:solidFill>
                    <a:srgbClr val="FF0000"/>
                  </a:solidFill>
                  <a:ea typeface="宋体" panose="02010600030101010101" pitchFamily="2" charset="-122"/>
                </a:rPr>
                <a:t>20</a:t>
              </a:r>
            </a:p>
          </p:txBody>
        </p:sp>
        <p:sp>
          <p:nvSpPr>
            <p:cNvPr id="7" name="Line 42"/>
            <p:cNvSpPr>
              <a:spLocks noChangeShapeType="1"/>
            </p:cNvSpPr>
            <p:nvPr/>
          </p:nvSpPr>
          <p:spPr bwMode="auto">
            <a:xfrm>
              <a:off x="158" y="3067"/>
              <a:ext cx="4645" cy="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8" name="Text Box 43"/>
          <p:cNvSpPr txBox="1">
            <a:spLocks noChangeArrowheads="1"/>
          </p:cNvSpPr>
          <p:nvPr/>
        </p:nvSpPr>
        <p:spPr bwMode="auto">
          <a:xfrm>
            <a:off x="2494491" y="5004209"/>
            <a:ext cx="2833424" cy="50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  <a:defRPr sz="2200" kern="1200">
                <a:solidFill>
                  <a:srgbClr val="00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7" b="1">
                <a:solidFill>
                  <a:srgbClr val="FF0000"/>
                </a:solidFill>
                <a:ea typeface="宋体" panose="02010600030101010101" pitchFamily="2" charset="-122"/>
              </a:rPr>
              <a:t>=1725   </a:t>
            </a:r>
            <a:r>
              <a:rPr lang="zh-CN" altLang="en-US" sz="2667" b="1">
                <a:solidFill>
                  <a:srgbClr val="FF0000"/>
                </a:solidFill>
                <a:ea typeface="宋体" panose="02010600030101010101" pitchFamily="2" charset="-122"/>
              </a:rPr>
              <a:t>＜  </a:t>
            </a:r>
            <a:r>
              <a:rPr lang="en-US" altLang="zh-CN" sz="2667" b="1">
                <a:solidFill>
                  <a:srgbClr val="FF0000"/>
                </a:solidFill>
                <a:ea typeface="宋体" panose="02010600030101010101" pitchFamily="2" charset="-122"/>
              </a:rPr>
              <a:t>3400</a:t>
            </a:r>
          </a:p>
        </p:txBody>
      </p:sp>
      <p:sp>
        <p:nvSpPr>
          <p:cNvPr id="9" name="Text Box 44"/>
          <p:cNvSpPr txBox="1">
            <a:spLocks noChangeArrowheads="1"/>
          </p:cNvSpPr>
          <p:nvPr/>
        </p:nvSpPr>
        <p:spPr bwMode="auto">
          <a:xfrm>
            <a:off x="2872117" y="6006901"/>
            <a:ext cx="6968299" cy="502766"/>
          </a:xfrm>
          <a:prstGeom prst="rect">
            <a:avLst/>
          </a:prstGeom>
          <a:ex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kumimoji="1" lang="zh-CN" altLang="en-US" sz="2667" b="1">
                <a:solidFill>
                  <a:srgbClr val="0070C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你认为该公司的广告行为属于一种什么行为？</a:t>
            </a:r>
          </a:p>
        </p:txBody>
      </p:sp>
      <p:sp>
        <p:nvSpPr>
          <p:cNvPr id="10" name="Text Box 45"/>
          <p:cNvSpPr txBox="1">
            <a:spLocks noChangeArrowheads="1"/>
          </p:cNvSpPr>
          <p:nvPr/>
        </p:nvSpPr>
        <p:spPr bwMode="auto">
          <a:xfrm>
            <a:off x="1063589" y="4332134"/>
            <a:ext cx="1891865" cy="50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1" lang="zh-CN" altLang="en-US" sz="2667" b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平均工资＝</a:t>
            </a:r>
          </a:p>
        </p:txBody>
      </p:sp>
    </p:spTree>
    <p:extLst>
      <p:ext uri="{BB962C8B-B14F-4D97-AF65-F5344CB8AC3E}">
        <p14:creationId xmlns:p14="http://schemas.microsoft.com/office/powerpoint/2010/main" val="25670919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Box 4"/>
          <p:cNvSpPr txBox="1">
            <a:spLocks noChangeArrowheads="1"/>
          </p:cNvSpPr>
          <p:nvPr/>
        </p:nvSpPr>
        <p:spPr bwMode="auto">
          <a:xfrm>
            <a:off x="719404" y="1657491"/>
            <a:ext cx="11040809" cy="1323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2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某公司欲招聘一名公关人员，对甲、乙两位候选人进行了面试和笔试，他们的成绩如下表所示：</a:t>
            </a:r>
          </a:p>
        </p:txBody>
      </p:sp>
      <p:graphicFrame>
        <p:nvGraphicFramePr>
          <p:cNvPr id="4" name="Group 5"/>
          <p:cNvGraphicFramePr>
            <a:graphicFrameLocks noGrp="1"/>
          </p:cNvGraphicFramePr>
          <p:nvPr>
            <p:extLst/>
          </p:nvPr>
        </p:nvGraphicFramePr>
        <p:xfrm>
          <a:off x="6449889" y="3865736"/>
          <a:ext cx="5186859" cy="1857376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346432"/>
                <a:gridCol w="1824203"/>
                <a:gridCol w="2016224"/>
              </a:tblGrid>
              <a:tr h="457200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候选人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测试成绩（百分制）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45720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面试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笔试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  <a:tr h="47148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甲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86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90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  <a:tr h="47148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乙</a:t>
                      </a:r>
                      <a:endParaRPr kumimoji="0" lang="zh-CN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92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u="none" strike="noStrike" cap="none" normalizeH="0" baseline="0" smtClean="0">
                          <a:ln>
                            <a:noFill/>
                          </a:ln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83</a:t>
                      </a:r>
                      <a:endParaRPr kumimoji="0" lang="en-US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121920" marR="121920" anchor="ctr" anchorCtr="1" horzOverflow="overflow"/>
                </a:tc>
              </a:tr>
            </a:tbl>
          </a:graphicData>
        </a:graphic>
      </p:graphicFrame>
      <p:sp>
        <p:nvSpPr>
          <p:cNvPr id="5" name="Text Box 25"/>
          <p:cNvSpPr txBox="1">
            <a:spLocks noChangeArrowheads="1"/>
          </p:cNvSpPr>
          <p:nvPr/>
        </p:nvSpPr>
        <p:spPr bwMode="auto">
          <a:xfrm>
            <a:off x="623392" y="2809619"/>
            <a:ext cx="11233248" cy="12458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（1）如果公司认为面试和笔试成绩同等重要，从他们的成绩看，谁将被录取？</a:t>
            </a:r>
          </a:p>
        </p:txBody>
      </p:sp>
      <p:sp>
        <p:nvSpPr>
          <p:cNvPr id="6" name="Text Box 26"/>
          <p:cNvSpPr txBox="1">
            <a:spLocks noChangeArrowheads="1"/>
          </p:cNvSpPr>
          <p:nvPr/>
        </p:nvSpPr>
        <p:spPr bwMode="auto">
          <a:xfrm>
            <a:off x="623392" y="3953735"/>
            <a:ext cx="5430609" cy="1861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/>
              <a:buNone/>
              <a:defRPr sz="2000" b="1" kern="1200">
                <a:solidFill>
                  <a:prstClr val="black"/>
                </a:solidFill>
                <a:latin typeface="Times New Roman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>
                <a:ea typeface="宋体" panose="02010600030101010101" pitchFamily="2" charset="-122"/>
                <a:cs typeface="Times New Roman" panose="02020603050405020304" pitchFamily="18" charset="0"/>
              </a:rPr>
              <a:t>（2）如果公司认为，作为公关人员面试的成 绩应该比笔试的成绩更重要，并分别赋予它们6和4的权，</a:t>
            </a:r>
            <a:endParaRPr lang="en-US" altLang="zh-CN" sz="2667"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23392" y="5945141"/>
            <a:ext cx="7776864" cy="50276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7" b="1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计算甲、乙两人各自的平均成绩，谁将被录取？</a:t>
            </a:r>
          </a:p>
        </p:txBody>
      </p:sp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239BF45A-2FDF-443A-8C33-6D7A4FF429D4}"/>
              </a:ext>
            </a:extLst>
          </p:cNvPr>
          <p:cNvGrpSpPr/>
          <p:nvPr/>
        </p:nvGrpSpPr>
        <p:grpSpPr>
          <a:xfrm>
            <a:off x="1118934" y="725723"/>
            <a:ext cx="1783800" cy="641442"/>
            <a:chOff x="4526" y="13747"/>
            <a:chExt cx="2851" cy="810"/>
          </a:xfrm>
        </p:grpSpPr>
        <p:sp>
          <p:nvSpPr>
            <p:cNvPr id="9" name="自选图形 182">
              <a:extLst>
                <a:ext uri="{FF2B5EF4-FFF2-40B4-BE49-F238E27FC236}">
                  <a16:creationId xmlns="" xmlns:a16="http://schemas.microsoft.com/office/drawing/2014/main" id="{6B69D1BE-39B1-4814-8166-753530C32B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26" y="13747"/>
              <a:ext cx="2851" cy="810"/>
            </a:xfrm>
            <a:prstGeom prst="roundRect">
              <a:avLst>
                <a:gd name="adj" fmla="val 16667"/>
              </a:avLst>
            </a:prstGeom>
            <a:solidFill>
              <a:srgbClr val="CCFFFF"/>
            </a:solidFill>
            <a:ln w="19050">
              <a:solidFill>
                <a:srgbClr val="70AD47"/>
              </a:solidFill>
              <a:round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文本框 2">
              <a:extLst>
                <a:ext uri="{FF2B5EF4-FFF2-40B4-BE49-F238E27FC236}">
                  <a16:creationId xmlns="" xmlns:a16="http://schemas.microsoft.com/office/drawing/2014/main" id="{D4F1FCCD-9A0D-407B-83B0-8957AF08EF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03" y="13843"/>
              <a:ext cx="2670" cy="44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rgbClr val="CCFFFF"/>
              </a:solidFill>
              <a:miter lim="800000"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0" fontAlgn="base" hangingPunct="0">
                <a:spcAft>
                  <a:spcPct val="0"/>
                </a:spcAft>
              </a:pPr>
              <a:r>
                <a:rPr lang="zh-CN" altLang="en-US" sz="2800" b="1" smtClean="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针对训练</a:t>
              </a:r>
              <a:endParaRPr lang="zh-CN" sz="2000" kern="100">
                <a:effectLst/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37409245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https://d.book118.com/778077125132006040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Calibri Light</vt:lpstr>
      <vt:lpstr>宋体</vt:lpstr>
      <vt:lpstr>Times New Roman</vt:lpstr>
      <vt:lpstr>黑体</vt:lpstr>
      <vt:lpstr>楷体</vt:lpstr>
      <vt:lpstr>微软雅黑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2024-09-19T11:07:12.184</cp:lastPrinted>
  <dcterms:created xsi:type="dcterms:W3CDTF">2024-09-19T03:07:12Z</dcterms:created>
  <dcterms:modified xsi:type="dcterms:W3CDTF">2024-09-19T03:07:14Z</dcterms:modified>
</cp:coreProperties>
</file>