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8F6F061-4F68-48A7-A056-5578887C40F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sldImg"/>
          </p:nvPr>
        </p:nvSpPr>
        <p:spPr>
          <a:xfrm>
            <a:off x="685800" y="1143000"/>
            <a:ext cx="5486040" cy="3085920"/>
          </a:xfrm>
          <a:prstGeom prst="rect">
            <a:avLst/>
          </a:prstGeom>
          <a:ln w="0">
            <a:noFill/>
          </a:ln>
        </p:spPr>
      </p:sp>
      <p:sp>
        <p:nvSpPr>
          <p:cNvPr id="34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sldImg"/>
          </p:nvPr>
        </p:nvSpPr>
        <p:spPr>
          <a:xfrm>
            <a:off x="685800" y="1143000"/>
            <a:ext cx="5486040" cy="3085920"/>
          </a:xfrm>
          <a:prstGeom prst="rect">
            <a:avLst/>
          </a:prstGeom>
          <a:ln w="0">
            <a:noFill/>
          </a:ln>
        </p:spPr>
      </p:sp>
      <p:sp>
        <p:nvSpPr>
          <p:cNvPr id="35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B0A83C-639D-4549-ABC1-022A1499CF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125F72-369B-40AD-A2FE-04C1FDEA70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8267DB-D9FB-485F-AC72-0F253E0A28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101060D-B974-4733-A901-38B11D415D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A9D5AD-A90B-4D98-B92E-54BB16300A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2DF3F3-977C-4FF4-93E3-8FC3B815010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0BEA1A5-29BB-4B67-9360-81A29A0B0D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78501F-08D9-4CC3-B8F8-A36A025FCF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24BDF0-5034-4ECE-B0C0-A584DAEB30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DA89EE-BF00-4958-8FD9-0354315A4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EF4E81-5F35-449A-92C3-E0D8E19E7B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FD62655-C24F-49E1-BE9C-032E863F11F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7ECA257-7A17-4B3E-81CA-FB34FA071EC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101057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企业风险管理的风险管理体制</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企业风险管理概述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企业风险管理的组织结构</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企业风险管理的流程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企业风险管理的工具和方法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企业风险管理的监督和评估</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企业风险管理的发展趋势</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企业风险管理概述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什么是企业风险管理</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风险管理是企业为了实现其目标和使命所制定的一系列策略、政策、程序和活动，以便识别、评估、处理和监控可能影响其目标实现的任何形式的风险。风险管理有助于企业提前预测潜在风险并采取相应措施，以保障企业的长期发展。</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为什么企业需要风险管理</a:t>
            </a:r>
            <a:endParaRPr lang="en-US" sz="3500" b="0" strike="noStrike" spc="-1">
              <a:solidFill>
                <a:srgbClr val="000000"/>
              </a:solidFill>
              <a:latin typeface="Arial"/>
            </a:endParaRPr>
          </a:p>
        </p:txBody>
      </p:sp>
      <p:sp>
        <p:nvSpPr>
          <p:cNvPr id="8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风险管理能够帮助企业预测和应对风险，提高经营效率、增强竞争力，避免损失，保护企业利益。通过有效的风险管理，企业可以规避不稳定因素，提高经营稳定性和可持续性。</a:t>
            </a:r>
            <a:endParaRPr lang="en-US" sz="2500" b="0" strike="noStrike" spc="-1">
              <a:solidFill>
                <a:srgbClr val="000000"/>
              </a:solidFill>
              <a:latin typeface="Arial"/>
            </a:endParaRPr>
          </a:p>
        </p:txBody>
      </p:sp>
      <p:sp>
        <p:nvSpPr>
          <p:cNvPr id="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企业风险管理的重要性</a:t>
            </a:r>
            <a:endParaRPr lang="en-US" sz="3600" b="0" strike="noStrike" spc="-1">
              <a:solidFill>
                <a:schemeClr val="dk1"/>
              </a:solidFill>
              <a:latin typeface="Arial"/>
            </a:endParaRPr>
          </a:p>
        </p:txBody>
      </p:sp>
      <p:sp>
        <p:nvSpPr>
          <p:cNvPr id="8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风险管理有助于减少盲目性和随意性，提高决策的科学性和准确性。</a:t>
            </a:r>
            <a:endParaRPr lang="en-US" sz="2000" b="0" strike="noStrike" spc="-1">
              <a:solidFill>
                <a:srgbClr val="000000"/>
              </a:solidFill>
              <a:latin typeface="Arial"/>
            </a:endParaRPr>
          </a:p>
        </p:txBody>
      </p:sp>
      <p:sp>
        <p:nvSpPr>
          <p:cNvPr id="8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提高决策质量</a:t>
            </a:r>
            <a:endParaRPr lang="en-US" sz="3000" b="0" strike="noStrike" spc="-1">
              <a:solidFill>
                <a:srgbClr val="000000"/>
              </a:solidFill>
              <a:latin typeface="Arial"/>
            </a:endParaRPr>
          </a:p>
        </p:txBody>
      </p:sp>
      <p:sp>
        <p:nvSpPr>
          <p:cNvPr id="8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良好的风险管理有助于企业在长期内保持稳定增长，确保持续经营。</a:t>
            </a:r>
            <a:endParaRPr lang="en-US" sz="2000" b="0" strike="noStrike" spc="-1">
              <a:solidFill>
                <a:srgbClr val="000000"/>
              </a:solidFill>
              <a:latin typeface="Arial"/>
            </a:endParaRPr>
          </a:p>
        </p:txBody>
      </p:sp>
      <p:sp>
        <p:nvSpPr>
          <p:cNvPr id="9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保证可持续发展</a:t>
            </a:r>
            <a:endParaRPr lang="en-US" sz="3000" b="0" strike="noStrike" spc="-1">
              <a:solidFill>
                <a:srgbClr val="000000"/>
              </a:solidFill>
              <a:latin typeface="Arial"/>
            </a:endParaRPr>
          </a:p>
        </p:txBody>
      </p:sp>
      <p:sp>
        <p:nvSpPr>
          <p:cNvPr id="9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通过风险管理，企业可以更好地分配资源以应对各种风险，实现资源最大化利用。</a:t>
            </a:r>
            <a:endParaRPr lang="en-US" sz="2000" b="0" strike="noStrike" spc="-1">
              <a:solidFill>
                <a:srgbClr val="000000"/>
              </a:solidFill>
              <a:latin typeface="Arial"/>
            </a:endParaRPr>
          </a:p>
        </p:txBody>
      </p:sp>
      <p:sp>
        <p:nvSpPr>
          <p:cNvPr id="9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优化资源配置</a:t>
            </a:r>
            <a:endParaRPr lang="en-US" sz="3000" b="0" strike="noStrike" spc="-1">
              <a:solidFill>
                <a:srgbClr val="000000"/>
              </a:solidFill>
              <a:latin typeface="Arial"/>
            </a:endParaRPr>
          </a:p>
        </p:txBody>
      </p:sp>
      <p:sp>
        <p:nvSpPr>
          <p:cNvPr id="95"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企业风险管理框架</a:t>
            </a:r>
            <a:endParaRPr lang="en-US" sz="3600" b="0" strike="noStrike" spc="-1">
              <a:solidFill>
                <a:schemeClr val="dk1"/>
              </a:solidFill>
              <a:latin typeface="Arial"/>
            </a:endParaRPr>
          </a:p>
        </p:txBody>
      </p:sp>
      <p:sp>
        <p:nvSpPr>
          <p:cNvPr id="9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影响企业整体市场定位和商业模式的风险。</a:t>
            </a:r>
            <a:endParaRPr lang="en-US" sz="1500" b="0" strike="noStrike" spc="-1">
              <a:solidFill>
                <a:srgbClr val="000000"/>
              </a:solidFill>
              <a:latin typeface="Arial"/>
            </a:endParaRPr>
          </a:p>
        </p:txBody>
      </p:sp>
      <p:sp>
        <p:nvSpPr>
          <p:cNvPr id="9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战略风险</a:t>
            </a:r>
            <a:endParaRPr lang="en-US" sz="2200" b="0" strike="noStrike" spc="-1">
              <a:solidFill>
                <a:srgbClr val="000000"/>
              </a:solidFill>
              <a:latin typeface="Arial"/>
            </a:endParaRPr>
          </a:p>
        </p:txBody>
      </p:sp>
      <p:sp>
        <p:nvSpPr>
          <p:cNvPr id="9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来自企业日常运营活动的潜在风险，如人为失误、系统故障等。</a:t>
            </a:r>
            <a:endParaRPr lang="en-US" sz="1500" b="0" strike="noStrike" spc="-1">
              <a:solidFill>
                <a:srgbClr val="000000"/>
              </a:solidFill>
              <a:latin typeface="Arial"/>
            </a:endParaRPr>
          </a:p>
        </p:txBody>
      </p:sp>
      <p:sp>
        <p:nvSpPr>
          <p:cNvPr id="10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操作风险</a:t>
            </a:r>
            <a:endParaRPr lang="en-US" sz="2200" b="0" strike="noStrike" spc="-1">
              <a:solidFill>
                <a:srgbClr val="000000"/>
              </a:solidFill>
              <a:latin typeface="Arial"/>
            </a:endParaRPr>
          </a:p>
        </p:txBody>
      </p:sp>
      <p:sp>
        <p:nvSpPr>
          <p:cNvPr id="10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由市场波动引起的风险，如股市下跌、价格波动等。</a:t>
            </a:r>
            <a:endParaRPr lang="en-US" sz="1500" b="0" strike="noStrike" spc="-1">
              <a:solidFill>
                <a:srgbClr val="000000"/>
              </a:solidFill>
              <a:latin typeface="Arial"/>
            </a:endParaRPr>
          </a:p>
        </p:txBody>
      </p:sp>
      <p:sp>
        <p:nvSpPr>
          <p:cNvPr id="10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市场风险</a:t>
            </a:r>
            <a:endParaRPr lang="en-US" sz="2200" b="0" strike="noStrike" spc="-1">
              <a:solidFill>
                <a:srgbClr val="000000"/>
              </a:solidFill>
              <a:latin typeface="Arial"/>
            </a:endParaRPr>
          </a:p>
        </p:txBody>
      </p:sp>
      <p:sp>
        <p:nvSpPr>
          <p:cNvPr id="10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涉及企业财务活动的风险，如资金流动性、债务风险等。</a:t>
            </a:r>
            <a:endParaRPr lang="en-US" sz="1500" b="0" strike="noStrike" spc="-1">
              <a:solidFill>
                <a:srgbClr val="000000"/>
              </a:solidFill>
              <a:latin typeface="Arial"/>
            </a:endParaRPr>
          </a:p>
        </p:txBody>
      </p:sp>
      <p:sp>
        <p:nvSpPr>
          <p:cNvPr id="10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财务风险</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风险评估</a:t>
            </a:r>
            <a:endParaRPr lang="en-US" sz="2200" b="0" strike="noStrike" spc="-1">
              <a:solidFill>
                <a:srgbClr val="000000"/>
              </a:solidFill>
              <a:latin typeface="Arial"/>
            </a:endParaRPr>
          </a:p>
        </p:txBody>
      </p:sp>
      <p:sp>
        <p:nvSpPr>
          <p:cNvPr id="10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定量或定性评估各项风险的可能性和影响程度。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制定评估方法和标准，为风险的后续管理提供依据。</a:t>
            </a:r>
            <a:endParaRPr lang="en-US" sz="1500" b="0" strike="noStrike" spc="-1">
              <a:solidFill>
                <a:srgbClr val="000000"/>
              </a:solidFill>
              <a:latin typeface="Arial"/>
            </a:endParaRPr>
          </a:p>
        </p:txBody>
      </p:sp>
      <p:sp>
        <p:nvSpPr>
          <p:cNvPr id="10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风险处理</a:t>
            </a:r>
            <a:endParaRPr lang="en-US" sz="2200" b="0" strike="noStrike" spc="-1">
              <a:solidFill>
                <a:srgbClr val="000000"/>
              </a:solidFill>
              <a:latin typeface="Arial"/>
            </a:endParaRPr>
          </a:p>
        </p:txBody>
      </p:sp>
      <p:sp>
        <p:nvSpPr>
          <p:cNvPr id="11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制定风险应对策略和计划，采取措施降低风险发生的可能性。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建立风险管理控制措施和机制，监控风险的实施情况。</a:t>
            </a:r>
            <a:endParaRPr lang="en-US" sz="1500" b="0" strike="noStrike" spc="-1">
              <a:solidFill>
                <a:srgbClr val="000000"/>
              </a:solidFill>
              <a:latin typeface="Arial"/>
            </a:endParaRPr>
          </a:p>
        </p:txBody>
      </p:sp>
      <p:sp>
        <p:nvSpPr>
          <p:cNvPr id="11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风险监控</a:t>
            </a:r>
            <a:endParaRPr lang="en-US" sz="2200" b="0" strike="noStrike" spc="-1">
              <a:solidFill>
                <a:srgbClr val="000000"/>
              </a:solidFill>
              <a:latin typeface="Arial"/>
            </a:endParaRPr>
          </a:p>
        </p:txBody>
      </p:sp>
      <p:sp>
        <p:nvSpPr>
          <p:cNvPr id="11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定期监测风险的变化和发展趋势。</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及时调整风险管理措施，保障风险控制的有效性。</a:t>
            </a:r>
            <a:endParaRPr lang="en-US" sz="1500" b="0" strike="noStrike" spc="-1">
              <a:solidFill>
                <a:srgbClr val="000000"/>
              </a:solidFill>
              <a:latin typeface="Arial"/>
            </a:endParaRPr>
          </a:p>
        </p:txBody>
      </p:sp>
      <p:sp>
        <p:nvSpPr>
          <p:cNvPr id="11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企业风险管理的过程</a:t>
            </a:r>
            <a:endParaRPr lang="en-US" sz="3600" b="0" strike="noStrike" spc="-1">
              <a:solidFill>
                <a:schemeClr val="dk1"/>
              </a:solidFill>
              <a:latin typeface="Arial"/>
            </a:endParaRPr>
          </a:p>
        </p:txBody>
      </p:sp>
      <p:sp>
        <p:nvSpPr>
          <p:cNvPr id="11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风险识别</a:t>
            </a:r>
            <a:endParaRPr lang="en-US" sz="2200" b="0" strike="noStrike" spc="-1">
              <a:solidFill>
                <a:srgbClr val="000000"/>
              </a:solidFill>
              <a:latin typeface="Arial"/>
            </a:endParaRPr>
          </a:p>
        </p:txBody>
      </p:sp>
      <p:sp>
        <p:nvSpPr>
          <p:cNvPr id="11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识别潜在风险和机会，建立风险识别体系。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分析风险发生的原因和可能的后果。</a:t>
            </a:r>
            <a:endParaRPr lang="en-US" sz="1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企业风险管理的价值</a:t>
            </a:r>
            <a:endParaRPr lang="en-US" sz="3600" b="0" strike="noStrike" spc="-1">
              <a:solidFill>
                <a:schemeClr val="dk1"/>
              </a:solidFill>
              <a:latin typeface="Arial"/>
            </a:endParaRPr>
          </a:p>
        </p:txBody>
      </p:sp>
      <p:sp>
        <p:nvSpPr>
          <p:cNvPr id="11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风险管理不仅有助于提高企业的竞争力和可持续发展能力，还可以增强企业的信誉和声誉，提高投资者和合作伙伴对企业的信任度。通过建立完善的风险管理体制，企业能更好地应对外部环境变化和市场挑战，降低遭受损失的可能性，增强抵御危机的能力。</a:t>
            </a:r>
            <a:endParaRPr lang="en-US" sz="2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企业风险管理的组织结构</a:t>
            </a:r>
            <a:endParaRPr lang="en-US" sz="3600" b="0" strike="noStrike" spc="-1">
              <a:solidFill>
                <a:schemeClr val="dk1"/>
              </a:solidFill>
              <a:latin typeface="Arial"/>
            </a:endParaRPr>
          </a:p>
        </p:txBody>
      </p:sp>
      <p:sp>
        <p:nvSpPr>
          <p:cNvPr id="1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风险管理委员会</a:t>
            </a:r>
            <a:endParaRPr lang="en-US" sz="3500" b="0" strike="noStrike" spc="-1">
              <a:solidFill>
                <a:srgbClr val="000000"/>
              </a:solidFill>
              <a:latin typeface="Arial"/>
            </a:endParaRPr>
          </a:p>
        </p:txBody>
      </p:sp>
      <p:sp>
        <p:nvSpPr>
          <p:cNvPr id="12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风险管理委员会是企业风险管理的最高决策机构，负责审议和批准风险管理策略、政策和重大风险事件的处理方案。该委员会由企业高层领导和专业风险管理人员组成，确保企业在风险管理方面的决策和执行得到有效指导和监督。</a:t>
            </a:r>
            <a:endParaRPr lang="en-US" sz="2500" b="0" strike="noStrike" spc="-1">
              <a:solidFill>
                <a:srgbClr val="000000"/>
              </a:solidFill>
              <a:latin typeface="Arial"/>
            </a:endParaRPr>
          </a:p>
        </p:txBody>
      </p:sp>
      <p:sp>
        <p:nvSpPr>
          <p:cNvPr id="12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风险管理部门</a:t>
            </a:r>
            <a:endParaRPr lang="en-US" sz="3600" b="0" strike="noStrike" spc="-1">
              <a:solidFill>
                <a:schemeClr val="dk1"/>
              </a:solidFill>
              <a:latin typeface="Arial"/>
            </a:endParaRPr>
          </a:p>
        </p:txBody>
      </p:sp>
      <p:sp>
        <p:nvSpPr>
          <p:cNvPr id="12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评估企业各项风险的可能性和影响程度</a:t>
            </a:r>
            <a:endParaRPr lang="en-US" sz="1500" b="0" strike="noStrike" spc="-1">
              <a:solidFill>
                <a:srgbClr val="000000"/>
              </a:solidFill>
              <a:latin typeface="Arial"/>
            </a:endParaRPr>
          </a:p>
        </p:txBody>
      </p:sp>
      <p:sp>
        <p:nvSpPr>
          <p:cNvPr id="12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风险评估</a:t>
            </a:r>
            <a:endParaRPr lang="en-US" sz="2200" b="0" strike="noStrike" spc="-1">
              <a:solidFill>
                <a:srgbClr val="000000"/>
              </a:solidFill>
              <a:latin typeface="Arial"/>
            </a:endParaRPr>
          </a:p>
        </p:txBody>
      </p:sp>
      <p:sp>
        <p:nvSpPr>
          <p:cNvPr id="13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监控企业风险的变化和发展趋势</a:t>
            </a:r>
            <a:endParaRPr lang="en-US" sz="1500" b="0" strike="noStrike" spc="-1">
              <a:solidFill>
                <a:srgbClr val="000000"/>
              </a:solidFill>
              <a:latin typeface="Arial"/>
            </a:endParaRPr>
          </a:p>
        </p:txBody>
      </p:sp>
      <p:sp>
        <p:nvSpPr>
          <p:cNvPr id="13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风险监控</a:t>
            </a:r>
            <a:endParaRPr lang="en-US" sz="2200" b="0" strike="noStrike" spc="-1">
              <a:solidFill>
                <a:srgbClr val="000000"/>
              </a:solidFill>
              <a:latin typeface="Arial"/>
            </a:endParaRPr>
          </a:p>
        </p:txBody>
      </p:sp>
      <p:sp>
        <p:nvSpPr>
          <p:cNvPr id="13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定期向管理层报告企业风险状况</a:t>
            </a:r>
            <a:endParaRPr lang="en-US" sz="1500" b="0" strike="noStrike" spc="-1">
              <a:solidFill>
                <a:srgbClr val="000000"/>
              </a:solidFill>
              <a:latin typeface="Arial"/>
            </a:endParaRPr>
          </a:p>
        </p:txBody>
      </p:sp>
      <p:sp>
        <p:nvSpPr>
          <p:cNvPr id="13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风险报告</a:t>
            </a:r>
            <a:endParaRPr lang="en-US" sz="2200" b="0" strike="noStrike" spc="-1">
              <a:solidFill>
                <a:srgbClr val="000000"/>
              </a:solidFill>
              <a:latin typeface="Arial"/>
            </a:endParaRPr>
          </a:p>
        </p:txBody>
      </p:sp>
      <p:sp>
        <p:nvSpPr>
          <p:cNvPr id="13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风险管理团队</a:t>
            </a:r>
            <a:endParaRPr lang="en-US" sz="3600" b="0" strike="noStrike" spc="-1">
              <a:solidFill>
                <a:schemeClr val="dk1"/>
              </a:solidFill>
              <a:latin typeface="Arial"/>
            </a:endParaRPr>
          </a:p>
        </p:txBody>
      </p:sp>
      <p:sp>
        <p:nvSpPr>
          <p:cNvPr id="13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拥有风险管理领域的专业知识和经验</a:t>
            </a:r>
            <a:endParaRPr lang="en-US" sz="2000" b="0" strike="noStrike" spc="-1">
              <a:solidFill>
                <a:srgbClr val="000000"/>
              </a:solidFill>
              <a:latin typeface="Arial"/>
            </a:endParaRPr>
          </a:p>
        </p:txBody>
      </p:sp>
      <p:sp>
        <p:nvSpPr>
          <p:cNvPr id="13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专业人士</a:t>
            </a:r>
            <a:endParaRPr lang="en-US" sz="3000" b="0" strike="noStrike" spc="-1">
              <a:solidFill>
                <a:srgbClr val="000000"/>
              </a:solidFill>
              <a:latin typeface="Arial"/>
            </a:endParaRPr>
          </a:p>
        </p:txBody>
      </p:sp>
      <p:sp>
        <p:nvSpPr>
          <p:cNvPr id="13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参与制定和执行风险管理计划</a:t>
            </a:r>
            <a:endParaRPr lang="en-US" sz="2000" b="0" strike="noStrike" spc="-1">
              <a:solidFill>
                <a:srgbClr val="000000"/>
              </a:solidFill>
              <a:latin typeface="Arial"/>
            </a:endParaRPr>
          </a:p>
        </p:txBody>
      </p:sp>
      <p:sp>
        <p:nvSpPr>
          <p:cNvPr id="14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风险管理工作</a:t>
            </a:r>
            <a:endParaRPr lang="en-US" sz="3000" b="0" strike="noStrike" spc="-1">
              <a:solidFill>
                <a:srgbClr val="000000"/>
              </a:solidFill>
              <a:latin typeface="Arial"/>
            </a:endParaRPr>
          </a:p>
        </p:txBody>
      </p:sp>
      <p:sp>
        <p:nvSpPr>
          <p:cNvPr id="14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支持风险管理部门开展具体工作</a:t>
            </a:r>
            <a:endParaRPr lang="en-US" sz="2000" b="0" strike="noStrike" spc="-1">
              <a:solidFill>
                <a:srgbClr val="000000"/>
              </a:solidFill>
              <a:latin typeface="Arial"/>
            </a:endParaRPr>
          </a:p>
        </p:txBody>
      </p:sp>
      <p:sp>
        <p:nvSpPr>
          <p:cNvPr id="14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协助部门</a:t>
            </a:r>
            <a:endParaRPr lang="en-US" sz="3000" b="0" strike="noStrike" spc="-1">
              <a:solidFill>
                <a:srgbClr val="000000"/>
              </a:solidFill>
              <a:latin typeface="Arial"/>
            </a:endParaRPr>
          </a:p>
        </p:txBody>
      </p:sp>
      <p:sp>
        <p:nvSpPr>
          <p:cNvPr id="145"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风险管理部门</a:t>
            </a:r>
            <a:endParaRPr lang="en-US" sz="2200" b="0" strike="noStrike" spc="-1">
              <a:solidFill>
                <a:srgbClr val="000000"/>
              </a:solidFill>
              <a:latin typeface="Arial"/>
            </a:endParaRPr>
          </a:p>
        </p:txBody>
      </p:sp>
      <p:sp>
        <p:nvSpPr>
          <p:cNvPr id="14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具体实施风险管理工作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评估和监控风险</a:t>
            </a:r>
            <a:endParaRPr lang="en-US" sz="1500" b="0" strike="noStrike" spc="-1">
              <a:solidFill>
                <a:srgbClr val="000000"/>
              </a:solidFill>
              <a:latin typeface="Arial"/>
            </a:endParaRPr>
          </a:p>
        </p:txBody>
      </p:sp>
      <p:sp>
        <p:nvSpPr>
          <p:cNvPr id="14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风险管理团队</a:t>
            </a:r>
            <a:endParaRPr lang="en-US" sz="2200" b="0" strike="noStrike" spc="-1">
              <a:solidFill>
                <a:srgbClr val="000000"/>
              </a:solidFill>
              <a:latin typeface="Arial"/>
            </a:endParaRPr>
          </a:p>
        </p:txBody>
      </p:sp>
      <p:sp>
        <p:nvSpPr>
          <p:cNvPr id="15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协助风险管理部门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开展具体风险管理工作</a:t>
            </a:r>
            <a:endParaRPr lang="en-US" sz="1500" b="0" strike="noStrike" spc="-1">
              <a:solidFill>
                <a:srgbClr val="000000"/>
              </a:solidFill>
              <a:latin typeface="Arial"/>
            </a:endParaRPr>
          </a:p>
        </p:txBody>
      </p:sp>
      <p:sp>
        <p:nvSpPr>
          <p:cNvPr id="15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各级机构</a:t>
            </a:r>
            <a:endParaRPr lang="en-US" sz="2200" b="0" strike="noStrike" spc="-1">
              <a:solidFill>
                <a:srgbClr val="000000"/>
              </a:solidFill>
              <a:latin typeface="Arial"/>
            </a:endParaRPr>
          </a:p>
        </p:txBody>
      </p:sp>
      <p:sp>
        <p:nvSpPr>
          <p:cNvPr id="15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协调合作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有效管理和控制风险</a:t>
            </a:r>
            <a:endParaRPr lang="en-US" sz="1500" b="0" strike="noStrike" spc="-1">
              <a:solidFill>
                <a:srgbClr val="000000"/>
              </a:solidFill>
              <a:latin typeface="Arial"/>
            </a:endParaRPr>
          </a:p>
        </p:txBody>
      </p:sp>
      <p:sp>
        <p:nvSpPr>
          <p:cNvPr id="15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风险管理职责分工</a:t>
            </a:r>
            <a:endParaRPr lang="en-US" sz="3600" b="0" strike="noStrike" spc="-1">
              <a:solidFill>
                <a:schemeClr val="dk1"/>
              </a:solidFill>
              <a:latin typeface="Arial"/>
            </a:endParaRPr>
          </a:p>
        </p:txBody>
      </p:sp>
      <p:sp>
        <p:nvSpPr>
          <p:cNvPr id="15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高层领导</a:t>
            </a:r>
            <a:endParaRPr lang="en-US" sz="2200" b="0" strike="noStrike" spc="-1">
              <a:solidFill>
                <a:srgbClr val="000000"/>
              </a:solidFill>
              <a:latin typeface="Arial"/>
            </a:endParaRPr>
          </a:p>
        </p:txBody>
      </p:sp>
      <p:sp>
        <p:nvSpPr>
          <p:cNvPr id="15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制定企业风险管理策略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批准风险处理方案</a:t>
            </a:r>
            <a:endParaRPr lang="en-US" sz="1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风险管理的组织结构是保障企业风险管理有效运作的基础，风险管理委员会、风险管理部门、风险管理团队以及明确的风险管理职责分工共同构成了企业的风险管理体制。只有健全完善的风险管理组织结构，企业才能及时应对各类风险，保障业务运营和持续发展。</a:t>
            </a:r>
            <a:endParaRPr lang="en-US" sz="25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企业风险管理的流程</a:t>
            </a:r>
            <a:endParaRPr lang="en-US" sz="3600" b="0" strike="noStrike" spc="-1">
              <a:solidFill>
                <a:schemeClr val="dk1"/>
              </a:solidFill>
              <a:latin typeface="Arial"/>
            </a:endParaRPr>
          </a:p>
        </p:txBody>
      </p:sp>
      <p:sp>
        <p:nvSpPr>
          <p:cNvPr id="16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风险识别</a:t>
            </a:r>
            <a:endParaRPr lang="en-US" sz="3500" b="0" strike="noStrike" spc="-1">
              <a:solidFill>
                <a:srgbClr val="000000"/>
              </a:solidFill>
              <a:latin typeface="Arial"/>
            </a:endParaRPr>
          </a:p>
        </p:txBody>
      </p:sp>
      <p:sp>
        <p:nvSpPr>
          <p:cNvPr id="16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风险识别是企业通过各种渠道和手段，收集、分析和确定可能影响企业目标实现的潜在风险。通过详细的调查和分析，企业可以提前发现潜在风险，为制定应对措施提供重要依据。</a:t>
            </a:r>
            <a:endParaRPr lang="en-US" sz="2500" b="0" strike="noStrike" spc="-1">
              <a:solidFill>
                <a:srgbClr val="000000"/>
              </a:solidFill>
              <a:latin typeface="Arial"/>
            </a:endParaRPr>
          </a:p>
        </p:txBody>
      </p:sp>
      <p:sp>
        <p:nvSpPr>
          <p:cNvPr id="16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风险评估</a:t>
            </a:r>
            <a:endParaRPr lang="en-US" sz="3600" b="0" strike="noStrike" spc="-1">
              <a:solidFill>
                <a:schemeClr val="dk1"/>
              </a:solidFill>
              <a:latin typeface="Arial"/>
            </a:endParaRPr>
          </a:p>
        </p:txBody>
      </p:sp>
      <p:sp>
        <p:nvSpPr>
          <p:cNvPr id="16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识别潜在风险</a:t>
            </a:r>
            <a:endParaRPr lang="en-US" sz="1500" b="0" strike="noStrike" spc="-1">
              <a:solidFill>
                <a:srgbClr val="000000"/>
              </a:solidFill>
              <a:latin typeface="Arial"/>
            </a:endParaRPr>
          </a:p>
        </p:txBody>
      </p:sp>
      <p:sp>
        <p:nvSpPr>
          <p:cNvPr id="17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分析风险</a:t>
            </a:r>
            <a:endParaRPr lang="en-US" sz="2200" b="0" strike="noStrike" spc="-1">
              <a:solidFill>
                <a:srgbClr val="000000"/>
              </a:solidFill>
              <a:latin typeface="Arial"/>
            </a:endParaRPr>
          </a:p>
        </p:txBody>
      </p:sp>
      <p:sp>
        <p:nvSpPr>
          <p:cNvPr id="17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确定发生概率和影响程度</a:t>
            </a:r>
            <a:endParaRPr lang="en-US" sz="1500" b="0" strike="noStrike" spc="-1">
              <a:solidFill>
                <a:srgbClr val="000000"/>
              </a:solidFill>
              <a:latin typeface="Arial"/>
            </a:endParaRPr>
          </a:p>
        </p:txBody>
      </p:sp>
      <p:sp>
        <p:nvSpPr>
          <p:cNvPr id="17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评价风险</a:t>
            </a:r>
            <a:endParaRPr lang="en-US" sz="2200" b="0" strike="noStrike" spc="-1">
              <a:solidFill>
                <a:srgbClr val="000000"/>
              </a:solidFill>
              <a:latin typeface="Arial"/>
            </a:endParaRPr>
          </a:p>
        </p:txBody>
      </p:sp>
      <p:sp>
        <p:nvSpPr>
          <p:cNvPr id="17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为风险处理提供依据</a:t>
            </a:r>
            <a:endParaRPr lang="en-US" sz="1500" b="0" strike="noStrike" spc="-1">
              <a:solidFill>
                <a:srgbClr val="000000"/>
              </a:solidFill>
              <a:latin typeface="Arial"/>
            </a:endParaRPr>
          </a:p>
        </p:txBody>
      </p:sp>
      <p:sp>
        <p:nvSpPr>
          <p:cNvPr id="17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制定策略</a:t>
            </a:r>
            <a:endParaRPr lang="en-US" sz="2200" b="0" strike="noStrike" spc="-1">
              <a:solidFill>
                <a:srgbClr val="000000"/>
              </a:solidFill>
              <a:latin typeface="Arial"/>
            </a:endParaRPr>
          </a:p>
        </p:txBody>
      </p:sp>
      <p:sp>
        <p:nvSpPr>
          <p:cNvPr id="17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减轻风险影响</a:t>
            </a:r>
            <a:endParaRPr lang="en-US" sz="1500" b="0" strike="noStrike" spc="-1">
              <a:solidFill>
                <a:srgbClr val="000000"/>
              </a:solidFill>
              <a:latin typeface="Arial"/>
            </a:endParaRPr>
          </a:p>
        </p:txBody>
      </p:sp>
      <p:sp>
        <p:nvSpPr>
          <p:cNvPr id="17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应对措施</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风险处理</a:t>
            </a:r>
            <a:endParaRPr lang="en-US" sz="3600" b="0" strike="noStrike" spc="-1">
              <a:solidFill>
                <a:schemeClr val="dk1"/>
              </a:solidFill>
              <a:latin typeface="Arial"/>
            </a:endParaRPr>
          </a:p>
        </p:txBody>
      </p:sp>
      <p:sp>
        <p:nvSpPr>
          <p:cNvPr id="17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根据评估结果制定方案</a:t>
            </a:r>
            <a:endParaRPr lang="en-US" sz="1500" b="0" strike="noStrike" spc="-1">
              <a:solidFill>
                <a:srgbClr val="000000"/>
              </a:solidFill>
              <a:latin typeface="Arial"/>
            </a:endParaRPr>
          </a:p>
        </p:txBody>
      </p:sp>
      <p:sp>
        <p:nvSpPr>
          <p:cNvPr id="17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实施措施</a:t>
            </a:r>
            <a:endParaRPr lang="en-US" sz="2200" b="0" strike="noStrike" spc="-1">
              <a:solidFill>
                <a:srgbClr val="000000"/>
              </a:solidFill>
              <a:latin typeface="Arial"/>
            </a:endParaRPr>
          </a:p>
        </p:txBody>
      </p:sp>
      <p:sp>
        <p:nvSpPr>
          <p:cNvPr id="18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将风险转移给合作伙伴或保险公司</a:t>
            </a:r>
            <a:endParaRPr lang="en-US" sz="1500" b="0" strike="noStrike" spc="-1">
              <a:solidFill>
                <a:srgbClr val="000000"/>
              </a:solidFill>
              <a:latin typeface="Arial"/>
            </a:endParaRPr>
          </a:p>
        </p:txBody>
      </p:sp>
      <p:sp>
        <p:nvSpPr>
          <p:cNvPr id="18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风险转移</a:t>
            </a:r>
            <a:endParaRPr lang="en-US" sz="2200" b="0" strike="noStrike" spc="-1">
              <a:solidFill>
                <a:srgbClr val="000000"/>
              </a:solidFill>
              <a:latin typeface="Arial"/>
            </a:endParaRPr>
          </a:p>
        </p:txBody>
      </p:sp>
      <p:sp>
        <p:nvSpPr>
          <p:cNvPr id="18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采取降低风险影响的措施</a:t>
            </a:r>
            <a:endParaRPr lang="en-US" sz="1500" b="0" strike="noStrike" spc="-1">
              <a:solidFill>
                <a:srgbClr val="000000"/>
              </a:solidFill>
              <a:latin typeface="Arial"/>
            </a:endParaRPr>
          </a:p>
        </p:txBody>
      </p:sp>
      <p:sp>
        <p:nvSpPr>
          <p:cNvPr id="18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减轻影响</a:t>
            </a:r>
            <a:endParaRPr lang="en-US" sz="2200" b="0" strike="noStrike" spc="-1">
              <a:solidFill>
                <a:srgbClr val="000000"/>
              </a:solidFill>
              <a:latin typeface="Arial"/>
            </a:endParaRPr>
          </a:p>
        </p:txBody>
      </p:sp>
      <p:sp>
        <p:nvSpPr>
          <p:cNvPr id="18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制定应对突发风险的预案</a:t>
            </a:r>
            <a:endParaRPr lang="en-US" sz="1500" b="0" strike="noStrike" spc="-1">
              <a:solidFill>
                <a:srgbClr val="000000"/>
              </a:solidFill>
              <a:latin typeface="Arial"/>
            </a:endParaRPr>
          </a:p>
        </p:txBody>
      </p:sp>
      <p:sp>
        <p:nvSpPr>
          <p:cNvPr id="18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应急预案</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风险监控</a:t>
            </a:r>
            <a:endParaRPr lang="en-US" sz="3600" b="0" strike="noStrike" spc="-1">
              <a:solidFill>
                <a:schemeClr val="dk1"/>
              </a:solidFill>
              <a:latin typeface="Arial"/>
            </a:endParaRPr>
          </a:p>
        </p:txBody>
      </p:sp>
      <p:sp>
        <p:nvSpPr>
          <p:cNvPr id="18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持续关注潜在风险的发展</a:t>
            </a:r>
            <a:endParaRPr lang="en-US" sz="2000" b="0" strike="noStrike" spc="-1">
              <a:solidFill>
                <a:srgbClr val="000000"/>
              </a:solidFill>
              <a:latin typeface="Arial"/>
            </a:endParaRPr>
          </a:p>
        </p:txBody>
      </p:sp>
      <p:sp>
        <p:nvSpPr>
          <p:cNvPr id="18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跟踪风险</a:t>
            </a:r>
            <a:endParaRPr lang="en-US" sz="3000" b="0" strike="noStrike" spc="-1">
              <a:solidFill>
                <a:srgbClr val="000000"/>
              </a:solidFill>
              <a:latin typeface="Arial"/>
            </a:endParaRPr>
          </a:p>
        </p:txBody>
      </p:sp>
      <p:sp>
        <p:nvSpPr>
          <p:cNvPr id="18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及时调整策略和措施</a:t>
            </a:r>
            <a:endParaRPr lang="en-US" sz="2000" b="0" strike="noStrike" spc="-1">
              <a:solidFill>
                <a:srgbClr val="000000"/>
              </a:solidFill>
              <a:latin typeface="Arial"/>
            </a:endParaRPr>
          </a:p>
        </p:txBody>
      </p:sp>
      <p:sp>
        <p:nvSpPr>
          <p:cNvPr id="19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持续改进</a:t>
            </a:r>
            <a:endParaRPr lang="en-US" sz="3000" b="0" strike="noStrike" spc="-1">
              <a:solidFill>
                <a:srgbClr val="000000"/>
              </a:solidFill>
              <a:latin typeface="Arial"/>
            </a:endParaRPr>
          </a:p>
        </p:txBody>
      </p:sp>
      <p:sp>
        <p:nvSpPr>
          <p:cNvPr id="19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确保风险处理措施的有效性</a:t>
            </a:r>
            <a:endParaRPr lang="en-US" sz="2000" b="0" strike="noStrike" spc="-1">
              <a:solidFill>
                <a:srgbClr val="000000"/>
              </a:solidFill>
              <a:latin typeface="Arial"/>
            </a:endParaRPr>
          </a:p>
        </p:txBody>
      </p:sp>
      <p:sp>
        <p:nvSpPr>
          <p:cNvPr id="19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监督措施</a:t>
            </a:r>
            <a:endParaRPr lang="en-US" sz="3000" b="0" strike="noStrike" spc="-1">
              <a:solidFill>
                <a:srgbClr val="000000"/>
              </a:solidFill>
              <a:latin typeface="Arial"/>
            </a:endParaRPr>
          </a:p>
        </p:txBody>
      </p:sp>
      <p:sp>
        <p:nvSpPr>
          <p:cNvPr id="195" name="椭圆 1"/>
          <p:cNvSpPr/>
          <p:nvPr/>
        </p:nvSpPr>
        <p:spPr>
          <a:xfrm>
            <a:off x="58680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风险评估</a:t>
            </a:r>
            <a:endParaRPr lang="en-US" sz="2200" b="0" strike="noStrike" spc="-1">
              <a:solidFill>
                <a:srgbClr val="000000"/>
              </a:solidFill>
              <a:latin typeface="Arial"/>
            </a:endParaRPr>
          </a:p>
        </p:txBody>
      </p:sp>
      <p:sp>
        <p:nvSpPr>
          <p:cNvPr id="19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分析风险因素</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评估风险概率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评估风险影响</a:t>
            </a:r>
            <a:endParaRPr lang="en-US" sz="1500" b="0" strike="noStrike" spc="-1">
              <a:solidFill>
                <a:srgbClr val="000000"/>
              </a:solidFill>
              <a:latin typeface="Arial"/>
            </a:endParaRPr>
          </a:p>
        </p:txBody>
      </p:sp>
      <p:sp>
        <p:nvSpPr>
          <p:cNvPr id="19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风险处理</a:t>
            </a:r>
            <a:endParaRPr lang="en-US" sz="2200" b="0" strike="noStrike" spc="-1">
              <a:solidFill>
                <a:srgbClr val="000000"/>
              </a:solidFill>
              <a:latin typeface="Arial"/>
            </a:endParaRPr>
          </a:p>
        </p:txBody>
      </p:sp>
      <p:sp>
        <p:nvSpPr>
          <p:cNvPr id="20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制定处理方案</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实施风险措施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追踪措施执行</a:t>
            </a:r>
            <a:endParaRPr lang="en-US" sz="1500" b="0" strike="noStrike" spc="-1">
              <a:solidFill>
                <a:srgbClr val="000000"/>
              </a:solidFill>
              <a:latin typeface="Arial"/>
            </a:endParaRPr>
          </a:p>
        </p:txBody>
      </p:sp>
      <p:sp>
        <p:nvSpPr>
          <p:cNvPr id="20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风险监控</a:t>
            </a:r>
            <a:endParaRPr lang="en-US" sz="2200" b="0" strike="noStrike" spc="-1">
              <a:solidFill>
                <a:srgbClr val="000000"/>
              </a:solidFill>
              <a:latin typeface="Arial"/>
            </a:endParaRPr>
          </a:p>
        </p:txBody>
      </p:sp>
      <p:sp>
        <p:nvSpPr>
          <p:cNvPr id="20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持续跟踪风险</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监督措施执行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持续改进风险管理</a:t>
            </a:r>
            <a:endParaRPr lang="en-US" sz="1500" b="0" strike="noStrike" spc="-1">
              <a:solidFill>
                <a:srgbClr val="000000"/>
              </a:solidFill>
              <a:latin typeface="Arial"/>
            </a:endParaRPr>
          </a:p>
        </p:txBody>
      </p:sp>
      <p:sp>
        <p:nvSpPr>
          <p:cNvPr id="20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风险管理流程总结</a:t>
            </a:r>
            <a:endParaRPr lang="en-US" sz="3600" b="0" strike="noStrike" spc="-1">
              <a:solidFill>
                <a:schemeClr val="dk1"/>
              </a:solidFill>
              <a:latin typeface="Arial"/>
            </a:endParaRPr>
          </a:p>
        </p:txBody>
      </p:sp>
      <p:sp>
        <p:nvSpPr>
          <p:cNvPr id="20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风险识别</a:t>
            </a:r>
            <a:endParaRPr lang="en-US" sz="2200" b="0" strike="noStrike" spc="-1">
              <a:solidFill>
                <a:srgbClr val="000000"/>
              </a:solidFill>
              <a:latin typeface="Arial"/>
            </a:endParaRPr>
          </a:p>
        </p:txBody>
      </p:sp>
      <p:sp>
        <p:nvSpPr>
          <p:cNvPr id="20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收集各类风险信息</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分析潜在风险来源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确定可能风险影响</a:t>
            </a:r>
            <a:endParaRPr lang="en-US" sz="1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https://d.book118.com/778101057010006050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145</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企业风险管理的风险管理体制</vt:lpstr>
      <vt:lpstr>目录</vt:lpstr>
      <vt:lpstr>第1章 企业风险管理概述</vt:lpstr>
      <vt:lpstr>什么是企业风险管理</vt:lpstr>
      <vt:lpstr> </vt:lpstr>
      <vt:lpstr>企业风险管理的重要性</vt:lpstr>
      <vt:lpstr>企业风险管理框架</vt:lpstr>
      <vt:lpstr>企业风险管理的过程</vt:lpstr>
      <vt:lpstr>企业风险管理的价值</vt:lpstr>
      <vt:lpstr>第2章 企业风险管理的组织结构</vt:lpstr>
      <vt:lpstr> </vt:lpstr>
      <vt:lpstr>风险管理部门</vt:lpstr>
      <vt:lpstr>风险管理团队</vt:lpstr>
      <vt:lpstr>风险管理职责分工</vt:lpstr>
      <vt:lpstr>总结</vt:lpstr>
      <vt:lpstr>第3章 企业风险管理的流程</vt:lpstr>
      <vt:lpstr> </vt:lpstr>
      <vt:lpstr>风险评估</vt:lpstr>
      <vt:lpstr>风险处理</vt:lpstr>
      <vt:lpstr>风险监控</vt:lpstr>
      <vt:lpstr>风险管理流程总结</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2024-09-29T14:22:45.289</cp:lastPrinted>
  <dcterms:created xsi:type="dcterms:W3CDTF">2024-09-29T06:22:45Z</dcterms:created>
  <dcterms:modified xsi:type="dcterms:W3CDTF">2024-09-29T06:22:47Z</dcterms:modified>
</cp:coreProperties>
</file>