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91BD6F2-ECF0-4483-97FF-924D5B56B134}"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8" name="PlaceHolder 1"/>
          <p:cNvSpPr>
            <a:spLocks noGrp="1"/>
          </p:cNvSpPr>
          <p:nvPr>
            <p:ph type="sldImg"/>
          </p:nvPr>
        </p:nvSpPr>
        <p:spPr>
          <a:xfrm>
            <a:off x="685800" y="1143000"/>
            <a:ext cx="5486040" cy="3085920"/>
          </a:xfrm>
          <a:prstGeom prst="rect">
            <a:avLst/>
          </a:prstGeom>
          <a:ln w="0">
            <a:noFill/>
          </a:ln>
        </p:spPr>
      </p:sp>
      <p:sp>
        <p:nvSpPr>
          <p:cNvPr id="34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1" name="PlaceHolder 1"/>
          <p:cNvSpPr>
            <a:spLocks noGrp="1"/>
          </p:cNvSpPr>
          <p:nvPr>
            <p:ph type="sldImg"/>
          </p:nvPr>
        </p:nvSpPr>
        <p:spPr>
          <a:xfrm>
            <a:off x="685800" y="1143000"/>
            <a:ext cx="5486040" cy="3085920"/>
          </a:xfrm>
          <a:prstGeom prst="rect">
            <a:avLst/>
          </a:prstGeom>
          <a:ln w="0">
            <a:noFill/>
          </a:ln>
        </p:spPr>
      </p:sp>
      <p:sp>
        <p:nvSpPr>
          <p:cNvPr id="35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4" name="PlaceHolder 1"/>
          <p:cNvSpPr>
            <a:spLocks noGrp="1"/>
          </p:cNvSpPr>
          <p:nvPr>
            <p:ph type="sldImg"/>
          </p:nvPr>
        </p:nvSpPr>
        <p:spPr>
          <a:xfrm>
            <a:off x="685800" y="1143000"/>
            <a:ext cx="5486040" cy="3085920"/>
          </a:xfrm>
          <a:prstGeom prst="rect">
            <a:avLst/>
          </a:prstGeom>
          <a:ln w="0">
            <a:noFill/>
          </a:ln>
        </p:spPr>
      </p:sp>
      <p:sp>
        <p:nvSpPr>
          <p:cNvPr id="35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85FDA41-48AC-48B3-88AA-3EA318C8A2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F370FC-B5C2-4EA1-BE75-BD99DD449F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BDC24F-8916-4425-A954-104440854F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47C7B7-CAC0-4B4C-935F-E51F6DEFCC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550D881-D2C3-4DE9-9130-AA08B3C7747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F444FF-0955-4DD1-B74E-22C5C5C573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9B59C0-9D0D-42DA-82FA-F02DE82CDAB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D2DA76B-05DC-4255-B7EC-4B6D24AD1B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D81AA-6DFC-4112-9483-BA28866DC9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0DF74D-0F2C-4FDC-9CB5-7C01F7D5F5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F6CBBB-7351-438C-B203-746EBC44D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D6F6073-7216-4982-BFC6-D454D8C7F394}"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6F8B7B7D-5172-473A-9C68-91A72DBE5288}"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01070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食品添加剂行业安全生产规章制度培训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80000"/>
          </a:blip>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食品添加剂行业安全生产规章制度培训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食品添加剂行业安全生产环境和现状</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安全生产规章制度的制定和实施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安全生产管理的要点和措施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监督检查机构的角色和职责</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食品添加剂行业安全生产规章制度培训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食品添加剂行业的安全生产规章制度对于保障食品安全至关重要</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食品添加剂行业作为直接关系到人们生命健康的行业，其安全生产规章制度的建立和遵守对于保障食品安全至关重要。只有严格遵守规章制度，才能确保食品添加剂生产过程中不会出现安全问题，从而保障消费者的健康。</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目的</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掌握基本知识</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了解食品添加剂行业安全生产规章制度的重要性</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了解详细条款</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掌握食品添加剂行业安全生产规章制度的内容及要求</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内容</a:t>
            </a:r>
            <a:endParaRPr lang="en-US" sz="3600" b="0" strike="noStrike" spc="-1">
              <a:solidFill>
                <a:schemeClr val="dk1"/>
              </a:solidFill>
              <a:latin typeface="Arial"/>
            </a:endParaRPr>
          </a:p>
        </p:txBody>
      </p:sp>
      <p:sp>
        <p:nvSpPr>
          <p:cNvPr id="9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了解行业现状</a:t>
            </a:r>
            <a:endParaRPr lang="en-US" sz="2000" b="0" strike="noStrike" spc="-1">
              <a:solidFill>
                <a:srgbClr val="000000"/>
              </a:solidFill>
              <a:latin typeface="Arial"/>
            </a:endParaRPr>
          </a:p>
        </p:txBody>
      </p:sp>
      <p:sp>
        <p:nvSpPr>
          <p:cNvPr id="9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食品添加剂行业的安全生产环境和现状</a:t>
            </a:r>
            <a:endParaRPr lang="en-US" sz="3000" b="0" strike="noStrike" spc="-1">
              <a:solidFill>
                <a:srgbClr val="000000"/>
              </a:solidFill>
              <a:latin typeface="Arial"/>
            </a:endParaRPr>
          </a:p>
        </p:txBody>
      </p:sp>
      <p:sp>
        <p:nvSpPr>
          <p:cNvPr id="9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了解管理措施</a:t>
            </a:r>
            <a:endParaRPr lang="en-US" sz="2000" b="0" strike="noStrike" spc="-1">
              <a:solidFill>
                <a:srgbClr val="000000"/>
              </a:solidFill>
              <a:latin typeface="Arial"/>
            </a:endParaRPr>
          </a:p>
        </p:txBody>
      </p:sp>
      <p:sp>
        <p:nvSpPr>
          <p:cNvPr id="9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安全生产管理的要点和措施</a:t>
            </a:r>
            <a:endParaRPr lang="en-US" sz="3000" b="0" strike="noStrike" spc="-1">
              <a:solidFill>
                <a:srgbClr val="000000"/>
              </a:solidFill>
              <a:latin typeface="Arial"/>
            </a:endParaRPr>
          </a:p>
        </p:txBody>
      </p:sp>
      <p:sp>
        <p:nvSpPr>
          <p:cNvPr id="9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掌握规章制度内容</a:t>
            </a:r>
            <a:endParaRPr lang="en-US" sz="2000" b="0" strike="noStrike" spc="-1">
              <a:solidFill>
                <a:srgbClr val="000000"/>
              </a:solidFill>
              <a:latin typeface="Arial"/>
            </a:endParaRPr>
          </a:p>
        </p:txBody>
      </p:sp>
      <p:sp>
        <p:nvSpPr>
          <p:cNvPr id="9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安全生产规章制度的制定和实施</a:t>
            </a:r>
            <a:endParaRPr lang="en-US" sz="3000" b="0" strike="noStrike" spc="-1">
              <a:solidFill>
                <a:srgbClr val="000000"/>
              </a:solidFill>
              <a:latin typeface="Arial"/>
            </a:endParaRPr>
          </a:p>
        </p:txBody>
      </p:sp>
      <p:sp>
        <p:nvSpPr>
          <p:cNvPr id="10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培训对象</a:t>
            </a:r>
            <a:endParaRPr lang="en-US" sz="3600" b="0" strike="noStrike" spc="-1">
              <a:solidFill>
                <a:schemeClr val="dk1"/>
              </a:solidFill>
              <a:latin typeface="Arial"/>
            </a:endParaRPr>
          </a:p>
        </p:txBody>
      </p:sp>
      <p:sp>
        <p:nvSpPr>
          <p:cNvPr id="10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生产人员、质检人员等</a:t>
            </a:r>
            <a:endParaRPr lang="en-US" sz="1500" b="0" strike="noStrike" spc="-1">
              <a:solidFill>
                <a:srgbClr val="000000"/>
              </a:solidFill>
              <a:latin typeface="Arial"/>
            </a:endParaRPr>
          </a:p>
        </p:txBody>
      </p:sp>
      <p:sp>
        <p:nvSpPr>
          <p:cNvPr id="10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食品添加剂行业从业人员</a:t>
            </a:r>
            <a:endParaRPr lang="en-US" sz="2200" b="0" strike="noStrike" spc="-1">
              <a:solidFill>
                <a:srgbClr val="000000"/>
              </a:solidFill>
              <a:latin typeface="Arial"/>
            </a:endParaRPr>
          </a:p>
        </p:txBody>
      </p:sp>
      <p:sp>
        <p:nvSpPr>
          <p:cNvPr id="10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监督部门、政府相关部门</a:t>
            </a:r>
            <a:endParaRPr lang="en-US" sz="1500" b="0" strike="noStrike" spc="-1">
              <a:solidFill>
                <a:srgbClr val="000000"/>
              </a:solidFill>
              <a:latin typeface="Arial"/>
            </a:endParaRPr>
          </a:p>
        </p:txBody>
      </p:sp>
      <p:sp>
        <p:nvSpPr>
          <p:cNvPr id="10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监管部门及相关人员</a:t>
            </a:r>
            <a:endParaRPr lang="en-US" sz="2200" b="0" strike="noStrike" spc="-1">
              <a:solidFill>
                <a:srgbClr val="000000"/>
              </a:solidFill>
              <a:latin typeface="Arial"/>
            </a:endParaRPr>
          </a:p>
        </p:txBody>
      </p:sp>
      <p:sp>
        <p:nvSpPr>
          <p:cNvPr id="10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第三方检测机构人员</a:t>
            </a:r>
            <a:endParaRPr lang="en-US" sz="1500" b="0" strike="noStrike" spc="-1">
              <a:solidFill>
                <a:srgbClr val="000000"/>
              </a:solidFill>
              <a:latin typeface="Arial"/>
            </a:endParaRPr>
          </a:p>
        </p:txBody>
      </p:sp>
      <p:sp>
        <p:nvSpPr>
          <p:cNvPr id="10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监督检查机构人员</a:t>
            </a:r>
            <a:endParaRPr lang="en-US" sz="2200" b="0" strike="noStrike" spc="-1">
              <a:solidFill>
                <a:srgbClr val="000000"/>
              </a:solidFill>
              <a:latin typeface="Arial"/>
            </a:endParaRPr>
          </a:p>
        </p:txBody>
      </p:sp>
      <p:sp>
        <p:nvSpPr>
          <p:cNvPr id="10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了解食品添加剂行业安全生产规章制度</a:t>
            </a:r>
            <a:endParaRPr lang="en-US" sz="3500" b="0" strike="noStrike" spc="-1">
              <a:solidFill>
                <a:srgbClr val="000000"/>
              </a:solidFill>
              <a:latin typeface="Arial"/>
            </a:endParaRPr>
          </a:p>
        </p:txBody>
      </p:sp>
      <p:sp>
        <p:nvSpPr>
          <p:cNvPr id="11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食品添加剂行业的安全生产规章制度涉及到从生产到销售的方方面面，掌握这些规章制度对于确保食品质量和消费者健康至关重要。通过深入学习，能够更好地应用于实际工作中，保障安全生产。</a:t>
            </a:r>
            <a:endParaRPr lang="en-US" sz="2500" b="0" strike="noStrike" spc="-1">
              <a:solidFill>
                <a:srgbClr val="000000"/>
              </a:solidFill>
              <a:latin typeface="Arial"/>
            </a:endParaRPr>
          </a:p>
        </p:txBody>
      </p:sp>
      <p:sp>
        <p:nvSpPr>
          <p:cNvPr id="11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1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质量检测</a:t>
            </a:r>
            <a:endParaRPr lang="en-US" sz="2200" b="0" strike="noStrike" spc="-1">
              <a:solidFill>
                <a:srgbClr val="000000"/>
              </a:solidFill>
              <a:latin typeface="Arial"/>
            </a:endParaRPr>
          </a:p>
        </p:txBody>
      </p:sp>
      <p:sp>
        <p:nvSpPr>
          <p:cNvPr id="11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产品检验标准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检测设备要求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检验报告管理</a:t>
            </a:r>
            <a:endParaRPr lang="en-US" sz="1500" b="0" strike="noStrike" spc="-1">
              <a:solidFill>
                <a:srgbClr val="000000"/>
              </a:solidFill>
              <a:latin typeface="Arial"/>
            </a:endParaRPr>
          </a:p>
        </p:txBody>
      </p:sp>
      <p:sp>
        <p:nvSpPr>
          <p:cNvPr id="11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安全防护</a:t>
            </a:r>
            <a:endParaRPr lang="en-US" sz="2200" b="0" strike="noStrike" spc="-1">
              <a:solidFill>
                <a:srgbClr val="000000"/>
              </a:solidFill>
              <a:latin typeface="Arial"/>
            </a:endParaRPr>
          </a:p>
        </p:txBody>
      </p:sp>
      <p:sp>
        <p:nvSpPr>
          <p:cNvPr id="11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生产场所安全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人员防护要求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应急处理流程</a:t>
            </a:r>
            <a:endParaRPr lang="en-US" sz="1500" b="0" strike="noStrike" spc="-1">
              <a:solidFill>
                <a:srgbClr val="000000"/>
              </a:solidFill>
              <a:latin typeface="Arial"/>
            </a:endParaRPr>
          </a:p>
        </p:txBody>
      </p:sp>
      <p:sp>
        <p:nvSpPr>
          <p:cNvPr id="12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销售管理</a:t>
            </a:r>
            <a:endParaRPr lang="en-US" sz="2200" b="0" strike="noStrike" spc="-1">
              <a:solidFill>
                <a:srgbClr val="000000"/>
              </a:solidFill>
              <a:latin typeface="Arial"/>
            </a:endParaRPr>
          </a:p>
        </p:txBody>
      </p:sp>
      <p:sp>
        <p:nvSpPr>
          <p:cNvPr id="12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产品包装要求</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信息标签规定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经销渠道管理</a:t>
            </a:r>
            <a:endParaRPr lang="en-US" sz="1500" b="0" strike="noStrike" spc="-1">
              <a:solidFill>
                <a:srgbClr val="000000"/>
              </a:solidFill>
              <a:latin typeface="Arial"/>
            </a:endParaRPr>
          </a:p>
        </p:txBody>
      </p:sp>
      <p:sp>
        <p:nvSpPr>
          <p:cNvPr id="12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规章制度要求</a:t>
            </a:r>
            <a:endParaRPr lang="en-US" sz="3600" b="0" strike="noStrike" spc="-1">
              <a:solidFill>
                <a:schemeClr val="dk1"/>
              </a:solidFill>
              <a:latin typeface="Arial"/>
            </a:endParaRPr>
          </a:p>
        </p:txBody>
      </p:sp>
      <p:sp>
        <p:nvSpPr>
          <p:cNvPr id="12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生产规范</a:t>
            </a:r>
            <a:endParaRPr lang="en-US" sz="2200" b="0" strike="noStrike" spc="-1">
              <a:solidFill>
                <a:srgbClr val="000000"/>
              </a:solidFill>
              <a:latin typeface="Arial"/>
            </a:endParaRPr>
          </a:p>
        </p:txBody>
      </p:sp>
      <p:sp>
        <p:nvSpPr>
          <p:cNvPr id="12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加工标准</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生产流程规范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原材料采购要求</a:t>
            </a:r>
            <a:endParaRPr lang="en-US" sz="15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2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食品添加剂行业安全生产环境和现状</a:t>
            </a:r>
            <a:endParaRPr lang="en-US" sz="3600" b="0" strike="noStrike" spc="-1">
              <a:solidFill>
                <a:schemeClr val="dk1"/>
              </a:solidFill>
              <a:latin typeface="Arial"/>
            </a:endParaRPr>
          </a:p>
        </p:txBody>
      </p:sp>
      <p:sp>
        <p:nvSpPr>
          <p:cNvPr id="12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3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行业概况</a:t>
            </a:r>
            <a:endParaRPr lang="en-US" sz="3600" b="0" strike="noStrike" spc="-1">
              <a:solidFill>
                <a:schemeClr val="dk1"/>
              </a:solidFill>
              <a:latin typeface="Arial"/>
            </a:endParaRPr>
          </a:p>
        </p:txBody>
      </p:sp>
      <p:sp>
        <p:nvSpPr>
          <p:cNvPr id="13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食品添加剂行业是一个与人们日常生活紧密相关的产业，其发展背景可以追溯到对食品美味、色泽、口感等需求的增加。然而，在快速发展的同时，安全生产环境却存在诸多问题，如生产设备老化、工人安全意识不强等。这些问题亟待解决，以保障行业的健康发展。</a:t>
            </a:r>
            <a:endParaRPr lang="en-US" sz="25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安全生产风险</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潜在的危险因素</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食品添加剂生产安全隐患</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警示行业风险</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常见事故案例及教训</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制定严格规章制度</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强化安全管理制度</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确保操作规范</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目标与方向</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提升安全生产水平</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加强设备维护</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培养员工安全意识</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重点任务</a:t>
            </a:r>
            <a:endParaRPr lang="en-US" sz="3600" b="0" strike="noStrike" spc="-1">
              <a:solidFill>
                <a:schemeClr val="dk1"/>
              </a:solidFill>
              <a:latin typeface="Arial"/>
            </a:endParaRPr>
          </a:p>
        </p:txBody>
      </p:sp>
      <p:sp>
        <p:nvSpPr>
          <p:cNvPr id="15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明确责任分工，落实到位</a:t>
            </a:r>
            <a:endParaRPr lang="en-US" sz="2000" b="0" strike="noStrike" spc="-1">
              <a:solidFill>
                <a:srgbClr val="000000"/>
              </a:solidFill>
              <a:latin typeface="Arial"/>
            </a:endParaRPr>
          </a:p>
        </p:txBody>
      </p:sp>
      <p:sp>
        <p:nvSpPr>
          <p:cNvPr id="15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安全生产责任落实</a:t>
            </a:r>
            <a:endParaRPr lang="en-US" sz="3000" b="0" strike="noStrike" spc="-1">
              <a:solidFill>
                <a:srgbClr val="000000"/>
              </a:solidFill>
              <a:latin typeface="Arial"/>
            </a:endParaRPr>
          </a:p>
        </p:txBody>
      </p:sp>
      <p:sp>
        <p:nvSpPr>
          <p:cNvPr id="15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加强监督力度，及时发现问题</a:t>
            </a:r>
            <a:endParaRPr lang="en-US" sz="2000" b="0" strike="noStrike" spc="-1">
              <a:solidFill>
                <a:srgbClr val="000000"/>
              </a:solidFill>
              <a:latin typeface="Arial"/>
            </a:endParaRPr>
          </a:p>
        </p:txBody>
      </p:sp>
      <p:sp>
        <p:nvSpPr>
          <p:cNvPr id="15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安全生产监督检查</a:t>
            </a:r>
            <a:endParaRPr lang="en-US" sz="3000" b="0" strike="noStrike" spc="-1">
              <a:solidFill>
                <a:srgbClr val="000000"/>
              </a:solidFill>
              <a:latin typeface="Arial"/>
            </a:endParaRPr>
          </a:p>
        </p:txBody>
      </p:sp>
      <p:sp>
        <p:nvSpPr>
          <p:cNvPr id="16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定期进行安全知识培训</a:t>
            </a:r>
            <a:endParaRPr lang="en-US" sz="2000" b="0" strike="noStrike" spc="-1">
              <a:solidFill>
                <a:srgbClr val="000000"/>
              </a:solidFill>
              <a:latin typeface="Arial"/>
            </a:endParaRPr>
          </a:p>
        </p:txBody>
      </p:sp>
      <p:sp>
        <p:nvSpPr>
          <p:cNvPr id="16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安全生产培训和教育</a:t>
            </a:r>
            <a:endParaRPr lang="en-US" sz="3000" b="0" strike="noStrike" spc="-1">
              <a:solidFill>
                <a:srgbClr val="000000"/>
              </a:solidFill>
              <a:latin typeface="Arial"/>
            </a:endParaRPr>
          </a:p>
        </p:txBody>
      </p:sp>
      <p:sp>
        <p:nvSpPr>
          <p:cNvPr id="163"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安全生产监督检查</a:t>
            </a:r>
            <a:endParaRPr lang="en-US" sz="3500" b="0" strike="noStrike" spc="-1">
              <a:solidFill>
                <a:srgbClr val="000000"/>
              </a:solidFill>
              <a:latin typeface="Arial"/>
            </a:endParaRPr>
          </a:p>
        </p:txBody>
      </p:sp>
      <p:sp>
        <p:nvSpPr>
          <p:cNvPr id="16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安全生产监督检查是保障食品添加剂行业生产安全的重要手段，通过加强监督检查，可以发现隐患并及时整改，确保生产环境安全。</a:t>
            </a:r>
            <a:endParaRPr lang="en-US" sz="2500" b="0" strike="noStrike" spc="-1">
              <a:solidFill>
                <a:srgbClr val="000000"/>
              </a:solidFill>
              <a:latin typeface="Arial"/>
            </a:endParaRPr>
          </a:p>
        </p:txBody>
      </p:sp>
      <p:sp>
        <p:nvSpPr>
          <p:cNvPr id="16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16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安全生产规章制度的制定和实施</a:t>
            </a:r>
            <a:endParaRPr lang="en-US" sz="3600" b="0" strike="noStrike" spc="-1">
              <a:solidFill>
                <a:schemeClr val="dk1"/>
              </a:solidFill>
              <a:latin typeface="Arial"/>
            </a:endParaRPr>
          </a:p>
        </p:txBody>
      </p:sp>
      <p:sp>
        <p:nvSpPr>
          <p:cNvPr id="17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规章制度建设</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重要性分析</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食品添加剂行业安全生产规章制度的重要性</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步骤分解</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制定规章制度的步骤和方法</a:t>
            </a:r>
            <a:endParaRPr lang="en-US" sz="3000" b="0" strike="noStrike" spc="-1">
              <a:solidFill>
                <a:srgbClr val="000000"/>
              </a:solidFill>
              <a:latin typeface="Arial"/>
            </a:endParaRPr>
          </a:p>
        </p:txBody>
      </p:sp>
      <p:sp>
        <p:nvSpPr>
          <p:cNvPr id="180"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事故应急预案</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预案制定流程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应急预案的重要性</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安全生产责任制度</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责任分工明细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责任追究方式</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制度内容</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安全生产管理制度</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详细介绍安全管理制度内容</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管理制度的目标与作用</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9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实施过程</a:t>
            </a:r>
            <a:endParaRPr lang="en-US" sz="3600" b="0" strike="noStrike" spc="-1">
              <a:solidFill>
                <a:schemeClr val="dk1"/>
              </a:solidFill>
              <a:latin typeface="Arial"/>
            </a:endParaRPr>
          </a:p>
        </p:txBody>
      </p:sp>
      <p:sp>
        <p:nvSpPr>
          <p:cNvPr id="19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培训方法与内容</a:t>
            </a:r>
            <a:endParaRPr lang="en-US" sz="1500" b="0" strike="noStrike" spc="-1">
              <a:solidFill>
                <a:srgbClr val="000000"/>
              </a:solidFill>
              <a:latin typeface="Arial"/>
            </a:endParaRPr>
          </a:p>
        </p:txBody>
      </p:sp>
      <p:sp>
        <p:nvSpPr>
          <p:cNvPr id="19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规章制度的宣传和培训</a:t>
            </a:r>
            <a:endParaRPr lang="en-US" sz="2200" b="0" strike="noStrike" spc="-1">
              <a:solidFill>
                <a:srgbClr val="000000"/>
              </a:solidFill>
              <a:latin typeface="Arial"/>
            </a:endParaRPr>
          </a:p>
        </p:txBody>
      </p:sp>
      <p:sp>
        <p:nvSpPr>
          <p:cNvPr id="19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监督措施与频率</a:t>
            </a:r>
            <a:endParaRPr lang="en-US" sz="1500" b="0" strike="noStrike" spc="-1">
              <a:solidFill>
                <a:srgbClr val="000000"/>
              </a:solidFill>
              <a:latin typeface="Arial"/>
            </a:endParaRPr>
          </a:p>
        </p:txBody>
      </p:sp>
      <p:sp>
        <p:nvSpPr>
          <p:cNvPr id="19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制度的执行和监督</a:t>
            </a:r>
            <a:endParaRPr lang="en-US" sz="2200" b="0" strike="noStrike" spc="-1">
              <a:solidFill>
                <a:srgbClr val="000000"/>
              </a:solidFill>
              <a:latin typeface="Arial"/>
            </a:endParaRPr>
          </a:p>
        </p:txBody>
      </p:sp>
      <p:sp>
        <p:nvSpPr>
          <p:cNvPr id="19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反馈与改进措施</a:t>
            </a:r>
            <a:endParaRPr lang="en-US" sz="1500" b="0" strike="noStrike" spc="-1">
              <a:solidFill>
                <a:srgbClr val="000000"/>
              </a:solidFill>
              <a:latin typeface="Arial"/>
            </a:endParaRPr>
          </a:p>
        </p:txBody>
      </p:sp>
      <p:sp>
        <p:nvSpPr>
          <p:cNvPr id="20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制度的评估和完善</a:t>
            </a:r>
            <a:endParaRPr lang="en-US" sz="2200" b="0" strike="noStrike" spc="-1">
              <a:solidFill>
                <a:srgbClr val="000000"/>
              </a:solidFill>
              <a:latin typeface="Arial"/>
            </a:endParaRPr>
          </a:p>
        </p:txBody>
      </p:sp>
      <p:sp>
        <p:nvSpPr>
          <p:cNvPr id="20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效果评估</a:t>
            </a:r>
            <a:endParaRPr lang="en-US" sz="3500" b="0" strike="noStrike" spc="-1">
              <a:solidFill>
                <a:srgbClr val="000000"/>
              </a:solidFill>
              <a:latin typeface="Arial"/>
            </a:endParaRPr>
          </a:p>
        </p:txBody>
      </p:sp>
      <p:sp>
        <p:nvSpPr>
          <p:cNvPr id="20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的实施效果评估是保障行业安全生产的重要手段。通过定期评估，可以及时发现问题并制定解决方案，确保规章制度的有效实施。常见问题包括执行不到位、监督缺失等，解决方案需要从管理、培训等方面入手，不断完善制度。</a:t>
            </a:r>
            <a:endParaRPr lang="en-US" sz="2500" b="0" strike="noStrike" spc="-1">
              <a:solidFill>
                <a:srgbClr val="000000"/>
              </a:solidFill>
              <a:latin typeface="Arial"/>
            </a:endParaRPr>
          </a:p>
        </p:txBody>
      </p:sp>
      <p:sp>
        <p:nvSpPr>
          <p:cNvPr id="20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5000"/>
          </a:blip>
          <a:stretch>
            <a:fillRect/>
          </a:stretch>
        </a:blipFill>
      </p:bgPr>
    </p:bg>
    <p:spTree>
      <p:nvGrpSpPr>
        <p:cNvPr id="1" name=""/>
        <p:cNvGrpSpPr/>
        <p:nvPr/>
      </p:nvGrpSpPr>
      <p:grpSpPr>
        <a:xfrm>
          <a:off x="0" y="0"/>
          <a:ext cx="0" cy="0"/>
        </a:xfrm>
      </p:grpSpPr>
      <p:sp>
        <p:nvSpPr>
          <p:cNvPr id="20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0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安全生产管理的要点和措施</a:t>
            </a:r>
            <a:endParaRPr lang="en-US" sz="3600" b="0" strike="noStrike" spc="-1">
              <a:solidFill>
                <a:schemeClr val="dk1"/>
              </a:solidFill>
              <a:latin typeface="Arial"/>
            </a:endParaRPr>
          </a:p>
        </p:txBody>
      </p:sp>
      <p:sp>
        <p:nvSpPr>
          <p:cNvPr id="20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https://d.book118.com/778101070010006050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143</Paragraphs>
  <Slides>22</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食品添加剂行业安全生产规章制度培训</vt:lpstr>
      <vt:lpstr>目录</vt:lpstr>
      <vt:lpstr>第1章 食品添加剂行业安全生产规章制度培训</vt:lpstr>
      <vt:lpstr>食品添加剂行业的安全生产规章制度对于保障食品安全至关重要</vt:lpstr>
      <vt:lpstr>目的</vt:lpstr>
      <vt:lpstr>内容</vt:lpstr>
      <vt:lpstr>培训对象</vt:lpstr>
      <vt:lpstr> </vt:lpstr>
      <vt:lpstr>规章制度要求</vt:lpstr>
      <vt:lpstr>第2章 食品添加剂行业安全生产环境和现状</vt:lpstr>
      <vt:lpstr>行业概况</vt:lpstr>
      <vt:lpstr>安全生产风险</vt:lpstr>
      <vt:lpstr>目标与方向</vt:lpstr>
      <vt:lpstr>重点任务</vt:lpstr>
      <vt:lpstr> </vt:lpstr>
      <vt:lpstr>第3章 安全生产规章制度的制定和实施</vt:lpstr>
      <vt:lpstr>规章制度建设</vt:lpstr>
      <vt:lpstr>制度内容</vt:lpstr>
      <vt:lpstr>实施过程</vt:lpstr>
      <vt:lpstr> </vt:lpstr>
      <vt:lpstr>第四章 安全生产管理的要点和措施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2024-09-29T14:22:48.614</cp:lastPrinted>
  <dcterms:created xsi:type="dcterms:W3CDTF">2024-09-29T06:22:48Z</dcterms:created>
  <dcterms:modified xsi:type="dcterms:W3CDTF">2024-09-29T06:22:50Z</dcterms:modified>
</cp:coreProperties>
</file>