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Default Extension="gif" ContentType="image/gi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黑体" panose="02010609060101010101" pitchFamily="1" charset="-122"/>
      <p:regular r:id="rId22"/>
    </p:embeddedFont>
    <p:embeddedFont>
      <p:font typeface="新宋体" panose="02010609030101010101" charset="-122"/>
      <p:regular r:id="rId23"/>
    </p:embeddedFont>
    <p:embeddedFont>
      <p:font typeface="华文行楷" panose="02010800040101010101" pitchFamily="2" charset="-122"/>
      <p:regular r:id="rId24"/>
    </p:embeddedFont>
    <p:embeddedFont>
      <p:font typeface="隶书" panose="02010509060101010101" pitchFamily="1" charset="-122"/>
      <p:regular r:id="rId25"/>
    </p:embeddedFont>
    <p:embeddedFont>
      <p:font typeface="微软雅黑" panose="020B0503020204020204" charset="-122"/>
      <p:regular r:id="rId26"/>
    </p:embeddedFont>
    <p:embeddedFont>
      <p:font typeface="Calibri" panose="020F0502020204030204" charset="0"/>
      <p:regular r:id="rId27"/>
      <p:bold r:id="rId28"/>
      <p:italic r:id="rId29"/>
      <p:boldItalic r:id="rId30"/>
    </p:embeddedFont>
    <p:embeddedFont>
      <p:font typeface="华文中宋" panose="02010600040101010101" pitchFamily="2" charset="-122"/>
      <p:regular r:id="rId31"/>
    </p:embeddedFont>
    <p:embeddedFont>
      <p:font typeface="MS PGothic" panose="020B0600070205080204" pitchFamily="2" charset="-128"/>
      <p:regular r:id="rId32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font" Target="fonts/font5.fntdata" /><Relationship Id="rId27" Type="http://schemas.openxmlformats.org/officeDocument/2006/relationships/font" Target="fonts/font6.fntdata" /><Relationship Id="rId28" Type="http://schemas.openxmlformats.org/officeDocument/2006/relationships/font" Target="fonts/font7.fntdata" /><Relationship Id="rId29" Type="http://schemas.openxmlformats.org/officeDocument/2006/relationships/font" Target="fonts/font8.fntdata" /><Relationship Id="rId3" Type="http://schemas.openxmlformats.org/officeDocument/2006/relationships/slide" Target="slides/slide1.xml" /><Relationship Id="rId30" Type="http://schemas.openxmlformats.org/officeDocument/2006/relationships/font" Target="fonts/font9.fntdata" /><Relationship Id="rId31" Type="http://schemas.openxmlformats.org/officeDocument/2006/relationships/font" Target="fonts/font10.fntdata" /><Relationship Id="rId32" Type="http://schemas.openxmlformats.org/officeDocument/2006/relationships/font" Target="fonts/font11.fntdata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3.png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3.png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microsoft.com/office/2007/relationships/hdphoto" Target="../media/image5.wdp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251D-5B13-45B8-B052-FF6993D4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0C108-C5DA-4E9D-9609-C259BE3E3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44F64-566C-4F57-B2D0-6626742F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76B9C-811C-4E5E-B8A0-5E83AF0D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81072-34C8-4015-B80D-A639D993A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07FAE2-7766-4AFC-88D4-8AB9ECB3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CFEA11-F82F-47C9-BE4F-9C57724D3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46962-E77C-4753-AB7D-497634404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8BAA2-9706-487B-B3EB-AEF9CB600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2CCA2-E86D-44E4-A7B3-E00DEEA88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8639E-E029-4461-BD16-DFAD9CC4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背景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13"/>
          <a:stretch>
            <a:fillRect/>
          </a:stretch>
        </p:blipFill>
        <p:spPr>
          <a:xfrm>
            <a:off x="-50800" y="0"/>
            <a:ext cx="122428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51083" y="3480222"/>
            <a:ext cx="7225397" cy="337777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60270" y="-1825987"/>
            <a:ext cx="3206025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背景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13"/>
          <a:stretch>
            <a:fillRect/>
          </a:stretch>
        </p:blipFill>
        <p:spPr>
          <a:xfrm>
            <a:off x="-50800" y="0"/>
            <a:ext cx="122428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2499" y="-186267"/>
            <a:ext cx="3380179" cy="72305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58000" y="4172712"/>
            <a:ext cx="6468533" cy="302395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背景3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13"/>
          <a:stretch>
            <a:fillRect/>
          </a:stretch>
        </p:blipFill>
        <p:spPr>
          <a:xfrm>
            <a:off x="-50800" y="0"/>
            <a:ext cx="122428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2499" y="-186267"/>
            <a:ext cx="3380179" cy="72305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58000" y="4172712"/>
            <a:ext cx="6468533" cy="3023955"/>
          </a:xfrm>
          <a:prstGeom prst="rect">
            <a:avLst/>
          </a:prstGeom>
        </p:spPr>
      </p:pic>
      <p:grpSp>
        <p:nvGrpSpPr>
          <p:cNvPr id="12" name="组合 11"/>
          <p:cNvGrpSpPr/>
          <p:nvPr userDrawn="1"/>
        </p:nvGrpSpPr>
        <p:grpSpPr>
          <a:xfrm>
            <a:off x="123556" y="130629"/>
            <a:ext cx="11916000" cy="6588000"/>
            <a:chOff x="123556" y="130629"/>
            <a:chExt cx="11916000" cy="6588000"/>
          </a:xfrm>
        </p:grpSpPr>
        <p:sp>
          <p:nvSpPr>
            <p:cNvPr id="13" name="Rectangle 4"/>
            <p:cNvSpPr/>
            <p:nvPr/>
          </p:nvSpPr>
          <p:spPr>
            <a:xfrm>
              <a:off x="123556" y="130629"/>
              <a:ext cx="11916000" cy="6588000"/>
            </a:xfrm>
            <a:prstGeom prst="rect">
              <a:avLst/>
            </a:prstGeom>
            <a:solidFill>
              <a:srgbClr val="FFFFFF">
                <a:alpha val="81961"/>
              </a:srgb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213"/>
            <a:stretch>
              <a:fillRect/>
            </a:stretch>
          </p:blipFill>
          <p:spPr>
            <a:xfrm>
              <a:off x="352794" y="332510"/>
              <a:ext cx="11484000" cy="6201467"/>
            </a:xfrm>
            <a:prstGeom prst="rect">
              <a:avLst/>
            </a:prstGeom>
            <a:ln w="12700" cap="sq">
              <a:solidFill>
                <a:srgbClr val="515B57"/>
              </a:solidFill>
              <a:miter lim="800000"/>
            </a:ln>
          </p:spPr>
        </p:pic>
      </p:grp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6.png" /><Relationship Id="rId17" Type="http://schemas.openxmlformats.org/officeDocument/2006/relationships/image" Target="../media/image7.jpeg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277DCF-C454-4DE1-BFB6-41213D3671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3BCF756-00CF-4010-8094-E4263401487D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gi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gi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gif" /><Relationship Id="rId6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gi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Relationship Id="rId3" Type="http://schemas.openxmlformats.org/officeDocument/2006/relationships/tags" Target="../tags/tag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1055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240280" y="1972945"/>
            <a:ext cx="7984490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5400" b="1"/>
              <a:t>班级挑战迎期末，</a:t>
            </a:r>
            <a:endParaRPr sz="5400" b="1"/>
          </a:p>
          <a:p>
            <a:r>
              <a:rPr sz="5400" b="1"/>
              <a:t>铮铮誓言表决心</a:t>
            </a:r>
            <a:endParaRPr sz="5400" b="1"/>
          </a:p>
          <a:p>
            <a:endParaRPr sz="5400" b="1"/>
          </a:p>
          <a:p>
            <a:r>
              <a:rPr lang="en-US" sz="5400" b="1"/>
              <a:t>——</a:t>
            </a:r>
            <a:r>
              <a:rPr lang="zh-CN" altLang="en-US" sz="5400" b="1"/>
              <a:t>高中期末动员班会</a:t>
            </a:r>
            <a:endParaRPr lang="zh-CN" altLang="en-US" sz="5400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93" name="文本框 89089"/>
          <p:cNvSpPr/>
          <p:nvPr/>
        </p:nvSpPr>
        <p:spPr>
          <a:xfrm>
            <a:off x="3540125" y="476250"/>
            <a:ext cx="7127875" cy="706755"/>
          </a:xfrm>
          <a:prstGeom prst="rect">
            <a:avLst/>
          </a:prstGeom>
          <a:noFill/>
          <a:ln w="12700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友情提醒：</a:t>
            </a:r>
            <a:endParaRPr lang="zh-CN" altLang="en-US" sz="4000" b="1">
              <a:solidFill>
                <a:srgbClr val="FF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4994" name="文本框 89090"/>
          <p:cNvSpPr/>
          <p:nvPr/>
        </p:nvSpPr>
        <p:spPr>
          <a:xfrm>
            <a:off x="1710690" y="1410335"/>
            <a:ext cx="7272338" cy="829945"/>
          </a:xfrm>
          <a:prstGeom prst="rect">
            <a:avLst/>
          </a:prstGeom>
          <a:noFill/>
          <a:ln w="12700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今天距离</a:t>
            </a:r>
            <a:r>
              <a:rPr lang="zh-CN" altLang="en-US" sz="4800" b="1">
                <a:solidFill>
                  <a:srgbClr val="CC0066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期末考试</a:t>
            </a:r>
            <a:r>
              <a:rPr lang="zh-CN" altLang="en-US" sz="3600" b="1">
                <a:solidFill>
                  <a:srgbClr val="3333FF"/>
                </a:solidFill>
                <a:latin typeface="楷体_GB2312" pitchFamily="49" charset="-122"/>
                <a:ea typeface="楷体_GB2312" pitchFamily="49" charset="-122"/>
              </a:rPr>
              <a:t>仅有</a:t>
            </a:r>
            <a:endParaRPr lang="zh-CN" altLang="en-US" sz="3600" b="1">
              <a:solidFill>
                <a:srgbClr val="3333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84995" name="文本框 89091"/>
          <p:cNvSpPr/>
          <p:nvPr/>
        </p:nvSpPr>
        <p:spPr>
          <a:xfrm>
            <a:off x="3751263" y="2240280"/>
            <a:ext cx="5975350" cy="1322070"/>
          </a:xfrm>
          <a:prstGeom prst="rect">
            <a:avLst/>
          </a:prstGeom>
          <a:noFill/>
          <a:ln w="12700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8000" b="1">
                <a:solidFill>
                  <a:srgbClr val="FF3300"/>
                </a:solidFill>
                <a:latin typeface="微软简综艺" pitchFamily="49" charset="-122"/>
                <a:ea typeface="微软简综艺" pitchFamily="49" charset="-122"/>
              </a:rPr>
              <a:t>X</a:t>
            </a:r>
            <a:r>
              <a:rPr lang="zh-CN" altLang="en-US" sz="8000" b="1">
                <a:solidFill>
                  <a:srgbClr val="FF3300"/>
                </a:solidFill>
                <a:latin typeface="微软简综艺" pitchFamily="49" charset="-122"/>
                <a:ea typeface="微软简综艺" pitchFamily="49" charset="-122"/>
              </a:rPr>
              <a:t>天</a:t>
            </a:r>
            <a:endParaRPr lang="zh-CN" altLang="en-US" sz="8000" b="1">
              <a:solidFill>
                <a:srgbClr val="FF3300"/>
              </a:solidFill>
              <a:latin typeface="微软简综艺" pitchFamily="49" charset="-122"/>
              <a:ea typeface="微软简综艺" pitchFamily="49" charset="-122"/>
            </a:endParaRPr>
          </a:p>
        </p:txBody>
      </p:sp>
      <p:sp>
        <p:nvSpPr>
          <p:cNvPr id="84996" name="文本框 89092"/>
          <p:cNvSpPr/>
          <p:nvPr/>
        </p:nvSpPr>
        <p:spPr>
          <a:xfrm>
            <a:off x="1531620" y="3558858"/>
            <a:ext cx="7451725" cy="2368550"/>
          </a:xfrm>
          <a:prstGeom prst="rect">
            <a:avLst/>
          </a:prstGeom>
          <a:noFill/>
          <a:ln w="12700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3600" b="1">
                <a:solidFill>
                  <a:srgbClr val="339933"/>
                </a:solidFill>
                <a:latin typeface="楷体_GB2312" pitchFamily="49" charset="-122"/>
                <a:ea typeface="楷体_GB2312" pitchFamily="49" charset="-122"/>
              </a:rPr>
              <a:t>今天是</a:t>
            </a:r>
            <a:r>
              <a:rPr lang="en-US" altLang="zh-CN" sz="3600" b="1">
                <a:solidFill>
                  <a:srgbClr val="339933"/>
                </a:solidFill>
                <a:latin typeface="楷体_GB2312" pitchFamily="49" charset="-122"/>
                <a:ea typeface="楷体_GB2312" pitchFamily="49" charset="-122"/>
              </a:rPr>
              <a:t>2023</a:t>
            </a:r>
            <a:r>
              <a:rPr lang="zh-CN" altLang="en-US" sz="3600" b="1">
                <a:solidFill>
                  <a:srgbClr val="339933"/>
                </a:solidFill>
                <a:latin typeface="楷体_GB2312" pitchFamily="49" charset="-122"/>
                <a:ea typeface="楷体_GB2312" pitchFamily="49" charset="-122"/>
              </a:rPr>
              <a:t>年</a:t>
            </a:r>
            <a:r>
              <a:rPr lang="en-US" altLang="zh-CN" sz="3600" b="1">
                <a:solidFill>
                  <a:srgbClr val="339933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3600" b="1">
                <a:solidFill>
                  <a:srgbClr val="339933"/>
                </a:solidFill>
                <a:latin typeface="楷体_GB2312" pitchFamily="49" charset="-122"/>
                <a:ea typeface="楷体_GB2312" pitchFamily="49" charset="-122"/>
              </a:rPr>
              <a:t>月？日</a:t>
            </a:r>
            <a:endParaRPr lang="zh-CN" altLang="en-US" sz="3600" b="1">
              <a:solidFill>
                <a:srgbClr val="339933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    再有？天，就是我们进入学校最后一次考试</a:t>
            </a:r>
            <a:r>
              <a:rPr lang="en-US" altLang="zh-CN" sz="32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-</a:t>
            </a:r>
            <a:r>
              <a:rPr lang="zh-CN" altLang="en-US" sz="32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期末考试，你要以什么样的成绩来总结中职一年级生活？</a:t>
            </a:r>
            <a:endParaRPr lang="zh-CN" altLang="en-US" sz="3200" b="1">
              <a:solidFill>
                <a:srgbClr val="0066FF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981200" y="1143000"/>
            <a:ext cx="960438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752600" y="838200"/>
            <a:ext cx="1006475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1981200" y="762000"/>
            <a:ext cx="8686800" cy="3657600"/>
          </a:xfrm>
          <a:prstGeom prst="rect">
            <a:avLst/>
          </a:prstGeom>
          <a:solidFill>
            <a:srgbClr val="2B6A6F"/>
          </a:solidFill>
          <a:ln w="76200">
            <a:solidFill>
              <a:schemeClr val="bg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pic>
        <p:nvPicPr>
          <p:cNvPr id="23561" name="Picture 9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286000" y="41910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2" name="Picture 10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057400" y="39624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3" name="Picture 11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1905000" y="51816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5" name="Picture 13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209800" y="54102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2476528" y="1420813"/>
            <a:ext cx="6705600" cy="313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zh-CN" altLang="en-US" sz="6000" b="1">
                <a:solidFill>
                  <a:schemeClr val="bg1"/>
                </a:solidFill>
                <a:ea typeface="隶书" panose="02010509060101010101" pitchFamily="49" charset="-122"/>
              </a:rPr>
              <a:t>我们目前存在的</a:t>
            </a:r>
            <a:endParaRPr lang="zh-CN" altLang="en-US" sz="6000" b="1">
              <a:solidFill>
                <a:schemeClr val="bg1"/>
              </a:solidFill>
              <a:ea typeface="隶书" panose="02010509060101010101" pitchFamily="49" charset="-122"/>
            </a:endParaRPr>
          </a:p>
          <a:p>
            <a:pPr algn="r">
              <a:spcBef>
                <a:spcPct val="50000"/>
              </a:spcBef>
            </a:pPr>
            <a:r>
              <a:rPr lang="zh-CN" altLang="en-US" sz="6000" b="1">
                <a:solidFill>
                  <a:schemeClr val="bg1"/>
                </a:solidFill>
                <a:ea typeface="隶书" panose="02010509060101010101" pitchFamily="49" charset="-122"/>
              </a:rPr>
              <a:t>问题与应对方法</a:t>
            </a:r>
            <a:endParaRPr lang="zh-CN" altLang="en-US" sz="6000" b="1">
              <a:solidFill>
                <a:schemeClr val="bg1"/>
              </a:solidFill>
              <a:ea typeface="隶书" panose="02010509060101010101" pitchFamily="49" charset="-122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981200" y="1143000"/>
            <a:ext cx="960438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752600" y="838200"/>
            <a:ext cx="1006475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455035" y="1863725"/>
            <a:ext cx="3819525" cy="1914525"/>
          </a:xfrm>
          <a:prstGeom prst="rect">
            <a:avLst/>
          </a:prstGeom>
          <a:solidFill>
            <a:srgbClr val="2B6A6F"/>
          </a:solidFill>
          <a:ln w="76200">
            <a:solidFill>
              <a:schemeClr val="bg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/>
          </a:p>
        </p:txBody>
      </p:sp>
      <p:pic>
        <p:nvPicPr>
          <p:cNvPr id="23561" name="Picture 9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286000" y="41910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2" name="Picture 10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057400" y="39624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3" name="Picture 11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1905000" y="51816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5" name="Picture 13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209800" y="54102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3720493" y="2159953"/>
            <a:ext cx="6705600" cy="1322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8000" b="1">
                <a:solidFill>
                  <a:schemeClr val="bg1"/>
                </a:solidFill>
                <a:ea typeface="隶书" panose="02010509060101010101" pitchFamily="49" charset="-122"/>
              </a:rPr>
              <a:t>上课时</a:t>
            </a:r>
            <a:endParaRPr lang="zh-CN" altLang="en-US" sz="8000" b="1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/>
        </p:nvPicPr>
        <p:blipFill>
          <a:blip r:embed="rId2"/>
          <a:srcRect l="3927" t="6512" r="4579" b="8469"/>
          <a:stretch>
            <a:fillRect/>
          </a:stretch>
        </p:blipFill>
        <p:spPr>
          <a:xfrm>
            <a:off x="1196975" y="741045"/>
            <a:ext cx="9351010" cy="48831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981200" y="1143000"/>
            <a:ext cx="960438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752600" y="838200"/>
            <a:ext cx="1006475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455035" y="1863725"/>
            <a:ext cx="3819525" cy="1914525"/>
          </a:xfrm>
          <a:prstGeom prst="rect">
            <a:avLst/>
          </a:prstGeom>
          <a:solidFill>
            <a:srgbClr val="2B6A6F"/>
          </a:solidFill>
          <a:ln w="76200">
            <a:solidFill>
              <a:schemeClr val="bg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/>
          </a:p>
        </p:txBody>
      </p:sp>
      <p:pic>
        <p:nvPicPr>
          <p:cNvPr id="23561" name="Picture 9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286000" y="41910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2" name="Picture 10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057400" y="39624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3" name="Picture 11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1905000" y="51816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5" name="Picture 13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209800" y="54102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3720493" y="2159953"/>
            <a:ext cx="6705600" cy="1322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8000" b="1">
                <a:solidFill>
                  <a:schemeClr val="bg1"/>
                </a:solidFill>
                <a:ea typeface="隶书" panose="02010509060101010101" pitchFamily="49" charset="-122"/>
              </a:rPr>
              <a:t>复习时</a:t>
            </a:r>
            <a:endParaRPr lang="zh-CN" altLang="en-US" sz="8000" b="1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109"/>
          <p:cNvPicPr/>
          <p:nvPr/>
        </p:nvPicPr>
        <p:blipFill>
          <a:blip r:embed="rId2"/>
          <a:srcRect l="3520" t="8722" r="4314" b="9600"/>
          <a:stretch>
            <a:fillRect/>
          </a:stretch>
        </p:blipFill>
        <p:spPr>
          <a:xfrm>
            <a:off x="659130" y="986790"/>
            <a:ext cx="9428480" cy="46678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981200" y="1143000"/>
            <a:ext cx="960438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752600" y="838200"/>
            <a:ext cx="1006475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547110" y="1863725"/>
            <a:ext cx="8424545" cy="2098675"/>
          </a:xfrm>
          <a:prstGeom prst="rect">
            <a:avLst/>
          </a:prstGeom>
          <a:solidFill>
            <a:srgbClr val="2B6A6F"/>
          </a:solidFill>
          <a:ln w="76200">
            <a:solidFill>
              <a:schemeClr val="bg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/>
          </a:p>
        </p:txBody>
      </p:sp>
      <p:pic>
        <p:nvPicPr>
          <p:cNvPr id="23561" name="Picture 9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286000" y="41910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2" name="Picture 10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057400" y="39624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3" name="Picture 11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1905000" y="51816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5" name="Picture 13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209800" y="54102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3720465" y="2160270"/>
            <a:ext cx="8470900" cy="1322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8000" b="1">
                <a:solidFill>
                  <a:schemeClr val="bg1"/>
                </a:solidFill>
                <a:ea typeface="隶书" panose="02010509060101010101" pitchFamily="49" charset="-122"/>
              </a:rPr>
              <a:t>班里出了哪些问题</a:t>
            </a:r>
            <a:endParaRPr lang="zh-CN" altLang="en-US" sz="8000" b="1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11938000" y="11010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46488" y="949407"/>
            <a:ext cx="8229600" cy="4525963"/>
          </a:xfrm>
        </p:spPr>
        <p:txBody>
          <a:bodyPr>
            <a:noAutofit/>
          </a:bodyPr>
          <a:lstStyle/>
          <a:p>
            <a:r>
              <a:rPr lang="zh-CN" altLang="en-US" sz="4400">
                <a:ea typeface="黑体" panose="02010609060101010101" pitchFamily="49" charset="-122"/>
              </a:rPr>
              <a:t>我们班的问题：上课铃响第二遍了还在打闹说话</a:t>
            </a:r>
            <a:endParaRPr lang="zh-CN" altLang="en-US" sz="4400">
              <a:ea typeface="黑体" panose="02010609060101010101" pitchFamily="49" charset="-122"/>
            </a:endParaRPr>
          </a:p>
          <a:p>
            <a:r>
              <a:rPr lang="zh-CN" altLang="en-US" sz="4400">
                <a:ea typeface="黑体" panose="02010609060101010101" pitchFamily="49" charset="-122"/>
              </a:rPr>
              <a:t>老师开始讲课了书本还没拿出来</a:t>
            </a:r>
            <a:endParaRPr lang="zh-CN" altLang="en-US" sz="4400">
              <a:ea typeface="黑体" panose="02010609060101010101" pitchFamily="49" charset="-122"/>
            </a:endParaRPr>
          </a:p>
          <a:p>
            <a:r>
              <a:rPr lang="zh-CN" altLang="en-US" sz="4400">
                <a:ea typeface="黑体" panose="02010609060101010101" pitchFamily="49" charset="-122"/>
              </a:rPr>
              <a:t>上课走神目光呆滞神游天外</a:t>
            </a:r>
            <a:endParaRPr lang="zh-CN" altLang="en-US" sz="4400">
              <a:ea typeface="黑体" panose="02010609060101010101" pitchFamily="49" charset="-122"/>
            </a:endParaRPr>
          </a:p>
          <a:p>
            <a:endParaRPr lang="zh-CN" altLang="en-US" sz="4400">
              <a:ea typeface="黑体" panose="02010609060101010101" pitchFamily="49" charset="-122"/>
            </a:endParaRPr>
          </a:p>
          <a:p>
            <a:r>
              <a:rPr lang="zh-CN" altLang="en-US" sz="4400">
                <a:solidFill>
                  <a:srgbClr val="FF0000"/>
                </a:solidFill>
                <a:ea typeface="黑体" panose="02010609060101010101" pitchFamily="49" charset="-122"/>
              </a:rPr>
              <a:t>造成效率低下</a:t>
            </a:r>
            <a:r>
              <a:rPr lang="zh-CN" altLang="en-US" sz="4400" smtClean="0">
                <a:solidFill>
                  <a:srgbClr val="FF0000"/>
                </a:solidFill>
                <a:ea typeface="黑体" panose="02010609060101010101" pitchFamily="49" charset="-122"/>
              </a:rPr>
              <a:t>！！</a:t>
            </a:r>
            <a:endParaRPr lang="zh-CN" altLang="en-US" sz="4400" smtClean="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041005" y="1091565"/>
            <a:ext cx="3746500" cy="2982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981200" y="1143000"/>
            <a:ext cx="960438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752600" y="838200"/>
            <a:ext cx="1006475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547110" y="1863725"/>
            <a:ext cx="8424545" cy="2098675"/>
          </a:xfrm>
          <a:prstGeom prst="rect">
            <a:avLst/>
          </a:prstGeom>
          <a:solidFill>
            <a:srgbClr val="2B6A6F"/>
          </a:solidFill>
          <a:ln w="76200">
            <a:solidFill>
              <a:schemeClr val="bg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/>
          </a:p>
        </p:txBody>
      </p:sp>
      <p:pic>
        <p:nvPicPr>
          <p:cNvPr id="23561" name="Picture 9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286000" y="41910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2" name="Picture 10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057400" y="3962400"/>
            <a:ext cx="161925" cy="16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3" name="Picture 11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1905000" y="51816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5" name="Picture 13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209800" y="5410200"/>
            <a:ext cx="53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3720465" y="2160270"/>
            <a:ext cx="8470900" cy="1322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8000" b="1">
                <a:solidFill>
                  <a:schemeClr val="bg1"/>
                </a:solidFill>
                <a:ea typeface="隶书" panose="02010509060101010101" pitchFamily="49" charset="-122"/>
              </a:rPr>
              <a:t>现实社会水深火热</a:t>
            </a:r>
            <a:endParaRPr lang="zh-CN" altLang="en-US" sz="8000" b="1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74825" y="908050"/>
            <a:ext cx="4752975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774825" y="333375"/>
            <a:ext cx="3744913" cy="521970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kumimoji="1" lang="zh-CN" altLang="en-US" sz="2800" b="1">
                <a:solidFill>
                  <a:schemeClr val="bg1"/>
                </a:solidFill>
                <a:latin typeface="楷体_GB2312" pitchFamily="49" charset="-122"/>
                <a:ea typeface="楷体_GB2312" pitchFamily="49" charset="-122"/>
              </a:rPr>
              <a:t>如果你觉得学习累</a:t>
            </a:r>
            <a:endParaRPr kumimoji="1" lang="zh-CN" altLang="en-US" sz="2800" b="1">
              <a:solidFill>
                <a:schemeClr val="bg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774825" y="908050"/>
            <a:ext cx="7416800" cy="551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774825" y="4149725"/>
            <a:ext cx="7200900" cy="768350"/>
          </a:xfrm>
          <a:prstGeom prst="rect">
            <a:avLst/>
          </a:prstGeom>
          <a:solidFill>
            <a:schemeClr val="accent4"/>
          </a:solidFill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  <a:defRPr/>
            </a:pPr>
            <a:r>
              <a:rPr kumimoji="1" lang="zh-CN" altLang="en-US" sz="4400" b="1">
                <a:solidFill>
                  <a:schemeClr val="bg1"/>
                </a:solidFill>
                <a:latin typeface="楷体_GB2312" pitchFamily="49" charset="-122"/>
                <a:ea typeface="楷体_GB2312" pitchFamily="49" charset="-122"/>
              </a:rPr>
              <a:t>你还觉得自己很辛苦吗？？</a:t>
            </a:r>
            <a:endParaRPr kumimoji="1" lang="zh-CN" altLang="en-US" sz="4400" b="1">
              <a:solidFill>
                <a:schemeClr val="bg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946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1524000" y="5805488"/>
            <a:ext cx="4500563" cy="638175"/>
          </a:xfrm>
          <a:solidFill>
            <a:schemeClr val="tx1"/>
          </a:solidFill>
        </p:spPr>
        <p:txBody>
          <a:bodyPr/>
          <a:lstStyle/>
          <a:p>
            <a:r>
              <a:rPr lang="zh-CN" altLang="en-US" sz="3200" b="1">
                <a:solidFill>
                  <a:schemeClr val="bg1"/>
                </a:solidFill>
                <a:ea typeface="华文中宋" panose="02010600040101010101" pitchFamily="2" charset="-122"/>
              </a:rPr>
              <a:t>学习让你感到很苦恼吗？</a:t>
            </a:r>
            <a:endParaRPr lang="zh-CN" altLang="en-US" sz="3200" b="1">
              <a:solidFill>
                <a:schemeClr val="bg1"/>
              </a:solidFill>
              <a:ea typeface="华文中宋" panose="02010600040101010101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524000" y="0"/>
            <a:ext cx="4716463" cy="566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6383338" y="0"/>
            <a:ext cx="4500562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kumimoji="1" lang="zh-CN" altLang="en-US" sz="36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如果你觉得你学习刻苦，那他们呢？</a:t>
            </a:r>
            <a:endParaRPr kumimoji="1" lang="zh-CN" altLang="en-US" sz="3600" b="1">
              <a:solidFill>
                <a:srgbClr val="FF33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167438" y="1376363"/>
            <a:ext cx="4500562" cy="5481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389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389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389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946" grpId="0"/>
      <p:bldP spid="10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6295" y="1060450"/>
            <a:ext cx="7993380" cy="4421505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en-US" altLang="zh-CN" b="1"/>
              <a:t>  </a:t>
            </a:r>
            <a:r>
              <a:rPr lang="en-US" altLang="zh-CN" sz="5300" b="1"/>
              <a:t>  </a:t>
            </a:r>
            <a:r>
              <a:rPr lang="zh-CN" altLang="en-US" sz="5300" b="1"/>
              <a:t>你该怎样让常年劳累的父母，</a:t>
            </a:r>
            <a:endParaRPr lang="zh-CN" altLang="en-US" sz="5300" b="1"/>
          </a:p>
          <a:p>
            <a:pPr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5300" b="1"/>
              <a:t> </a:t>
            </a:r>
            <a:r>
              <a:rPr lang="en-US" altLang="zh-CN" sz="5300" b="1"/>
              <a:t>   </a:t>
            </a:r>
            <a:r>
              <a:rPr lang="zh-CN" altLang="en-US" sz="5300" b="1"/>
              <a:t>在即将到来的期末考试中因你而微笑呢</a:t>
            </a:r>
            <a:r>
              <a:rPr lang="en-US" altLang="zh-CN" sz="5300" b="1"/>
              <a:t>?</a:t>
            </a:r>
            <a:endParaRPr lang="en-US" altLang="zh-CN" sz="5300" b="1"/>
          </a:p>
        </p:txBody>
      </p:sp>
      <p:sp>
        <p:nvSpPr>
          <p:cNvPr id="32771" name="Text Box 4"/>
          <p:cNvSpPr txBox="1">
            <a:spLocks noChangeArrowheads="1"/>
          </p:cNvSpPr>
          <p:nvPr/>
        </p:nvSpPr>
        <p:spPr bwMode="auto">
          <a:xfrm>
            <a:off x="5391150" y="479742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50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50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50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113" name="图片 1044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5876925" cy="3352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0114" name="椭圆 104452"/>
          <p:cNvSpPr/>
          <p:nvPr/>
        </p:nvSpPr>
        <p:spPr>
          <a:xfrm>
            <a:off x="4151313" y="1484313"/>
            <a:ext cx="1512887" cy="520700"/>
          </a:xfrm>
          <a:prstGeom prst="ellipse">
            <a:avLst/>
          </a:prstGeom>
          <a:solidFill>
            <a:schemeClr val="bg1">
              <a:alpha val="0"/>
            </a:schemeClr>
          </a:solidFill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90115" name="图片 1044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3644900"/>
            <a:ext cx="5562600" cy="2743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0116" name="椭圆 104454"/>
          <p:cNvSpPr/>
          <p:nvPr/>
        </p:nvSpPr>
        <p:spPr>
          <a:xfrm>
            <a:off x="4224338" y="5084763"/>
            <a:ext cx="1512887" cy="520700"/>
          </a:xfrm>
          <a:prstGeom prst="ellipse">
            <a:avLst/>
          </a:prstGeom>
          <a:solidFill>
            <a:schemeClr val="bg1">
              <a:alpha val="0"/>
            </a:schemeClr>
          </a:solidFill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文本占位符 23553"/>
          <p:cNvSpPr>
            <a:spLocks noGrp="1"/>
          </p:cNvSpPr>
          <p:nvPr>
            <p:ph idx="1"/>
          </p:nvPr>
        </p:nvSpPr>
        <p:spPr>
          <a:xfrm>
            <a:off x="1524000" y="0"/>
            <a:ext cx="9144000" cy="6858000"/>
          </a:xfrm>
        </p:spPr>
        <p:txBody>
          <a:bodyPr wrap="square" lIns="91440" tIns="45720" rIns="91440" bIns="45720" anchor="t" anchorCtr="0"/>
          <a:lstStyle/>
          <a:p>
            <a:pPr eaLnBrk="1" fontAlgn="base" hangingPunct="1">
              <a:buClr>
                <a:srgbClr val="E4005C"/>
              </a:buClr>
            </a:pPr>
            <a:endParaRPr lang="en-US" altLang="en-US" strike="noStrike" noProof="1"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pic>
        <p:nvPicPr>
          <p:cNvPr id="2" name="图片 235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5334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3187" name="文本框 23555"/>
          <p:cNvSpPr/>
          <p:nvPr/>
        </p:nvSpPr>
        <p:spPr>
          <a:xfrm>
            <a:off x="1524000" y="5303838"/>
            <a:ext cx="9144000" cy="15684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我后悔当初没有多努力，多考几分</a:t>
            </a:r>
            <a:r>
              <a:rPr lang="en-US" altLang="zh-CN" sz="32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,</a:t>
            </a:r>
            <a:r>
              <a:rPr lang="zh-CN" altLang="en-US" sz="32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使自己的档次提高一点</a:t>
            </a:r>
            <a:r>
              <a:rPr lang="en-US" altLang="zh-CN" sz="32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,</a:t>
            </a:r>
            <a:r>
              <a:rPr lang="zh-CN" altLang="en-US" sz="32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不至于此时处在其中</a:t>
            </a:r>
            <a:r>
              <a:rPr lang="en-US" altLang="zh-CN" sz="32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,</a:t>
            </a:r>
            <a:r>
              <a:rPr lang="zh-CN" altLang="en-US" sz="32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像蔬菜一样被人挑选</a:t>
            </a:r>
            <a:r>
              <a:rPr lang="en-US" altLang="zh-CN" sz="32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.</a:t>
            </a:r>
            <a:endParaRPr lang="en-US" altLang="zh-CN" sz="32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93188" name="文本框 23556"/>
          <p:cNvSpPr/>
          <p:nvPr/>
        </p:nvSpPr>
        <p:spPr>
          <a:xfrm>
            <a:off x="9992995" y="0"/>
            <a:ext cx="675005" cy="213296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vert="eaVert"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深圳招聘会</a:t>
            </a:r>
            <a:endParaRPr lang="zh-CN" altLang="en-US" sz="32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1063625" y="365125"/>
            <a:ext cx="9483725" cy="40595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4211" name="文本框 24579"/>
          <p:cNvSpPr/>
          <p:nvPr>
            <p:custDataLst>
              <p:tags r:id="rId3"/>
            </p:custDataLst>
          </p:nvPr>
        </p:nvSpPr>
        <p:spPr>
          <a:xfrm>
            <a:off x="709930" y="5175250"/>
            <a:ext cx="856107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多数人手里捧着简历</a:t>
            </a:r>
            <a:r>
              <a:rPr lang="en-US" altLang="zh-CN" sz="36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.</a:t>
            </a:r>
            <a:r>
              <a:rPr lang="zh-CN" altLang="en-US" sz="3600" b="1">
                <a:solidFill>
                  <a:srgbClr val="8C003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排着长队等待着机会</a:t>
            </a:r>
            <a:endParaRPr lang="zh-CN" altLang="en-US" sz="36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文本占位符 24577"/>
          <p:cNvSpPr>
            <a:spLocks noGrp="1"/>
          </p:cNvSpPr>
          <p:nvPr>
            <p:ph idx="1"/>
          </p:nvPr>
        </p:nvSpPr>
        <p:spPr>
          <a:xfrm>
            <a:off x="941070" y="614045"/>
            <a:ext cx="9144000" cy="6858000"/>
          </a:xfrm>
        </p:spPr>
        <p:txBody>
          <a:bodyPr wrap="square" lIns="91440" tIns="45720" rIns="91440" bIns="45720" anchor="t" anchorCtr="0">
            <a:noAutofit/>
          </a:bodyPr>
          <a:lstStyle/>
          <a:p>
            <a:pPr eaLnBrk="1" fontAlgn="base" hangingPunct="1">
              <a:buClr>
                <a:srgbClr val="E4005C"/>
              </a:buClr>
            </a:pPr>
            <a:r>
              <a:rPr lang="en-US" altLang="en-US" sz="3200" strike="noStrike" noProof="1">
                <a:effectLst>
                  <a:outerShdw blurRad="38100" dist="38100" dir="2700000">
                    <a:srgbClr val="C0C0C0"/>
                  </a:outerShdw>
                </a:effectLst>
              </a:rPr>
              <a:t>国考人数首破300万：大学生就业困境到了新的十字路口</a:t>
            </a:r>
            <a:endParaRPr lang="en-US" altLang="en-US" sz="3200" strike="noStrike" noProof="1">
              <a:effectLst>
                <a:outerShdw blurRad="38100" dist="38100" dir="2700000">
                  <a:srgbClr val="C0C0C0"/>
                </a:outerShdw>
              </a:effectLst>
            </a:endParaRPr>
          </a:p>
          <a:p>
            <a:pPr eaLnBrk="1" fontAlgn="base" hangingPunct="1">
              <a:buClr>
                <a:srgbClr val="E4005C"/>
              </a:buClr>
            </a:pPr>
            <a:r>
              <a:rPr lang="en-US" altLang="en-US" sz="3200" strike="noStrike" noProof="1">
                <a:effectLst>
                  <a:outerShdw blurRad="38100" dist="38100" dir="2700000">
                    <a:srgbClr val="C0C0C0"/>
                  </a:outerShdw>
                </a:effectLst>
              </a:rPr>
              <a:t>11月26日，2024年度国考公共科目笔试将正式开考。本次国考报名人数首次突破300万，平均约77人竞争一岗位。（11月26日 光明网）</a:t>
            </a:r>
            <a:endParaRPr lang="en-US" altLang="en-US" sz="3200" strike="noStrike" noProof="1">
              <a:effectLst>
                <a:outerShdw blurRad="38100" dist="38100" dir="2700000">
                  <a:srgbClr val="C0C0C0"/>
                </a:outerShdw>
              </a:effectLst>
            </a:endParaRPr>
          </a:p>
          <a:p>
            <a:pPr marL="0" indent="0" eaLnBrk="1" fontAlgn="base" hangingPunct="1">
              <a:buClr>
                <a:srgbClr val="E4005C"/>
              </a:buClr>
              <a:buNone/>
            </a:pPr>
            <a:endParaRPr lang="en-US" altLang="en-US" sz="3200" strike="noStrike" noProof="1">
              <a:effectLst>
                <a:outerShdw blurRad="38100" dist="38100" dir="2700000">
                  <a:srgbClr val="C0C0C0"/>
                </a:outerShdw>
              </a:effectLst>
            </a:endParaRPr>
          </a:p>
          <a:p>
            <a:pPr marL="0" indent="0" eaLnBrk="1" fontAlgn="base" hangingPunct="1">
              <a:buClr>
                <a:srgbClr val="E4005C"/>
              </a:buClr>
              <a:buNone/>
            </a:pPr>
            <a:r>
              <a:rPr lang="en-US" altLang="en-US" sz="3200" strike="noStrike" noProof="1">
                <a:effectLst>
                  <a:outerShdw blurRad="38100" dist="38100" dir="2700000">
                    <a:srgbClr val="C0C0C0"/>
                  </a:outerShdw>
                </a:effectLst>
              </a:rPr>
              <a:t>真如那句调侃所言：“宇宙的尽头，是考公”。2024年国考人数突破了300万的大关，与之形成对比的，是考研人数连增8年后的回落。数以百万计的青年奔赴在考公的道路上，其中不乏大学应届生们。“考公热”不减，而考研人数减少，这样的现象，体现出了大学生就业的新困境。</a:t>
            </a:r>
            <a:endParaRPr lang="en-US" altLang="en-US" sz="3200" strike="noStrike" noProof="1"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https://d.book118.com/778111055117006030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6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16057"/>
      </a:accent1>
      <a:accent2>
        <a:srgbClr val="976244"/>
      </a:accent2>
      <a:accent3>
        <a:srgbClr val="7A1C1C"/>
      </a:accent3>
      <a:accent4>
        <a:srgbClr val="516057"/>
      </a:accent4>
      <a:accent5>
        <a:srgbClr val="976244"/>
      </a:accent5>
      <a:accent6>
        <a:srgbClr val="7A1C1C"/>
      </a:accent6>
      <a:hlink>
        <a:srgbClr val="B2B091"/>
      </a:hlink>
      <a:folHlink>
        <a:srgbClr val="476165"/>
      </a:folHlink>
    </a:clrScheme>
    <a:fontScheme name="Temp">
      <a:majorFont>
        <a:latin typeface="Calibri"/>
        <a:ea typeface="微软雅黑"/>
        <a:cs typeface="Arial"/>
      </a:majorFont>
      <a:minorFont>
        <a:latin typeface="Calibri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1">
      <vt:lpstr>Arial</vt:lpstr>
      <vt:lpstr>Calibri</vt:lpstr>
      <vt:lpstr>微软雅黑</vt:lpstr>
      <vt:lpstr>黑体</vt:lpstr>
      <vt:lpstr>楷体_GB2312</vt:lpstr>
      <vt:lpstr>华文行楷</vt:lpstr>
      <vt:lpstr>微软简综艺</vt:lpstr>
      <vt:lpstr>隶书</vt:lpstr>
      <vt:lpstr>宋体</vt:lpstr>
      <vt:lpstr>华文中宋</vt:lpstr>
      <vt:lpstr>Wingdings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学习让你感到很苦恼吗？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2024-09-07T08:28:55.674</cp:lastPrinted>
  <dcterms:created xsi:type="dcterms:W3CDTF">2024-09-07T00:28:55Z</dcterms:created>
  <dcterms:modified xsi:type="dcterms:W3CDTF">2024-09-07T00:28:57Z</dcterms:modified>
</cp:coreProperties>
</file>