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326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34E4D-6DA0-459A-A47A-D6A32511D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356D1-1EF6-40E1-BC2F-C5E9C247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B77AF-3D35-471A-8C07-D7834E62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4BFDE-D41E-4EA4-B696-779715E52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83D6A-2C7C-4B8B-A972-5654C3921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4E17BE-3F95-414E-AD70-E4EF74886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CE056-8398-49A1-BC54-695765843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9BBD1-1A23-4FBC-BF90-509B4FCE7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E7C6A-D02C-4B8C-BADD-9F2A8692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C479D-D7B9-45B6-AE80-CFB4A90AB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FA834-2CBE-4FBC-A3CE-95D100163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0.png" /><Relationship Id="rId4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12063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7058"/>
            <a:ext cx="12229663" cy="573265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542747" y="1226293"/>
            <a:ext cx="9106507" cy="179413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硫酸厂锅炉给水泵运行现状分析及对策措施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3788566" y="3540703"/>
            <a:ext cx="4652531" cy="489827"/>
            <a:chOff x="3788566" y="3540703"/>
            <a:chExt cx="4652531" cy="489827"/>
          </a:xfrm>
        </p:grpSpPr>
        <p:sp>
          <p:nvSpPr>
            <p:cNvPr id="5" name="AutoShape 5"/>
            <p:cNvSpPr/>
            <p:nvPr/>
          </p:nvSpPr>
          <p:spPr>
            <a:xfrm>
              <a:off x="3788566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6" name="AutoShape 6"/>
            <p:cNvSpPr/>
            <p:nvPr/>
          </p:nvSpPr>
          <p:spPr>
            <a:xfrm>
              <a:off x="6308735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2023-11-10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190500" dist="228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547" cy="3957447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硫酸厂锅炉给水泵运行现状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实施对策后的效果评估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917240" y="1561136"/>
            <a:ext cx="4493087" cy="4493087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66008" y="923459"/>
            <a:ext cx="4439879" cy="4439879"/>
          </a:xfrm>
          <a:prstGeom prst="parallelogram">
            <a:avLst/>
          </a:prstGeom>
          <a:solidFill>
            <a:schemeClr val="accent2"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6733794" y="1049945"/>
            <a:ext cx="4857393" cy="4857392"/>
          </a:xfrm>
          <a:prstGeom prst="parallelogram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218874" y="1875949"/>
            <a:ext cx="551492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硫酸厂作为重要的化工企业，锅炉给水泵是生产过程中关键设备之一。锅炉给水泵的主要作用是将锅炉内的水升压，以满足锅炉用水需求。由于化工企业生产过程的连续性，锅炉给水泵的稳定运行对于整个生产线的安全和稳定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218874" y="167087"/>
            <a:ext cx="9884337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8633053" y="3643783"/>
            <a:ext cx="3473893" cy="3473893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9792" r="19792"/>
          <a:stretch>
            <a:fillRect/>
          </a:stretch>
        </p:blipFill>
        <p:spPr>
          <a:xfrm>
            <a:off x="5853553" y="3643783"/>
            <a:ext cx="3473893" cy="3473893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8018645" y="-64064"/>
            <a:ext cx="3473893" cy="3473893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分析硫酸厂锅炉给水泵的运行现状，找出存在的问题和潜在的风险，提出相应的对策措施。这对于保障硫酸厂生产线的安全稳定运行，降低设备故障率，提高生产效率具有重要意义。同时，也有助于为其他化工企业的设备管理和维护提供参考和借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硫酸厂锅炉给水泵运行现状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4" name="TextBox 4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锅炉给水泵性能参数</a:t>
              </a:r>
            </a:p>
          </p:txBody>
        </p:sp>
        <p:sp>
          <p:nvSpPr>
            <p:cNvPr id="5" name="AutoShape 5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通常为100-600m3/h，扬程范围为100-300m，转速在300-500rpm之间。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锅炉给水含有颗粒状杂质，如泥沙、铁锈等，同时还有溶解物质，如氧气、二氧化碳等。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锅炉给水泵主要由泵壳、叶轮、轴承、密封环等组成，不同部分有不同的作用和要求。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285529"/>
            <a:ext cx="3545264" cy="5454568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0022" r="3002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31" name="Group 31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32" name="AutoShape 32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34" name="Freeform 34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40" name="Freeform 40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46" name="AutoShape 46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AutoShape 49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流量</a:t>
            </a:r>
            <a:endParaRPr lang="en-US" sz="1100"/>
          </a:p>
        </p:txBody>
      </p:sp>
      <p:sp>
        <p:nvSpPr>
          <p:cNvPr id="50" name="AutoShape 50"/>
          <p:cNvSpPr/>
          <p:nvPr/>
        </p:nvSpPr>
        <p:spPr>
          <a:xfrm>
            <a:off x="8503125" y="588168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介质特性</a:t>
            </a:r>
            <a:endParaRPr lang="en-US" sz="1100"/>
          </a:p>
        </p:txBody>
      </p:sp>
      <p:sp>
        <p:nvSpPr>
          <p:cNvPr id="51" name="AutoShape 51"/>
          <p:cNvSpPr/>
          <p:nvPr/>
        </p:nvSpPr>
        <p:spPr>
          <a:xfrm>
            <a:off x="8503125" y="3542930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打开入口阀门，启动电机，逐渐提高转速至工作转速，观察泵的出口压力和流量是否正常。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397679" y="2570153"/>
            <a:ext cx="3384992" cy="2092193"/>
            <a:chOff x="4397679" y="2570153"/>
            <a:chExt cx="3384992" cy="2092193"/>
          </a:xfrm>
        </p:grpSpPr>
        <p:sp>
          <p:nvSpPr>
            <p:cNvPr id="5" name="AutoShape 5"/>
            <p:cNvSpPr/>
            <p:nvPr/>
          </p:nvSpPr>
          <p:spPr>
            <a:xfrm>
              <a:off x="5302294" y="2786180"/>
              <a:ext cx="1586556" cy="1586556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974741" y="3458798"/>
              <a:ext cx="242348" cy="242348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95619" y="2778478"/>
              <a:ext cx="1600762" cy="1602131"/>
            </a:xfrm>
            <a:custGeom>
              <a:rect l="l" t="t" r="r" b="b"/>
              <a:pathLst>
                <a:path w="1320" h="1320">
                  <a:moveTo>
                    <a:pt x="660" y="0"/>
                  </a:moveTo>
                  <a:cubicBezTo>
                    <a:pt x="295" y="0"/>
                    <a:pt x="0" y="296"/>
                    <a:pt x="0" y="660"/>
                  </a:cubicBezTo>
                  <a:cubicBezTo>
                    <a:pt x="0" y="1025"/>
                    <a:pt x="295" y="1320"/>
                    <a:pt x="660" y="1320"/>
                  </a:cubicBezTo>
                  <a:cubicBezTo>
                    <a:pt x="1025" y="1320"/>
                    <a:pt x="1320" y="1025"/>
                    <a:pt x="1320" y="660"/>
                  </a:cubicBezTo>
                  <a:cubicBezTo>
                    <a:pt x="1320" y="296"/>
                    <a:pt x="1025" y="0"/>
                    <a:pt x="660" y="0"/>
                  </a:cubicBezTo>
                  <a:close/>
                  <a:moveTo>
                    <a:pt x="660" y="1224"/>
                  </a:moveTo>
                  <a:cubicBezTo>
                    <a:pt x="349" y="1224"/>
                    <a:pt x="96" y="972"/>
                    <a:pt x="96" y="660"/>
                  </a:cubicBezTo>
                  <a:cubicBezTo>
                    <a:pt x="96" y="349"/>
                    <a:pt x="349" y="96"/>
                    <a:pt x="660" y="96"/>
                  </a:cubicBezTo>
                  <a:cubicBezTo>
                    <a:pt x="971" y="96"/>
                    <a:pt x="1224" y="349"/>
                    <a:pt x="1224" y="660"/>
                  </a:cubicBezTo>
                  <a:cubicBezTo>
                    <a:pt x="1224" y="972"/>
                    <a:pt x="971" y="1224"/>
                    <a:pt x="660" y="1224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523933" y="3009188"/>
              <a:ext cx="1143279" cy="1141910"/>
            </a:xfrm>
            <a:custGeom>
              <a:rect l="l" t="t" r="r" b="b"/>
              <a:pathLst>
                <a:path w="942" h="941">
                  <a:moveTo>
                    <a:pt x="471" y="0"/>
                  </a:moveTo>
                  <a:cubicBezTo>
                    <a:pt x="211" y="0"/>
                    <a:pt x="0" y="210"/>
                    <a:pt x="0" y="470"/>
                  </a:cubicBezTo>
                  <a:cubicBezTo>
                    <a:pt x="0" y="730"/>
                    <a:pt x="211" y="941"/>
                    <a:pt x="471" y="941"/>
                  </a:cubicBezTo>
                  <a:cubicBezTo>
                    <a:pt x="731" y="941"/>
                    <a:pt x="942" y="730"/>
                    <a:pt x="942" y="470"/>
                  </a:cubicBezTo>
                  <a:cubicBezTo>
                    <a:pt x="942" y="210"/>
                    <a:pt x="731" y="0"/>
                    <a:pt x="471" y="0"/>
                  </a:cubicBezTo>
                  <a:close/>
                  <a:moveTo>
                    <a:pt x="471" y="854"/>
                  </a:moveTo>
                  <a:cubicBezTo>
                    <a:pt x="259" y="854"/>
                    <a:pt x="87" y="682"/>
                    <a:pt x="87" y="470"/>
                  </a:cubicBezTo>
                  <a:cubicBezTo>
                    <a:pt x="87" y="258"/>
                    <a:pt x="259" y="86"/>
                    <a:pt x="471" y="86"/>
                  </a:cubicBezTo>
                  <a:cubicBezTo>
                    <a:pt x="683" y="86"/>
                    <a:pt x="855" y="258"/>
                    <a:pt x="855" y="470"/>
                  </a:cubicBezTo>
                  <a:cubicBezTo>
                    <a:pt x="855" y="682"/>
                    <a:pt x="683" y="854"/>
                    <a:pt x="471" y="854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759777" y="3243834"/>
              <a:ext cx="672618" cy="672618"/>
            </a:xfrm>
            <a:custGeom>
              <a:rect l="l" t="t" r="r" b="b"/>
              <a:pathLst>
                <a:path w="554" h="555">
                  <a:moveTo>
                    <a:pt x="277" y="0"/>
                  </a:moveTo>
                  <a:cubicBezTo>
                    <a:pt x="124" y="0"/>
                    <a:pt x="0" y="124"/>
                    <a:pt x="0" y="277"/>
                  </a:cubicBezTo>
                  <a:cubicBezTo>
                    <a:pt x="0" y="430"/>
                    <a:pt x="124" y="555"/>
                    <a:pt x="277" y="555"/>
                  </a:cubicBezTo>
                  <a:cubicBezTo>
                    <a:pt x="430" y="555"/>
                    <a:pt x="554" y="430"/>
                    <a:pt x="554" y="277"/>
                  </a:cubicBezTo>
                  <a:cubicBezTo>
                    <a:pt x="554" y="124"/>
                    <a:pt x="430" y="0"/>
                    <a:pt x="277" y="0"/>
                  </a:cubicBezTo>
                  <a:close/>
                  <a:moveTo>
                    <a:pt x="277" y="464"/>
                  </a:moveTo>
                  <a:cubicBezTo>
                    <a:pt x="174" y="464"/>
                    <a:pt x="90" y="380"/>
                    <a:pt x="90" y="277"/>
                  </a:cubicBezTo>
                  <a:cubicBezTo>
                    <a:pt x="90" y="174"/>
                    <a:pt x="174" y="91"/>
                    <a:pt x="277" y="91"/>
                  </a:cubicBezTo>
                  <a:cubicBezTo>
                    <a:pt x="380" y="91"/>
                    <a:pt x="464" y="174"/>
                    <a:pt x="464" y="277"/>
                  </a:cubicBezTo>
                  <a:cubicBezTo>
                    <a:pt x="464" y="380"/>
                    <a:pt x="380" y="464"/>
                    <a:pt x="277" y="464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397679" y="2570153"/>
              <a:ext cx="584182" cy="584180"/>
            </a:xfrm>
            <a:prstGeom prst="diamond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198489" y="2570153"/>
              <a:ext cx="584182" cy="589085"/>
            </a:xfrm>
            <a:prstGeom prst="diamond">
              <a:avLst/>
            </a:prstGeom>
            <a:solidFill>
              <a:schemeClr val="dk1">
                <a:lumMod val="95000"/>
                <a:lumOff val="5000"/>
                <a:alpha val="100000"/>
              </a:schemeClr>
            </a:solidFill>
            <a:ln w="25400">
              <a:solidFill>
                <a:srgbClr val="000000">
                  <a:alpha val="100000"/>
                </a:srgb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397679" y="4078166"/>
              <a:ext cx="584182" cy="584180"/>
            </a:xfrm>
            <a:prstGeom prst="diamond">
              <a:avLst/>
            </a:prstGeom>
            <a:solidFill>
              <a:schemeClr val="dk1">
                <a:lumMod val="95000"/>
                <a:lumOff val="5000"/>
                <a:alpha val="100000"/>
              </a:schemeClr>
            </a:solidFill>
            <a:ln w="25400">
              <a:solidFill>
                <a:srgbClr val="000000">
                  <a:alpha val="100000"/>
                </a:srgb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198489" y="4078166"/>
              <a:ext cx="584182" cy="584180"/>
            </a:xfrm>
            <a:prstGeom prst="diamond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397679" y="2711972"/>
              <a:ext cx="584182" cy="315635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ts val="375"/>
                </a:spcBef>
                <a:defRPr/>
              </a:pPr>
              <a:r>
                <a:rPr lang="en-US" sz="1425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  <a:endParaRPr lang="en-US" sz="1100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397679" y="4212438"/>
              <a:ext cx="584182" cy="315635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ts val="375"/>
                </a:spcBef>
                <a:defRPr/>
              </a:pPr>
              <a:r>
                <a:rPr lang="en-US" sz="1425">
                  <a:solidFill>
                    <a:schemeClr val="lt1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198489" y="2702445"/>
              <a:ext cx="584182" cy="315635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ts val="375"/>
                </a:spcBef>
                <a:defRPr/>
              </a:pPr>
              <a:r>
                <a:rPr lang="en-US" sz="1425">
                  <a:solidFill>
                    <a:schemeClr val="lt1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  <a:endParaRPr lang="en-US" sz="1100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198489" y="4212438"/>
              <a:ext cx="584182" cy="315635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ts val="375"/>
                </a:spcBef>
                <a:defRPr/>
              </a:pPr>
              <a:r>
                <a:rPr lang="en-US" sz="1425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  <a:endParaRPr lang="en-US" sz="1100"/>
            </a:p>
          </p:txBody>
        </p:sp>
      </p:grpSp>
      <p:sp>
        <p:nvSpPr>
          <p:cNvPr id="18" name="AutoShape 18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检查泵壳内是否充满液体，检查电机和泵的旋转方向是否正确，检查轴承和密封环的完好性。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监控泵的出口压力、流量、轴承和密封环的温度、电机电流等参数，确保在正常范围内波动。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逐渐降低转速至停止，关闭出口阀门，切断电源。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22" name="TextBox 22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运行流程及操作步骤</a:t>
              </a:r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  <p:sp>
        <p:nvSpPr>
          <p:cNvPr id="44" name="AutoShape 44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启动前准备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运行中监控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启动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由于磨损、腐蚀等因素，泵的性能会逐渐下降，流量和扬程会降低。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由于轴承磨损、叶轮不平衡等原因，泵会产生振动和噪音。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由于磨损和腐蚀，需要经常更换轴承、密封环等部件，维修频率较高。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11" name="TextBox 11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当前存在的问题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泵性能下降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振动和噪音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维修频繁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设备性能下降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随着设备使用时间的延长，其性能指标可能会下降，导致运行不稳定或故障率增加。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设备维护是保持其性能和稳定运行的关键，但有时由于维护不当，如未及时更换磨损部件、未定期检查等，导致设备运行出现问题。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操作人员技能水平不足或操作不规范，可能导致设备运行异常或损坏。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操作人员技能不足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管理层对设备运行重视不足，未建立完善的设备管理制度和维修计划，可能导致设备问题得不到及时解决。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管理层重视不足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88" r="25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自然环境影响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硫酸厂锅炉给水泵运行环境较为恶劣，如高温、高压、腐蚀等，这些环境因素可能加速设备的磨损和老化。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工厂内部环境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工厂内部环境如温度、湿度、粉尘等也可能对设备运行产生不良影响。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https://d.book118.com/778112063002006043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2024-09-22T08:41:14.080</cp:lastPrinted>
  <dcterms:created xsi:type="dcterms:W3CDTF">2024-09-22T00:41:14Z</dcterms:created>
  <dcterms:modified xsi:type="dcterms:W3CDTF">2024-09-22T00:41:16Z</dcterms:modified>
</cp:coreProperties>
</file>