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360B696-943D-4F89-A94A-58D67001FB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48B2C8-B54F-4F1B-9469-4CAA2A419A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2F80878-36EA-47D6-A24F-E9B46EEA8B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F878524-3EA4-4446-AC2D-3A98C8B2D39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45BBB44-E0FB-418C-9AB3-D2031D6CB96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D509E4B-8597-49C7-9034-84CB012A68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B6330ED-8A15-45C0-AD5A-6273926F603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FDF65F7-9BAC-42DF-9F42-5EF5779AC6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DD5EF4-8E9F-4B2F-A7CA-FF2B9B7E61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A94732-4D70-4311-8EB3-AF5D8E57D8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E14E13-0DEA-4726-BC25-4BB31F4112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3/10/2024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3/10/2024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3/10/2024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3/10/2024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3/10/2024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3/10/2024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3/10/2024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3/10/2024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8121034037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3556465" y="3402577"/>
            <a:ext cx="3125471" cy="697074"/>
          </a:xfrm>
          <a:prstGeom prst="rect">
            <a:avLst/>
          </a:prstGeom>
          <a:noFill/>
          <a:ln w="19050">
            <a:solidFill>
              <a:schemeClr val="accent3">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556465" y="3538707"/>
            <a:ext cx="3125471" cy="42481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950" err="1">
                <a:solidFill>
                  <a:schemeClr val="accent3">
                    <a:alpha val="100000"/>
                  </a:schemeClr>
                </a:solidFill>
                <a:latin typeface="Microsoft Yahei"/>
                <a:ea typeface="Microsoft Yahei"/>
                <a:cs typeface="Microsoft Yahei"/>
              </a:rPr>
              <a:t>汇报人</a:t>
            </a:r>
            <a:r>
              <a:rPr lang="en-US" sz="1950" err="1" smtClean="0">
                <a:solidFill>
                  <a:schemeClr val="accent3">
                    <a:alpha val="100000"/>
                  </a:schemeClr>
                </a:solidFill>
                <a:latin typeface="Microsoft Yahei"/>
                <a:ea typeface="Microsoft Yahei"/>
                <a:cs typeface="Microsoft Yahei"/>
              </a:rPr>
              <a:t>：XXX</a:t>
            </a:r>
            <a:endParaRPr lang="en-US" sz="1950">
              <a:solidFill>
                <a:schemeClr val="accent3">
                  <a:alpha val="100000"/>
                </a:schemeClr>
              </a:solidFill>
              <a:latin typeface="Microsoft Yahei"/>
              <a:ea typeface="Microsoft Yahei"/>
              <a:cs typeface="Microsoft Yahei"/>
            </a:endParaRPr>
          </a:p>
        </p:txBody>
      </p:sp>
      <p:sp>
        <p:nvSpPr>
          <p:cNvPr id="4" name="TextBox 4"/>
          <p:cNvSpPr txBox="1"/>
          <p:nvPr/>
        </p:nvSpPr>
        <p:spPr>
          <a:xfrm>
            <a:off x="912132" y="755795"/>
            <a:ext cx="8414137" cy="228478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5550" b="1">
                <a:solidFill>
                  <a:schemeClr val="accent3">
                    <a:alpha val="100000"/>
                  </a:schemeClr>
                </a:solidFill>
                <a:latin typeface="Microsoft Yahei"/>
                <a:ea typeface="Microsoft Yahei"/>
                <a:cs typeface="Microsoft Yahei"/>
              </a:rPr>
              <a:t>2024年政府工作报告精神总结</a:t>
            </a:r>
          </a:p>
        </p:txBody>
      </p:sp>
      <p:sp>
        <p:nvSpPr>
          <p:cNvPr id="5" name="AutoShape 5"/>
          <p:cNvSpPr/>
          <p:nvPr/>
        </p:nvSpPr>
        <p:spPr>
          <a:xfrm>
            <a:off x="3556465" y="4303782"/>
            <a:ext cx="3125471" cy="697074"/>
          </a:xfrm>
          <a:prstGeom prst="rect">
            <a:avLst/>
          </a:prstGeom>
          <a:noFill/>
          <a:ln w="19050">
            <a:solidFill>
              <a:schemeClr val="accent3">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556465" y="4439912"/>
            <a:ext cx="3125471" cy="42481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950" smtClean="0">
                <a:solidFill>
                  <a:schemeClr val="accent3">
                    <a:alpha val="100000"/>
                  </a:schemeClr>
                </a:solidFill>
                <a:latin typeface="Microsoft Yahei"/>
                <a:ea typeface="Microsoft Yahei"/>
                <a:cs typeface="Microsoft Yahei"/>
              </a:rPr>
              <a:t>2024-03-XX</a:t>
            </a:r>
            <a:endParaRPr lang="en-US" sz="1950">
              <a:solidFill>
                <a:schemeClr val="accent3">
                  <a:alpha val="100000"/>
                </a:scheme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521895" y="976412"/>
            <a:ext cx="5464151" cy="5483387"/>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开篇概述</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经济建设与发展</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社会事业与民生改善</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生态环境保护与治理</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全面深化改革与开放合作</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政府自身建设与改革</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总结与展望</a:t>
            </a:r>
          </a:p>
        </p:txBody>
      </p:sp>
      <p:sp>
        <p:nvSpPr>
          <p:cNvPr id="3" name="TextBox 3"/>
          <p:cNvSpPr txBox="1"/>
          <p:nvPr/>
        </p:nvSpPr>
        <p:spPr>
          <a:xfrm>
            <a:off x="1149281" y="2019667"/>
            <a:ext cx="3813883" cy="125436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125" b="1">
                <a:solidFill>
                  <a:schemeClr val="accent3">
                    <a:alpha val="100000"/>
                  </a:schemeClr>
                </a:solidFill>
                <a:latin typeface="微软雅黑"/>
                <a:ea typeface="微软雅黑"/>
                <a:cs typeface="微软雅黑"/>
              </a:rPr>
              <a:t>目录</a:t>
            </a:r>
          </a:p>
        </p:txBody>
      </p:sp>
      <p:sp>
        <p:nvSpPr>
          <p:cNvPr id="4" name="TextBox 4"/>
          <p:cNvSpPr txBox="1"/>
          <p:nvPr/>
        </p:nvSpPr>
        <p:spPr>
          <a:xfrm>
            <a:off x="1950369" y="3274028"/>
            <a:ext cx="2211705" cy="7200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300">
                <a:solidFill>
                  <a:schemeClr val="accent3">
                    <a:alpha val="100000"/>
                  </a:schemeClr>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97584" y="2777390"/>
            <a:ext cx="10396832" cy="2255015"/>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开篇概述</a:t>
            </a:r>
          </a:p>
        </p:txBody>
      </p:sp>
      <p:sp>
        <p:nvSpPr>
          <p:cNvPr id="3" name="TextBox 3"/>
          <p:cNvSpPr txBox="1"/>
          <p:nvPr/>
        </p:nvSpPr>
        <p:spPr>
          <a:xfrm>
            <a:off x="4255167" y="699023"/>
            <a:ext cx="3681665" cy="1934841"/>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39110" y="1308453"/>
            <a:ext cx="4493120" cy="4493120"/>
          </a:xfrm>
          <a:prstGeom prst="rect">
            <a:avLst/>
          </a:prstGeom>
        </p:spPr>
      </p:pic>
      <p:sp>
        <p:nvSpPr>
          <p:cNvPr id="3" name="TextBox 3"/>
          <p:cNvSpPr txBox="1"/>
          <p:nvPr/>
        </p:nvSpPr>
        <p:spPr>
          <a:xfrm>
            <a:off x="5417813" y="1544614"/>
            <a:ext cx="5880469"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两会在中国政治生活中的地位和作用</a:t>
            </a:r>
          </a:p>
        </p:txBody>
      </p:sp>
      <p:sp>
        <p:nvSpPr>
          <p:cNvPr id="4" name="TextBox 4"/>
          <p:cNvSpPr txBox="1"/>
          <p:nvPr/>
        </p:nvSpPr>
        <p:spPr>
          <a:xfrm>
            <a:off x="5434616" y="1977702"/>
            <a:ext cx="6105331" cy="792318"/>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pPr>
            <a:r>
              <a:rPr lang="en-US" sz="1350">
                <a:solidFill>
                  <a:schemeClr val="dk1">
                    <a:alpha val="100000"/>
                  </a:schemeClr>
                </a:solidFill>
                <a:latin typeface="Microsoft Yahei"/>
                <a:ea typeface="Microsoft Yahei"/>
                <a:cs typeface="Microsoft Yahei"/>
              </a:rPr>
              <a:t>两会是中国政治生活中的重要事件，是代表广泛协商、共议国是的平台，为民主进程和社会发展贡献力量。</a:t>
            </a:r>
          </a:p>
        </p:txBody>
      </p:sp>
      <p:sp>
        <p:nvSpPr>
          <p:cNvPr id="5" name="TextBox 5"/>
          <p:cNvSpPr txBox="1"/>
          <p:nvPr/>
        </p:nvSpPr>
        <p:spPr>
          <a:xfrm>
            <a:off x="5417813" y="2922420"/>
            <a:ext cx="5880469"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两会的议程和内容</a:t>
            </a:r>
          </a:p>
        </p:txBody>
      </p:sp>
      <p:sp>
        <p:nvSpPr>
          <p:cNvPr id="6" name="TextBox 6"/>
          <p:cNvSpPr txBox="1"/>
          <p:nvPr/>
        </p:nvSpPr>
        <p:spPr>
          <a:xfrm>
            <a:off x="5434616" y="3374559"/>
            <a:ext cx="6105331" cy="792318"/>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pPr>
            <a:r>
              <a:rPr lang="en-US" sz="1350">
                <a:solidFill>
                  <a:schemeClr val="dk1">
                    <a:alpha val="100000"/>
                  </a:schemeClr>
                </a:solidFill>
                <a:latin typeface="Microsoft Yahei"/>
                <a:ea typeface="Microsoft Yahei"/>
                <a:cs typeface="Microsoft Yahei"/>
              </a:rPr>
              <a:t>议程包括听取和审议政府工作报告、审查计划、审议法律法规等，涉及中国发展方向、经济和社会规划及民主法治建设。</a:t>
            </a:r>
          </a:p>
        </p:txBody>
      </p:sp>
      <p:sp>
        <p:nvSpPr>
          <p:cNvPr id="7" name="TextBox 7"/>
          <p:cNvSpPr txBox="1"/>
          <p:nvPr/>
        </p:nvSpPr>
        <p:spPr>
          <a:xfrm>
            <a:off x="5417813" y="4286711"/>
            <a:ext cx="5880469"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两会的社会关注度和影响力</a:t>
            </a:r>
          </a:p>
        </p:txBody>
      </p:sp>
      <p:sp>
        <p:nvSpPr>
          <p:cNvPr id="8" name="TextBox 8"/>
          <p:cNvSpPr txBox="1"/>
          <p:nvPr/>
        </p:nvSpPr>
        <p:spPr>
          <a:xfrm>
            <a:off x="5434616" y="4719800"/>
            <a:ext cx="6105331" cy="792318"/>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pPr>
            <a:r>
              <a:rPr lang="en-US" sz="1350">
                <a:solidFill>
                  <a:schemeClr val="dk1">
                    <a:alpha val="100000"/>
                  </a:schemeClr>
                </a:solidFill>
                <a:latin typeface="Microsoft Yahei"/>
                <a:ea typeface="Microsoft Yahei"/>
                <a:cs typeface="Microsoft Yahei"/>
              </a:rPr>
              <a:t>两会备受社会关注，决策和行动对经济和社会发展产生重要影响。人们可通过多种渠道关注两会动态和成果。</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全国两会的重要性与关注度</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875" r="21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分析政府工作报告的内容</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政府工作报告通常包括过去一年的工作回顾、今年的工作目标和政策措施等。内容非常丰富，既总结了成绩也指出了问题，还为未来的发展指明了方向。</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政府工作报告的目的</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政府工作报告的主要目的是向全国人民代表大会和中国人民汇报政府的工作情况和工作计划。同时，政府工作报告中提出的各项政策措施也为中国的经济和社会发展提供了重要的指导和保障。</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政府工作报告的意义</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政府工作报告的意义在于它体现了中国政府在新时代的发展理念和执政方略。通过政府工作报告，政府向人民展示了其工作成果和行动计划，同时也向外界传递了中国的发展信号和决心。</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政府工作报告的意义与目的</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97584" y="2777390"/>
            <a:ext cx="10396832" cy="2255015"/>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经济建设与发展</a:t>
            </a:r>
          </a:p>
        </p:txBody>
      </p:sp>
      <p:sp>
        <p:nvSpPr>
          <p:cNvPr id="3" name="TextBox 3"/>
          <p:cNvSpPr txBox="1"/>
          <p:nvPr/>
        </p:nvSpPr>
        <p:spPr>
          <a:xfrm>
            <a:off x="4255167" y="699023"/>
            <a:ext cx="3681665" cy="1934841"/>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国内生产总值（GDP）增速符合预期目标</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根据报告，去年我国经济保持了稳定增长态势，GDP增速符合预期目标。这意味着我国经济在总量上实现了增长，且增速与预期相符，这表明我国经济具有一定的韧性和潜力。</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t="3250" b="325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结构调整和转型升级取得积极进展</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除了总量的增长，我国在结构调整和转型升级方面也取得了积极进展。新经济、新动能持续涌现，这为我国经济的长期发展奠定了基础。</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困难和挑战不容忽视</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尽管去年我国经济取得了不错的成绩，但面临的困难和挑战也不容忽视。国内外环境复杂多变、经济下行压力加大等问题都对我国经济提出了更高的要求和挑战。</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去年经济稳定增长的回顾</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763829" y="2207484"/>
            <a:ext cx="10507884" cy="1487614"/>
          </a:xfrm>
          <a:prstGeom prst="roundRect">
            <a:avLst>
              <a:gd name="adj" fmla="val 1402"/>
            </a:avLst>
          </a:prstGeom>
          <a:solidFill>
            <a:schemeClr val="lt1">
              <a:alpha val="100000"/>
            </a:schemeClr>
          </a:solidFill>
          <a:ln w="9525">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560833" y="1636739"/>
            <a:ext cx="8913876" cy="755911"/>
          </a:xfrm>
          <a:prstGeom prst="roundRect">
            <a:avLst>
              <a:gd name="adj" fmla="val 10864"/>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3829" y="4419284"/>
            <a:ext cx="10507884" cy="1607249"/>
          </a:xfrm>
          <a:prstGeom prst="roundRect">
            <a:avLst>
              <a:gd name="adj" fmla="val 1402"/>
            </a:avLst>
          </a:prstGeom>
          <a:solidFill>
            <a:schemeClr val="lt1">
              <a:alpha val="100000"/>
            </a:schemeClr>
          </a:solidFill>
          <a:ln w="9525">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63654" y="1769528"/>
            <a:ext cx="8708234"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DFCFC">
                    <a:alpha val="100000"/>
                  </a:srgbClr>
                </a:solidFill>
                <a:latin typeface="Microsoft Yahei"/>
                <a:ea typeface="Microsoft Yahei"/>
                <a:cs typeface="Microsoft Yahei"/>
              </a:rPr>
              <a:t>国内外环境复杂多变</a:t>
            </a:r>
          </a:p>
        </p:txBody>
      </p:sp>
      <p:sp>
        <p:nvSpPr>
          <p:cNvPr id="6" name="TextBox 6"/>
          <p:cNvSpPr txBox="1"/>
          <p:nvPr/>
        </p:nvSpPr>
        <p:spPr>
          <a:xfrm>
            <a:off x="1009288" y="2444060"/>
            <a:ext cx="10016966" cy="117293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我国经济面临国内外复杂多变的环境，国内进入新发展阶段，国际环境不稳定，都对我国经济提出了更高要求。</a:t>
            </a:r>
          </a:p>
        </p:txBody>
      </p:sp>
      <p:sp>
        <p:nvSpPr>
          <p:cNvPr id="7" name="AutoShape 7"/>
          <p:cNvSpPr/>
          <p:nvPr/>
        </p:nvSpPr>
        <p:spPr>
          <a:xfrm>
            <a:off x="1560833" y="3910280"/>
            <a:ext cx="8913876" cy="755911"/>
          </a:xfrm>
          <a:prstGeom prst="roundRect">
            <a:avLst>
              <a:gd name="adj" fmla="val 10864"/>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663654" y="4043069"/>
            <a:ext cx="8708234"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DFCFC">
                    <a:alpha val="100000"/>
                  </a:srgbClr>
                </a:solidFill>
                <a:latin typeface="Microsoft Yahei"/>
                <a:ea typeface="Microsoft Yahei"/>
                <a:cs typeface="Microsoft Yahei"/>
              </a:rPr>
              <a:t>经济下行压力加大</a:t>
            </a:r>
          </a:p>
        </p:txBody>
      </p:sp>
      <p:sp>
        <p:nvSpPr>
          <p:cNvPr id="9" name="TextBox 9"/>
          <p:cNvSpPr txBox="1"/>
          <p:nvPr/>
        </p:nvSpPr>
        <p:spPr>
          <a:xfrm>
            <a:off x="1009288" y="4717602"/>
            <a:ext cx="10016966" cy="117293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由于国内外经济环境变化及“新常态”影响，我国经济面临下行压力，政府需采取有效措施应对，保持经济稳定增长。</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面临的经济困难与挑战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今年的经济目标任务与政策措施</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优化产业结构，推动要素市场化配置，提高经济发展的质量和效益，实现可持续发展。</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深化供给侧结构性改革</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275">
                <a:solidFill>
                  <a:srgbClr val="000000">
                    <a:alpha val="100000"/>
                  </a:srgbClr>
                </a:solidFill>
                <a:latin typeface="Microsoft Yahei"/>
                <a:ea typeface="Microsoft Yahei"/>
                <a:cs typeface="Microsoft Yahei"/>
              </a:rPr>
              <a:t>以减税降费、优化支出结构等举措减轻企业负担，激发市场活力；保持市场流动性合理充裕、维护金融市场稳定，促进经济平稳健康发展。</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继续实施积极的财政政策和稳健的货币政策</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275">
                <a:solidFill>
                  <a:srgbClr val="000000">
                    <a:alpha val="100000"/>
                  </a:srgbClr>
                </a:solidFill>
                <a:latin typeface="Microsoft Yahei"/>
                <a:ea typeface="Microsoft Yahei"/>
                <a:cs typeface="Microsoft Yahei"/>
              </a:rPr>
              <a:t>加强科技创新平台建设，推动新技术新产业发展，培育新的经济增长点，提高经济竞争力和创新能力，实现高质量发展。</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推动科技创新和产业升级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97584" y="2777390"/>
            <a:ext cx="10396832" cy="2255015"/>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社会事业与民生改善</a:t>
            </a:r>
          </a:p>
        </p:txBody>
      </p:sp>
      <p:sp>
        <p:nvSpPr>
          <p:cNvPr id="3" name="TextBox 3"/>
          <p:cNvSpPr txBox="1"/>
          <p:nvPr/>
        </p:nvSpPr>
        <p:spPr>
          <a:xfrm>
            <a:off x="4255167" y="699023"/>
            <a:ext cx="3681665" cy="1934841"/>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政府要始终关注人民群众的需求和期望，深入了解群众的实际困难和问题，切实解决群众关注的热点难点问题。</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树立正确的群众观念</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政府要制定出台一系列惠民政策措施，如提高城乡居民收入水平、改善教育医疗条件、加强社会保障等，让人民群众感受到实实在在的获得感和幸福感。</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制定惠民政策措施</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政府要加强宣传教育引导，提高人民群众对党的路线方针政策的认知和理解，增强人民群众对政府的信任和支持。</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加强宣传教育引导</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以人民为中心的发展思想</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教育事业</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政府增加投入，推动教育公平和优质发展。实施义务教育均衡发展计划，改善农村教育条件。鼓励社会力量办学，促进多元化教育。</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医疗卫生事业</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政府深化医疗体制改革，提高医疗服务水平。推广家庭医生签约服务、分级诊疗等，缓解看病贵、看病难问题。加大基层医疗投入，提升基层服务能力。</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文化体育事业</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政府加强文化体育设施建设，推动繁荣发展。实施文化惠民工程、全民健身计划等，丰富群众文化体育生活。鼓励社会力量投资，促进文化体育市场繁荣。</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社会事业各领域的新进展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政府应完善救助体系，确保及时给予困难群众救助和支持，保障其基本生活需求。</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完善社会救助体系</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政府需加强社会福利事业，提高福利水平和服务质量，特别关注老年人、孤儿、残疾人等弱势群体。</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加强社会福利事业</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政府应采取措施促进困难群众就业创业，提供技能培训、创业指导、就业信息等服务，并解决他们的实际困难。</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促进就业创业</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困难群众的帮扶措施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97584" y="2777390"/>
            <a:ext cx="10396832" cy="2255015"/>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生态环境保护与治理</a:t>
            </a:r>
          </a:p>
        </p:txBody>
      </p:sp>
      <p:sp>
        <p:nvSpPr>
          <p:cNvPr id="3" name="TextBox 3"/>
          <p:cNvSpPr txBox="1"/>
          <p:nvPr/>
        </p:nvSpPr>
        <p:spPr>
          <a:xfrm>
            <a:off x="4255167" y="699023"/>
            <a:ext cx="3681665" cy="1934841"/>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flipH="1">
            <a:off x="493270" y="1557122"/>
            <a:ext cx="11219758" cy="2001332"/>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flipH="1">
            <a:off x="493270" y="3836928"/>
            <a:ext cx="11219758" cy="2001332"/>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086183" y="1621822"/>
            <a:ext cx="1872615" cy="1872615"/>
          </a:xfrm>
          <a:prstGeom prst="ellipse">
            <a:avLst/>
          </a:prstGeom>
          <a:solidFill>
            <a:schemeClr val="accent1">
              <a:alpha val="100000"/>
            </a:schemeClr>
          </a:solidFill>
          <a:ln w="82550">
            <a:solidFill>
              <a:schemeClr val="accent1">
                <a:alpha val="100000"/>
                <a:lumMod val="75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86790" y="3901440"/>
            <a:ext cx="1872615" cy="1872615"/>
          </a:xfrm>
          <a:prstGeom prst="ellipse">
            <a:avLst/>
          </a:prstGeom>
          <a:solidFill>
            <a:schemeClr val="accent1">
              <a:alpha val="100000"/>
            </a:schemeClr>
          </a:solidFill>
          <a:ln w="82550">
            <a:solidFill>
              <a:schemeClr val="accent1">
                <a:alpha val="100000"/>
                <a:lumMod val="75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去年生态环境保护成果</a:t>
              </a:r>
            </a:p>
          </p:txBody>
        </p:sp>
      </p:grpSp>
      <p:sp>
        <p:nvSpPr>
          <p:cNvPr id="28" name="TextBox 28"/>
          <p:cNvSpPr txBox="1"/>
          <p:nvPr/>
        </p:nvSpPr>
        <p:spPr>
          <a:xfrm>
            <a:off x="1012235" y="4174010"/>
            <a:ext cx="1821725" cy="1327168"/>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4500" b="1">
                <a:solidFill>
                  <a:srgbClr val="FDFCFC">
                    <a:alpha val="100000"/>
                  </a:srgbClr>
                </a:solidFill>
                <a:latin typeface="Microsoft Yahei"/>
                <a:ea typeface="Microsoft Yahei"/>
                <a:cs typeface="Microsoft Yahei"/>
              </a:rPr>
              <a:t>02</a:t>
            </a:r>
          </a:p>
        </p:txBody>
      </p:sp>
      <p:sp>
        <p:nvSpPr>
          <p:cNvPr id="29" name="TextBox 29"/>
          <p:cNvSpPr txBox="1"/>
          <p:nvPr/>
        </p:nvSpPr>
        <p:spPr>
          <a:xfrm>
            <a:off x="689125" y="1894204"/>
            <a:ext cx="8089073" cy="1327168"/>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我们成功地控制了环境污染，改善了环境质量。通过实施严格的环境保护政策和措施，我们降低了大气、水和土壤等环境中的污染物含量，保护了人民的健康和生活环境。</a:t>
            </a:r>
          </a:p>
        </p:txBody>
      </p:sp>
      <p:sp>
        <p:nvSpPr>
          <p:cNvPr id="30" name="TextBox 30"/>
          <p:cNvSpPr txBox="1"/>
          <p:nvPr/>
        </p:nvSpPr>
        <p:spPr>
          <a:xfrm>
            <a:off x="9111628" y="1935213"/>
            <a:ext cx="1821725" cy="1245833"/>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4500" b="1">
                <a:solidFill>
                  <a:srgbClr val="FDFCFC">
                    <a:alpha val="100000"/>
                  </a:srgbClr>
                </a:solidFill>
                <a:latin typeface="Microsoft Yahei"/>
                <a:ea typeface="Microsoft Yahei"/>
                <a:cs typeface="Microsoft Yahei"/>
              </a:rPr>
              <a:t>01</a:t>
            </a:r>
          </a:p>
        </p:txBody>
      </p:sp>
      <p:sp>
        <p:nvSpPr>
          <p:cNvPr id="31" name="TextBox 31"/>
          <p:cNvSpPr txBox="1"/>
          <p:nvPr/>
        </p:nvSpPr>
        <p:spPr>
          <a:xfrm>
            <a:off x="3226374" y="4174010"/>
            <a:ext cx="8089073" cy="1327168"/>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我们推动了能源结构优化和清洁能源发展。通过推广使用清洁能源和节能技术，我们减少了化石能源的使用，降低了碳排放和环境压力。</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生态文明制度与法律法规</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已建立相关制度和法规，但需进一步健全和完善，以更好地保护生态环境。</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环境污染问题</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大气和水污染问题尤为突出，影响人民生活质量和健康，制约经济可持续发展。</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能源结构优化与清洁能源发展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化石能源仍占主导，需加强清洁能源的推广和使用。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存在的生态环境问题与挑战</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今年的生态环境保护工作重点</a:t>
              </a:r>
            </a:p>
          </p:txBody>
        </p:sp>
      </p:grpSp>
      <p:sp>
        <p:nvSpPr>
          <p:cNvPr id="27" name="TextBox 27"/>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实施更严格的环境保护政策，降低大气、水和土壤污染物含量，提升环境质量。</a:t>
            </a:r>
          </a:p>
        </p:txBody>
      </p:sp>
      <p:sp>
        <p:nvSpPr>
          <p:cNvPr id="28" name="TextBox 28"/>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推动能源结构优化和清洁能源发展</a:t>
            </a:r>
          </a:p>
        </p:txBody>
      </p:sp>
      <p:sp>
        <p:nvSpPr>
          <p:cNvPr id="29" name="TextBox 29"/>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推广清洁能源和节能技术，减少化石能源使用，降低碳排放和环境压力。</a:t>
            </a:r>
          </a:p>
        </p:txBody>
      </p:sp>
      <p:sp>
        <p:nvSpPr>
          <p:cNvPr id="30" name="TextBox 3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加强生态文明制度建设</a:t>
            </a:r>
          </a:p>
        </p:txBody>
      </p:sp>
      <p:sp>
        <p:nvSpPr>
          <p:cNvPr id="31" name="TextBox 31"/>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完善相关法律法规和政策措施，保护生态环境的可持续发展。</a:t>
            </a:r>
          </a:p>
        </p:txBody>
      </p:sp>
      <p:sp>
        <p:nvSpPr>
          <p:cNvPr id="32" name="TextBox 32"/>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加强环境污染防治</a:t>
            </a:r>
          </a:p>
        </p:txBody>
      </p:sp>
      <p:sp>
        <p:nvSpPr>
          <p:cNvPr id="33" name="AutoShape 33"/>
          <p:cNvSpPr/>
          <p:nvPr/>
        </p:nvSpPr>
        <p:spPr>
          <a:xfrm>
            <a:off x="616886" y="1350481"/>
            <a:ext cx="4929007" cy="4929007"/>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1224015" y="1957609"/>
            <a:ext cx="3714750" cy="371475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1795515" y="2529109"/>
            <a:ext cx="2571750" cy="257175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533112" y="3266707"/>
            <a:ext cx="1096555" cy="1096555"/>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https://d.book118.com/778121034037006044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18</vt:i4>
      </vt:variant>
    </vt:vector>
  </HeadingPairs>
  <TitlesOfParts>
    <vt:vector baseType="lpstr" size="23">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2024-09-24T06:39:22.886</cp:lastPrinted>
  <dcterms:created xsi:type="dcterms:W3CDTF">2024-09-23T22:39:22Z</dcterms:created>
  <dcterms:modified xsi:type="dcterms:W3CDTF">2024-09-23T22:39:25Z</dcterms:modified>
</cp:coreProperties>
</file>