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EE183-D5C2-4A66-A802-E4E1410E3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A8178-1F7B-433E-82D3-68610FAF0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7E5EF-9223-44A8-952F-18161AF45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B5956-2CEF-42EC-BF65-B0845FFE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97A37-629E-4A0C-A703-C0F1E66A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3044E-BFB4-4D89-8CB3-D90956CD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9B307-9AA0-4E89-A913-F94661BC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E0B25-0D78-4BA0-AE99-7C95EDE6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E5FC1-8F46-4D35-A760-BAB3E744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73BC9-95BF-4C39-B826-7B9479D1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4B936-92BB-4E7B-8A7C-B50FD424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84" r:id="rId2"/>
    <p:sldLayoutId id="2147490485" r:id="rId3"/>
    <p:sldLayoutId id="2147490486" r:id="rId4"/>
    <p:sldLayoutId id="2147490487" r:id="rId5"/>
    <p:sldLayoutId id="2147490488" r:id="rId6"/>
    <p:sldLayoutId id="2147490489" r:id="rId7"/>
    <p:sldLayoutId id="2147490490" r:id="rId8"/>
    <p:sldLayoutId id="2147490491" r:id="rId9"/>
    <p:sldLayoutId id="2147490492" r:id="rId10"/>
    <p:sldLayoutId id="21474904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20" Type="http://schemas.openxmlformats.org/officeDocument/2006/relationships/tags" Target="../tags/tag305.xml" /><Relationship Id="rId21" Type="http://schemas.openxmlformats.org/officeDocument/2006/relationships/tags" Target="../tags/tag306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3031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生理学基础知识教学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生理学概述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人体基本生理结构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生理学基础知识教学案例分析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生理学基础知识教学展望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人体生理功能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生理学基础知识教学策略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生理学概述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生理学定义</a:t>
            </a:r>
            <a:endParaRPr lang="zh-CN" altLang="en-US"/>
          </a:p>
        </p:txBody>
      </p:sp>
      <p:sp>
        <p:nvSpPr>
          <p:cNvPr id="104901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生理学研究有助于理解人体健康和疾病状态，为疾病预防和治疗提供科学依据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生理学与医学、生物学、化学等学科有密切关系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生理学包括细胞生理学、系统生理学、比较生理学等分支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生理学是研究人体正常功能及其机制的科学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生理学研究内容</a:t>
            </a:r>
            <a:endParaRPr lang="zh-CN" altLang="en-US"/>
          </a:p>
        </p:txBody>
      </p:sp>
      <p:sp>
        <p:nvSpPr>
          <p:cNvPr id="1049084" name="Rectangle 6"/>
          <p:cNvSpPr/>
          <p:nvPr>
            <p:custDataLst>
              <p:tags r:id="rId2"/>
            </p:custDataLst>
          </p:nvPr>
        </p:nvSpPr>
        <p:spPr>
          <a:xfrm>
            <a:off x="771476" y="1493563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6" name="Rectangle 6"/>
          <p:cNvSpPr/>
          <p:nvPr>
            <p:custDataLst>
              <p:tags r:id="rId3"/>
            </p:custDataLst>
          </p:nvPr>
        </p:nvSpPr>
        <p:spPr>
          <a:xfrm>
            <a:off x="771476" y="2294353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8" name="Rectangle 6"/>
          <p:cNvSpPr/>
          <p:nvPr>
            <p:custDataLst>
              <p:tags r:id="rId4"/>
            </p:custDataLst>
          </p:nvPr>
        </p:nvSpPr>
        <p:spPr>
          <a:xfrm>
            <a:off x="771476" y="3095776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0" name="Rectangle 6"/>
          <p:cNvSpPr/>
          <p:nvPr>
            <p:custDataLst>
              <p:tags r:id="rId5"/>
            </p:custDataLst>
          </p:nvPr>
        </p:nvSpPr>
        <p:spPr>
          <a:xfrm>
            <a:off x="771476" y="3896566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2" name="Rectangle 6"/>
          <p:cNvSpPr/>
          <p:nvPr>
            <p:custDataLst>
              <p:tags r:id="rId6"/>
            </p:custDataLst>
          </p:nvPr>
        </p:nvSpPr>
        <p:spPr>
          <a:xfrm>
            <a:off x="771476" y="4697357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4" name="Rectangle 6"/>
          <p:cNvSpPr/>
          <p:nvPr>
            <p:custDataLst>
              <p:tags r:id="rId7"/>
            </p:custDataLst>
          </p:nvPr>
        </p:nvSpPr>
        <p:spPr>
          <a:xfrm>
            <a:off x="771476" y="5497515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6" name="矩形: 圆角 34"/>
          <p:cNvSpPr/>
          <p:nvPr>
            <p:custDataLst>
              <p:tags r:id="rId8"/>
            </p:custDataLst>
          </p:nvPr>
        </p:nvSpPr>
        <p:spPr>
          <a:xfrm>
            <a:off x="636113" y="2291823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98" name="矩形: 圆角 35"/>
          <p:cNvSpPr/>
          <p:nvPr>
            <p:custDataLst>
              <p:tags r:id="rId9"/>
            </p:custDataLst>
          </p:nvPr>
        </p:nvSpPr>
        <p:spPr>
          <a:xfrm>
            <a:off x="636113" y="1490400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00" name="矩形: 圆角 36"/>
          <p:cNvSpPr/>
          <p:nvPr>
            <p:custDataLst>
              <p:tags r:id="rId10"/>
            </p:custDataLst>
          </p:nvPr>
        </p:nvSpPr>
        <p:spPr>
          <a:xfrm>
            <a:off x="636113" y="3893404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02" name="矩形: 圆角 37"/>
          <p:cNvSpPr/>
          <p:nvPr>
            <p:custDataLst>
              <p:tags r:id="rId11"/>
            </p:custDataLst>
          </p:nvPr>
        </p:nvSpPr>
        <p:spPr>
          <a:xfrm>
            <a:off x="636113" y="3092613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04" name="矩形: 圆角 38"/>
          <p:cNvSpPr/>
          <p:nvPr>
            <p:custDataLst>
              <p:tags r:id="rId12"/>
            </p:custDataLst>
          </p:nvPr>
        </p:nvSpPr>
        <p:spPr>
          <a:xfrm>
            <a:off x="636113" y="5494352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06" name="矩形: 圆角 39"/>
          <p:cNvSpPr/>
          <p:nvPr>
            <p:custDataLst>
              <p:tags r:id="rId13"/>
            </p:custDataLst>
          </p:nvPr>
        </p:nvSpPr>
        <p:spPr>
          <a:xfrm>
            <a:off x="636113" y="4694194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14"/>
            </p:custDataLst>
          </p:nvPr>
        </p:nvSpPr>
        <p:spPr>
          <a:xfrm>
            <a:off x="2810139" y="1497358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细胞生理学：研究细胞的结构和功能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标题"/>
          <p:cNvSpPr txBox="1"/>
          <p:nvPr>
            <p:custDataLst>
              <p:tags r:id="rId15"/>
            </p:custDataLst>
          </p:nvPr>
        </p:nvSpPr>
        <p:spPr>
          <a:xfrm>
            <a:off x="739217" y="1497358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2" name="正文"/>
          <p:cNvSpPr txBox="1"/>
          <p:nvPr>
            <p:custDataLst>
              <p:tags r:id="rId16"/>
            </p:custDataLst>
          </p:nvPr>
        </p:nvSpPr>
        <p:spPr>
          <a:xfrm>
            <a:off x="2810139" y="2298781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神经生理学：研究神经系统的结构和功能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4" name="标题"/>
          <p:cNvSpPr txBox="1"/>
          <p:nvPr>
            <p:custDataLst>
              <p:tags r:id="rId17"/>
            </p:custDataLst>
          </p:nvPr>
        </p:nvSpPr>
        <p:spPr>
          <a:xfrm>
            <a:off x="739217" y="2298781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6" name="正文"/>
          <p:cNvSpPr txBox="1"/>
          <p:nvPr>
            <p:custDataLst>
              <p:tags r:id="rId18"/>
            </p:custDataLst>
          </p:nvPr>
        </p:nvSpPr>
        <p:spPr>
          <a:xfrm>
            <a:off x="2810139" y="3099571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循环生理学：研究血液循环系统和心脏的功能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8" name="标题"/>
          <p:cNvSpPr txBox="1"/>
          <p:nvPr>
            <p:custDataLst>
              <p:tags r:id="rId19"/>
            </p:custDataLst>
          </p:nvPr>
        </p:nvSpPr>
        <p:spPr>
          <a:xfrm>
            <a:off x="739217" y="3099571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0" name="正文"/>
          <p:cNvSpPr txBox="1"/>
          <p:nvPr>
            <p:custDataLst>
              <p:tags r:id="rId20"/>
            </p:custDataLst>
          </p:nvPr>
        </p:nvSpPr>
        <p:spPr>
          <a:xfrm>
            <a:off x="2810139" y="3900994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呼吸生理学：研究呼吸系统和气体交换的功能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2" name="标题"/>
          <p:cNvSpPr txBox="1"/>
          <p:nvPr>
            <p:custDataLst>
              <p:tags r:id="rId21"/>
            </p:custDataLst>
          </p:nvPr>
        </p:nvSpPr>
        <p:spPr>
          <a:xfrm>
            <a:off x="739217" y="3900994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4" name="正文"/>
          <p:cNvSpPr txBox="1"/>
          <p:nvPr>
            <p:custDataLst>
              <p:tags r:id="rId22"/>
            </p:custDataLst>
          </p:nvPr>
        </p:nvSpPr>
        <p:spPr>
          <a:xfrm>
            <a:off x="2810139" y="4701152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消化生理学：研究消化系统和营养物质的消化吸收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6" name="标题"/>
          <p:cNvSpPr txBox="1"/>
          <p:nvPr>
            <p:custDataLst>
              <p:tags r:id="rId23"/>
            </p:custDataLst>
          </p:nvPr>
        </p:nvSpPr>
        <p:spPr>
          <a:xfrm>
            <a:off x="739217" y="4701152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8" name="正文"/>
          <p:cNvSpPr txBox="1"/>
          <p:nvPr>
            <p:custDataLst>
              <p:tags r:id="rId24"/>
            </p:custDataLst>
          </p:nvPr>
        </p:nvSpPr>
        <p:spPr>
          <a:xfrm>
            <a:off x="2810139" y="5501310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内分泌生理学：研究内分泌系统和激素的作用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0" name="标题"/>
          <p:cNvSpPr txBox="1"/>
          <p:nvPr>
            <p:custDataLst>
              <p:tags r:id="rId25"/>
            </p:custDataLst>
          </p:nvPr>
        </p:nvSpPr>
        <p:spPr>
          <a:xfrm>
            <a:off x="739217" y="5501310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生理学与医学的关系</a:t>
            </a:r>
            <a:endParaRPr lang="zh-CN" altLang="en-US"/>
          </a:p>
        </p:txBody>
      </p:sp>
      <p:sp>
        <p:nvSpPr>
          <p:cNvPr id="104917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生理学是医学的基础学科之一，为医学提供了重要的理论基础和研究方法。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生理学研究人体的生理功能、生理机制和生理活动规律，为医学诊断和治疗提供科学依据。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9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生理学与医学相互促进，共同发展，推动人类健康事业的进步。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9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生理学在医学教育中占有重要地位，是培养医学生专业素质和临床技能的重要课程。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人体基本生理结构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细胞</a:t>
            </a:r>
            <a:endParaRPr lang="zh-CN" altLang="en-US"/>
          </a:p>
        </p:txBody>
      </p:sp>
      <p:sp>
        <p:nvSpPr>
          <p:cNvPr id="1049304" name="任意多边形 10"/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610651" y="1490400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6" name="任意多边形 20"/>
          <p:cNvSpPr/>
          <p:nvPr>
            <p:custDataLst>
              <p:tags r:id="rId3"/>
            </p:custDataLst>
          </p:nvPr>
        </p:nvSpPr>
        <p:spPr>
          <a:xfrm>
            <a:off x="693822" y="1555160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941398" y="1752613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正文"/>
          <p:cNvSpPr txBox="1"/>
          <p:nvPr>
            <p:custDataLst>
              <p:tags r:id="rId5"/>
            </p:custDataLst>
          </p:nvPr>
        </p:nvSpPr>
        <p:spPr>
          <a:xfrm>
            <a:off x="2167422" y="1565953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细胞是构成人体的基本单位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0" name="矩形 2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3021" y="1562144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2" name="任意多边形 27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610651" y="2477032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4" name="任意多边形 28"/>
          <p:cNvSpPr/>
          <p:nvPr>
            <p:custDataLst>
              <p:tags r:id="rId8"/>
            </p:custDataLst>
          </p:nvPr>
        </p:nvSpPr>
        <p:spPr>
          <a:xfrm>
            <a:off x="693822" y="2541792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29"/>
          <p:cNvCxnSpPr/>
          <p:nvPr>
            <p:custDataLst>
              <p:tags r:id="rId9"/>
            </p:custDataLst>
          </p:nvPr>
        </p:nvCxnSpPr>
        <p:spPr>
          <a:xfrm flipH="1">
            <a:off x="1941398" y="2739246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正文"/>
          <p:cNvSpPr txBox="1"/>
          <p:nvPr>
            <p:custDataLst>
              <p:tags r:id="rId10"/>
            </p:custDataLst>
          </p:nvPr>
        </p:nvSpPr>
        <p:spPr>
          <a:xfrm>
            <a:off x="2167422" y="2552585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细胞分为细胞膜、细胞质、细胞核三部分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8" name="矩形 31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3021" y="2548776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0" name="任意多边形 33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610651" y="3463665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2" name="任意多边形 34"/>
          <p:cNvSpPr/>
          <p:nvPr>
            <p:custDataLst>
              <p:tags r:id="rId13"/>
            </p:custDataLst>
          </p:nvPr>
        </p:nvSpPr>
        <p:spPr>
          <a:xfrm>
            <a:off x="693822" y="3528424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36"/>
          <p:cNvCxnSpPr/>
          <p:nvPr>
            <p:custDataLst>
              <p:tags r:id="rId14"/>
            </p:custDataLst>
          </p:nvPr>
        </p:nvCxnSpPr>
        <p:spPr>
          <a:xfrm flipH="1">
            <a:off x="1941398" y="3725878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4" name="正文"/>
          <p:cNvSpPr txBox="1"/>
          <p:nvPr>
            <p:custDataLst>
              <p:tags r:id="rId15"/>
            </p:custDataLst>
          </p:nvPr>
        </p:nvSpPr>
        <p:spPr>
          <a:xfrm>
            <a:off x="2167422" y="3539218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细胞膜具有选择透过性，可以控制物质的进出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6" name="矩形 38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3021" y="3535408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8" name="任意多边形 6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>
            <a:off x="610651" y="4450297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0" name="任意多边形 64"/>
          <p:cNvSpPr/>
          <p:nvPr>
            <p:custDataLst>
              <p:tags r:id="rId18"/>
            </p:custDataLst>
          </p:nvPr>
        </p:nvSpPr>
        <p:spPr>
          <a:xfrm>
            <a:off x="693822" y="4515057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65"/>
          <p:cNvCxnSpPr/>
          <p:nvPr>
            <p:custDataLst>
              <p:tags r:id="rId19"/>
            </p:custDataLst>
          </p:nvPr>
        </p:nvCxnSpPr>
        <p:spPr>
          <a:xfrm flipH="1">
            <a:off x="1941398" y="4712510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2" name="正文"/>
          <p:cNvSpPr txBox="1"/>
          <p:nvPr>
            <p:custDataLst>
              <p:tags r:id="rId20"/>
            </p:custDataLst>
          </p:nvPr>
        </p:nvSpPr>
        <p:spPr>
          <a:xfrm>
            <a:off x="2167422" y="4525850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细胞质中含有各种细胞器，如线粒体、高尔基体等，负责细胞的各种生命活动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4" name="矩形 67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3021" y="4522041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36" name="任意多边形 69"/>
          <p:cNvSpPr>
            <a:spLocks noChangeAspect="1"/>
          </p:cNvSpPr>
          <p:nvPr>
            <p:custDataLst>
              <p:tags r:id="rId22"/>
            </p:custDataLst>
          </p:nvPr>
        </p:nvSpPr>
        <p:spPr>
          <a:xfrm>
            <a:off x="610651" y="5436930"/>
            <a:ext cx="10964699" cy="8133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8" name="任意多边形 70"/>
          <p:cNvSpPr/>
          <p:nvPr>
            <p:custDataLst>
              <p:tags r:id="rId23"/>
            </p:custDataLst>
          </p:nvPr>
        </p:nvSpPr>
        <p:spPr>
          <a:xfrm>
            <a:off x="693822" y="5501689"/>
            <a:ext cx="10798355" cy="68378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71"/>
          <p:cNvCxnSpPr/>
          <p:nvPr>
            <p:custDataLst>
              <p:tags r:id="rId24"/>
            </p:custDataLst>
          </p:nvPr>
        </p:nvCxnSpPr>
        <p:spPr>
          <a:xfrm flipH="1">
            <a:off x="1941398" y="5699143"/>
            <a:ext cx="0" cy="28824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0" name="正文"/>
          <p:cNvSpPr txBox="1"/>
          <p:nvPr>
            <p:custDataLst>
              <p:tags r:id="rId25"/>
            </p:custDataLst>
          </p:nvPr>
        </p:nvSpPr>
        <p:spPr>
          <a:xfrm>
            <a:off x="2167422" y="5512483"/>
            <a:ext cx="9166031" cy="67743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细胞核中含有遗传物质DNA，控制细胞的生长、发育和遗传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2" name="矩形 73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23021" y="5508673"/>
            <a:ext cx="899651" cy="67743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组织</a:t>
            </a:r>
            <a:endParaRPr lang="zh-CN" altLang="en-US"/>
          </a:p>
        </p:txBody>
      </p:sp>
      <p:sp>
        <p:nvSpPr>
          <p:cNvPr id="10493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肌肉组织：负责身体运动，如骨骼肌、心肌和平滑肌等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上皮组织：覆盖在身体表面和体内器官表面的一层细胞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结缔组织：支持、连接和保护其他组织，如肌腱、韧带、软骨等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神经组织：负责传递信息和控制身体活动，如神经元、神经纤维等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器官</a:t>
            </a:r>
            <a:endParaRPr lang="zh-CN" altLang="en-US"/>
          </a:p>
        </p:txBody>
      </p:sp>
      <p:sp>
        <p:nvSpPr>
          <p:cNvPr id="104946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心脏：负责血液循环，维持生命活动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肺：负责呼吸，进行气体交换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肝脏：负责解毒、代谢和合成功能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肾脏：负责过滤血液，产生尿液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胃肠道：负责消化和吸收营养物质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神经系统：负责传递信息和调节身体功能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系统</a:t>
            </a:r>
            <a:endParaRPr lang="zh-CN" altLang="en-US"/>
          </a:p>
        </p:txBody>
      </p:sp>
      <p:sp>
        <p:nvSpPr>
          <p:cNvPr id="1049550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生殖系统：繁殖后代，保持种族延续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6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泌尿系统：排出体内废物和多余水分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呼吸系统：吸入氧气，排出二氧化碳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2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消化系统：消化和吸收食物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循环系统：运输氧气和营养物质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4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神经系统：控制和调节人体活动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6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人体生理功能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消化系统</a:t>
            </a:r>
            <a:endParaRPr lang="zh-CN" altLang="en-US"/>
          </a:p>
        </p:txBody>
      </p:sp>
      <p:sp>
        <p:nvSpPr>
          <p:cNvPr id="10496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消化系统的组成：口腔、食道、胃、小肠、大肠、肛门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消化系统的功能：分解食物，吸收营养，排出废物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消化系统的工作原理：通过消化酶和消化液的作用，将食物分解成小分子，便于吸收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消化系统的常见疾病：胃炎、胃溃疡、肠炎、便秘等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呼吸系统</a:t>
            </a:r>
            <a:endParaRPr lang="zh-CN" altLang="en-US"/>
          </a:p>
        </p:txBody>
      </p:sp>
      <p:sp>
        <p:nvSpPr>
          <p:cNvPr id="104976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呼吸系统的组成：包括鼻、咽、喉、气管、支气管、肺等器官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6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呼吸系统的功能：吸入氧气，排出二氧化碳，维持体内气体交换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7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呼吸系统的调节：通过神经和体液调节，保持呼吸频率和深度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8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呼吸系统的疾病：如肺炎、哮喘、慢性阻塞性肺病等，需要及时治疗和预防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循环系统</a:t>
            </a:r>
            <a:endParaRPr lang="zh-CN" altLang="en-US"/>
          </a:p>
        </p:txBody>
      </p:sp>
      <p:sp>
        <p:nvSpPr>
          <p:cNvPr id="10498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心脏：泵血器官，推动血液循环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血液：运输氧气、营养物质和废物的流体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血液循环：心脏、血管和血液共同完成的生理功能，包括体循环和肺循环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血管：输送血液的管道，分为动脉、静脉和毛细血管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https://d.book118.com/778123031127006045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3"/>
  <p:tag name="KSO_WM_UNIT_INDEX" val="1_1_3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1"/>
  <p:tag name="KSO_WM_UNIT_INDEX" val="1_1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3"/>
  <p:tag name="KSO_WM_UNIT_INDEX" val="1_2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3"/>
  <p:tag name="KSO_WM_UNIT_INDEX" val="1_3_3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1"/>
  <p:tag name="KSO_WM_UNIT_INDEX" val="1_3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3"/>
  <p:tag name="KSO_WM_UNIT_INDEX" val="1_4_3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3"/>
  <p:tag name="KSO_WM_UNIT_INDEX" val="1_5_3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1"/>
  <p:tag name="KSO_WM_UNIT_INDEX" val="1_5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生理学基础知识教学</vt:lpstr>
      <vt:lpstr>目录</vt:lpstr>
      <vt:lpstr>生理学概述</vt:lpstr>
      <vt:lpstr>生理学定义</vt:lpstr>
      <vt:lpstr>生理学研究内容</vt:lpstr>
      <vt:lpstr>生理学与医学的关系</vt:lpstr>
      <vt:lpstr>人体基本生理结构</vt:lpstr>
      <vt:lpstr>细胞</vt:lpstr>
      <vt:lpstr>组织</vt:lpstr>
      <vt:lpstr>器官</vt:lpstr>
      <vt:lpstr>系统</vt:lpstr>
      <vt:lpstr>人体生理功能</vt:lpstr>
      <vt:lpstr>消化系统</vt:lpstr>
      <vt:lpstr>呼吸系统</vt:lpstr>
      <vt:lpstr>循环系统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2024-09-26T12:45:08.913</cp:lastPrinted>
  <dcterms:created xsi:type="dcterms:W3CDTF">2024-09-26T04:45:08Z</dcterms:created>
  <dcterms:modified xsi:type="dcterms:W3CDTF">2024-09-26T04:45:11Z</dcterms:modified>
</cp:coreProperties>
</file>