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8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55528-1404-452F-A022-7ECC3EA7E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FF035-9894-4720-AA45-C63324FD4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F59C88-846B-4DB5-A06C-0654D639B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6FCCA-85F7-4BC0-AB93-8AFB8394A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1B1825-CE63-4180-89DA-11ADE7BC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449A6F-54BD-4689-B543-FFBE62DE3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1CBC4-F13A-4C67-98CF-3FED04AEC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BD1AD5-7617-4028-98C4-D34CFC910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50B61-558F-489F-A5BF-91F4F218E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6F36F-FF58-4C7F-806C-F914B0F39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19737-B7AD-4CE6-83D7-5EE4C1EB6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862" r:id="rId2"/>
    <p:sldLayoutId id="2147484863" r:id="rId3"/>
    <p:sldLayoutId id="2147484864" r:id="rId4"/>
    <p:sldLayoutId id="2147484865" r:id="rId5"/>
    <p:sldLayoutId id="2147484866" r:id="rId6"/>
    <p:sldLayoutId id="2147484867" r:id="rId7"/>
    <p:sldLayoutId id="2147484868" r:id="rId8"/>
    <p:sldLayoutId id="2147484869" r:id="rId9"/>
    <p:sldLayoutId id="2147484870" r:id="rId10"/>
    <p:sldLayoutId id="21474848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26110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短视频版权问题应对措施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86738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86801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短视频版权问题概述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40535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40598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短视频版权问题的解决路径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417433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417497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短视频版权问题应对措施的实践案例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943322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943957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结论和建议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2636367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2637002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短视频版权问题的应对措施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短视频版权问题概述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短视频版权问题的定义</a:t>
            </a:r>
            <a:endParaRPr lang="zh-CN" altLang="en-US"/>
          </a:p>
        </p:txBody>
      </p:sp>
      <p:sp>
        <p:nvSpPr>
          <p:cNvPr id="1048870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2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4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短视频版权问题的影响：损害版权所有人的利益、破坏市场秩序、阻碍创新发展。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8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0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2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4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短视频版权问题的定义：指在制作、传播、复制、发行等环节中，未经版权所有人许可，侵犯其合法权益的行为。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86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8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0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2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短视频版权问题的特点：侵权行为普遍、侵权手段隐蔽、侵权后果严重。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6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98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0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短视频版权问题的应对措施：加强立法、严格执法、提高公众意识、加强行业自律等。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短视频版权问题的产生原因</a:t>
            </a:r>
            <a:endParaRPr lang="zh-CN" altLang="en-US"/>
          </a:p>
        </p:txBody>
      </p:sp>
      <p:sp>
        <p:nvSpPr>
          <p:cNvPr id="1048936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短视频制作成本低，制作门槛低，导致大量内容涌现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2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短视频平台竞争激烈，为了吸引用户和流量，平台放松了对内容的审核和管理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8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短视频创作者缺乏版权意识，未经授权就使用他人的内容进行创作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4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法律法规不健全，对短视频版权的保护力度不够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短视频版权问题的现状和影响</a:t>
            </a:r>
            <a:endParaRPr lang="zh-CN" altLang="en-US"/>
          </a:p>
        </p:txBody>
      </p:sp>
      <p:sp>
        <p:nvSpPr>
          <p:cNvPr id="1048994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短视频版权问题的挑战：侵权行为隐蔽、取证困难，同时维权成本高、赔偿额度低。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短视频版权问题的现状：随着短视频的普及，版权问题日益突出，侵权行为屡禁不止。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4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短视频版权问题的影响：侵犯版权不仅损害了原创者的合法权益，也影响了行业的健康发展。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短视频版权问题的预防措施：加强版权保护意识、完善法律法规、建立维权机制等。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短视频版权问题的应对措施</a:t>
            </a:r>
            <a:endParaRPr lang="zh-CN" altLang="en-US"/>
          </a:p>
        </p:txBody>
      </p:sp>
      <p:sp>
        <p:nvSpPr>
          <p:cNvPr id="10490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法律法规的完善</a:t>
            </a:r>
            <a:endParaRPr lang="zh-CN" altLang="en-US"/>
          </a:p>
        </p:txBody>
      </p:sp>
      <p:sp>
        <p:nvSpPr>
          <p:cNvPr id="1049096" name="任意多边形 35"/>
          <p:cNvSpPr/>
          <p:nvPr>
            <p:custDataLst>
              <p:tags r:id="rId2"/>
            </p:custDataLst>
          </p:nvPr>
        </p:nvSpPr>
        <p:spPr>
          <a:xfrm>
            <a:off x="694799" y="1380587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098" name="任意多边形 39"/>
          <p:cNvSpPr/>
          <p:nvPr>
            <p:custDataLst>
              <p:tags r:id="rId3"/>
            </p:custDataLst>
          </p:nvPr>
        </p:nvSpPr>
        <p:spPr>
          <a:xfrm>
            <a:off x="776731" y="1469398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8" y="168955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0" name="正文"/>
          <p:cNvSpPr txBox="1"/>
          <p:nvPr>
            <p:custDataLst>
              <p:tags r:id="rId5"/>
            </p:custDataLst>
          </p:nvPr>
        </p:nvSpPr>
        <p:spPr>
          <a:xfrm>
            <a:off x="2321554" y="145501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制定针对短视频版权的法律法规，明确权利归属和保护范围。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3" y="1451261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04" name="任意多边形 45"/>
          <p:cNvSpPr/>
          <p:nvPr>
            <p:custDataLst>
              <p:tags r:id="rId7"/>
            </p:custDataLst>
          </p:nvPr>
        </p:nvSpPr>
        <p:spPr>
          <a:xfrm>
            <a:off x="694799" y="2598933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6" name="任意多边形 46"/>
          <p:cNvSpPr/>
          <p:nvPr>
            <p:custDataLst>
              <p:tags r:id="rId8"/>
            </p:custDataLst>
          </p:nvPr>
        </p:nvSpPr>
        <p:spPr>
          <a:xfrm>
            <a:off x="776731" y="2687744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8" y="290789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8" name="正文"/>
          <p:cNvSpPr txBox="1"/>
          <p:nvPr>
            <p:custDataLst>
              <p:tags r:id="rId10"/>
            </p:custDataLst>
          </p:nvPr>
        </p:nvSpPr>
        <p:spPr>
          <a:xfrm>
            <a:off x="2321554" y="267335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加大对侵权行为的处罚力度，提高侵权成本。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1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3" y="2669607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12" name="任意多边形 51"/>
          <p:cNvSpPr/>
          <p:nvPr>
            <p:custDataLst>
              <p:tags r:id="rId12"/>
            </p:custDataLst>
          </p:nvPr>
        </p:nvSpPr>
        <p:spPr>
          <a:xfrm>
            <a:off x="694799" y="3817279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14" name="任意多边形 52"/>
          <p:cNvSpPr/>
          <p:nvPr>
            <p:custDataLst>
              <p:tags r:id="rId13"/>
            </p:custDataLst>
          </p:nvPr>
        </p:nvSpPr>
        <p:spPr>
          <a:xfrm>
            <a:off x="776731" y="3906090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8" y="4126243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6" name="正文"/>
          <p:cNvSpPr txBox="1"/>
          <p:nvPr>
            <p:custDataLst>
              <p:tags r:id="rId15"/>
            </p:custDataLst>
          </p:nvPr>
        </p:nvSpPr>
        <p:spPr>
          <a:xfrm>
            <a:off x="2321554" y="3891705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建立版权登记和公示制度，方便权利人维权。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1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3" y="3887953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20" name="任意多边形 57"/>
          <p:cNvSpPr/>
          <p:nvPr>
            <p:custDataLst>
              <p:tags r:id="rId17"/>
            </p:custDataLst>
          </p:nvPr>
        </p:nvSpPr>
        <p:spPr>
          <a:xfrm>
            <a:off x="694799" y="5035624"/>
            <a:ext cx="10800624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22" name="任意多边形 58"/>
          <p:cNvSpPr/>
          <p:nvPr>
            <p:custDataLst>
              <p:tags r:id="rId18"/>
            </p:custDataLst>
          </p:nvPr>
        </p:nvSpPr>
        <p:spPr>
          <a:xfrm>
            <a:off x="776731" y="5124436"/>
            <a:ext cx="10637386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8" y="5344589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24" name="正文"/>
          <p:cNvSpPr txBox="1"/>
          <p:nvPr>
            <p:custDataLst>
              <p:tags r:id="rId20"/>
            </p:custDataLst>
          </p:nvPr>
        </p:nvSpPr>
        <p:spPr>
          <a:xfrm>
            <a:off x="2321554" y="511005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加强国际合作，共同打击跨国侵权行为。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2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3" y="5106299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平台监管和自律</a:t>
            </a:r>
            <a:endParaRPr lang="zh-CN" altLang="en-US"/>
          </a:p>
        </p:txBody>
      </p:sp>
      <p:sp>
        <p:nvSpPr>
          <p:cNvPr id="1049162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平台应加强对用户的教育和引导，提高用户的版权保护意识。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72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平台应与版权方合作，共同打击侵权行为，维护版权方的权益。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平台应建立版权保护机制，对原创内容进行标识和保护。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4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平台应加强对短视频内容的审核，及时发现和删除侵权内容。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创作者自我保护</a:t>
            </a:r>
            <a:endParaRPr lang="zh-CN" altLang="en-US"/>
          </a:p>
        </p:txBody>
      </p:sp>
      <p:sp>
        <p:nvSpPr>
          <p:cNvPr id="1049224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合理使用他人素材：创作者在创作过程中应尽量避免使用未经授权的素材，如有必要，应获得原作者的许可或购买相关版权。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4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加入版权保护组织：创作者可以加入相关的版权保护组织，获得更多的法律支持和维权渠道。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及时注册版权：在发布短视频之前，创作者应到国家版权局进行版权登记，以保护自己的合法权益。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6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保留创作证据：创作者应保留短视频的原始素材、草稿和编辑记录，以证明自己是原创作者。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用户教育和引导</a:t>
            </a:r>
            <a:endParaRPr lang="zh-CN" altLang="en-US"/>
          </a:p>
        </p:txBody>
      </p:sp>
      <p:sp>
        <p:nvSpPr>
          <p:cNvPr id="1049286" name="圆角矩形 5"/>
          <p:cNvSpPr/>
          <p:nvPr>
            <p:custDataLst>
              <p:tags r:id="rId2"/>
            </p:custDataLst>
          </p:nvPr>
        </p:nvSpPr>
        <p:spPr>
          <a:xfrm>
            <a:off x="71792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圆角矩形 3"/>
          <p:cNvSpPr/>
          <p:nvPr>
            <p:custDataLst>
              <p:tags r:id="rId3"/>
            </p:custDataLst>
          </p:nvPr>
        </p:nvSpPr>
        <p:spPr>
          <a:xfrm>
            <a:off x="69479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5"/>
          <p:cNvSpPr txBox="1"/>
          <p:nvPr>
            <p:custDataLst>
              <p:tags r:id="rId4"/>
            </p:custDataLst>
          </p:nvPr>
        </p:nvSpPr>
        <p:spPr>
          <a:xfrm>
            <a:off x="868579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短视频平台应加强用户教育和引导，提高用户对版权问题的认识和重视程度。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圆角矩形 16"/>
          <p:cNvSpPr/>
          <p:nvPr>
            <p:custDataLst>
              <p:tags r:id="rId5"/>
            </p:custDataLst>
          </p:nvPr>
        </p:nvSpPr>
        <p:spPr>
          <a:xfrm>
            <a:off x="874830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94" name="圆角矩形 12"/>
          <p:cNvSpPr/>
          <p:nvPr>
            <p:custDataLst>
              <p:tags r:id="rId6"/>
            </p:custDataLst>
          </p:nvPr>
        </p:nvSpPr>
        <p:spPr>
          <a:xfrm>
            <a:off x="3474031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圆角矩形 13"/>
          <p:cNvSpPr/>
          <p:nvPr>
            <p:custDataLst>
              <p:tags r:id="rId7"/>
            </p:custDataLst>
          </p:nvPr>
        </p:nvSpPr>
        <p:spPr>
          <a:xfrm>
            <a:off x="3445276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圆角矩形 15"/>
          <p:cNvSpPr/>
          <p:nvPr>
            <p:custDataLst>
              <p:tags r:id="rId8"/>
            </p:custDataLst>
          </p:nvPr>
        </p:nvSpPr>
        <p:spPr>
          <a:xfrm>
            <a:off x="3674691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00" name="文本框 10"/>
          <p:cNvSpPr txBox="1"/>
          <p:nvPr>
            <p:custDataLst>
              <p:tags r:id="rId9"/>
            </p:custDataLst>
          </p:nvPr>
        </p:nvSpPr>
        <p:spPr>
          <a:xfrm>
            <a:off x="362030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平台可以通过设置版权教育专栏、制作版权知识短视频等方式，向用户普及版权知识。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5"/>
          <p:cNvSpPr/>
          <p:nvPr>
            <p:custDataLst>
              <p:tags r:id="rId10"/>
            </p:custDataLst>
          </p:nvPr>
        </p:nvSpPr>
        <p:spPr>
          <a:xfrm>
            <a:off x="6224508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圆角矩形 3"/>
          <p:cNvSpPr/>
          <p:nvPr>
            <p:custDataLst>
              <p:tags r:id="rId11"/>
            </p:custDataLst>
          </p:nvPr>
        </p:nvSpPr>
        <p:spPr>
          <a:xfrm>
            <a:off x="6201379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23"/>
          <p:cNvSpPr txBox="1"/>
          <p:nvPr>
            <p:custDataLst>
              <p:tags r:id="rId12"/>
            </p:custDataLst>
          </p:nvPr>
        </p:nvSpPr>
        <p:spPr>
          <a:xfrm>
            <a:off x="6375160" y="1760310"/>
            <a:ext cx="2166001" cy="3034276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平台可以建立用户信用评价体系，对侵犯版权的用户进行信用扣分，限制其发布和观看短视频。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6"/>
          <p:cNvSpPr/>
          <p:nvPr>
            <p:custDataLst>
              <p:tags r:id="rId13"/>
            </p:custDataLst>
          </p:nvPr>
        </p:nvSpPr>
        <p:spPr>
          <a:xfrm>
            <a:off x="6381411" y="4972117"/>
            <a:ext cx="676992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10" name="圆角矩形 12"/>
          <p:cNvSpPr/>
          <p:nvPr>
            <p:custDataLst>
              <p:tags r:id="rId14"/>
            </p:custDataLst>
          </p:nvPr>
        </p:nvSpPr>
        <p:spPr>
          <a:xfrm>
            <a:off x="8980612" y="1437754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圆角矩形 13"/>
          <p:cNvSpPr/>
          <p:nvPr>
            <p:custDataLst>
              <p:tags r:id="rId15"/>
            </p:custDataLst>
          </p:nvPr>
        </p:nvSpPr>
        <p:spPr>
          <a:xfrm>
            <a:off x="8951857" y="139212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圆角矩形 15"/>
          <p:cNvSpPr/>
          <p:nvPr>
            <p:custDataLst>
              <p:tags r:id="rId16"/>
            </p:custDataLst>
          </p:nvPr>
        </p:nvSpPr>
        <p:spPr>
          <a:xfrm>
            <a:off x="9181272" y="4977118"/>
            <a:ext cx="676992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316" name="文本框 32"/>
          <p:cNvSpPr txBox="1"/>
          <p:nvPr>
            <p:custDataLst>
              <p:tags r:id="rId17"/>
            </p:custDataLst>
          </p:nvPr>
        </p:nvSpPr>
        <p:spPr>
          <a:xfrm>
            <a:off x="9126887" y="1765310"/>
            <a:ext cx="2164751" cy="30342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平台可以加强与版权方的合作，建立正版内容库，引导用户观看和分享正版内容。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短视频版权问题的解决路径</a:t>
            </a:r>
            <a:endParaRPr lang="zh-CN" altLang="en-US"/>
          </a:p>
        </p:txBody>
      </p:sp>
      <p:sp>
        <p:nvSpPr>
          <p:cNvPr id="10493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https://d.book118.com/778126110003006030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2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96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+中文正文</vt:lpstr>
      <vt:lpstr>Office Theme</vt:lpstr>
      <vt:lpstr>短视频版权问题应对措施</vt:lpstr>
      <vt:lpstr>目录</vt:lpstr>
      <vt:lpstr>短视频版权问题概述</vt:lpstr>
      <vt:lpstr>短视频版权问题的定义</vt:lpstr>
      <vt:lpstr>短视频版权问题的产生原因</vt:lpstr>
      <vt:lpstr>短视频版权问题的现状和影响</vt:lpstr>
      <vt:lpstr>短视频版权问题的应对措施</vt:lpstr>
      <vt:lpstr>法律法规的完善</vt:lpstr>
      <vt:lpstr>平台监管和自律</vt:lpstr>
      <vt:lpstr>创作者自我保护</vt:lpstr>
      <vt:lpstr>用户教育和引导</vt:lpstr>
      <vt:lpstr>短视频版权问题的解决路径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2024-09-06T03:45:22.441</cp:lastPrinted>
  <dcterms:created xsi:type="dcterms:W3CDTF">2024-09-05T19:45:22Z</dcterms:created>
  <dcterms:modified xsi:type="dcterms:W3CDTF">2024-09-05T19:45:24Z</dcterms:modified>
</cp:coreProperties>
</file>