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wav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39" r:id="rId30"/>
  </p:sldIdLst>
  <p:sldSz cx="9144000" cy="51435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image" Target="../media/image7.png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C4BCB-618A-4A59-9D7E-53B76098B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E4203-1355-4901-81DE-F8ACA031C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5910C8-D8D1-4FCA-9840-69DA3CC4A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14E996-AAD2-4937-AB4E-478F1019B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424C14-A5E9-498D-B042-D07287283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4666C4-917B-4B4A-8978-C12493A90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B96026-2CA7-47BC-9AC9-ACE8AC41A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E99CE5-2CAA-4ECF-918A-0FD99B4B0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4B195-146D-4FB3-ABFB-43FD5A697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7F827-1C0B-41C4-B9E2-D3D6747A9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C77FE8-BE7A-4B14-B30D-36E765992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 bwMode="auto">
      <p:bgPr>
        <a:blipFill dpi="0" rotWithShape="0"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ctrTitle"/>
          </p:nvPr>
        </p:nvSpPr>
        <p:spPr>
          <a:xfrm>
            <a:off x="685800" y="1597819"/>
            <a:ext cx="7772400" cy="812006"/>
          </a:xfrm>
        </p:spPr>
        <p:txBody>
          <a:bodyPr/>
          <a:lstStyle>
            <a:lvl1pPr algn="ctr">
              <a:defRPr sz="4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518173"/>
            <a:ext cx="6400800" cy="648890"/>
          </a:xfrm>
        </p:spPr>
        <p:txBody>
          <a:bodyPr/>
          <a:lstStyle>
            <a:lvl1pPr marL="0" indent="0" algn="ctr">
              <a:buFont typeface="Arial" pitchFamily="34" charset="0"/>
              <a:buNone/>
              <a:defRPr sz="3200"/>
            </a:lvl1pPr>
          </a:lstStyle>
          <a:p>
            <a:r>
              <a:rPr lang="zh-CN" altLang="en-US" smtClean="0"/>
              <a:t>单击此处编辑母版副标题样式</a:t>
            </a:r>
            <a:endParaRPr lang="zh-CN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 smtClean="0"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 smtClean="0"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 smtClean="0"/>
            </a:lvl1pPr>
          </a:lstStyle>
          <a:p>
            <a:fld id="{919D8A8A-A073-42B4-8136-7EE725092C19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5085993"/>
      </p:ext>
    </p:extLst>
  </p:cSld>
  <p:clrMapOvr>
    <a:masterClrMapping/>
  </p:clrMapOvr>
  <p:transition>
    <p:fade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0CB19-7B07-45C4-BE07-12CD70A71D46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8487571"/>
      </p:ext>
    </p:extLst>
  </p:cSld>
  <p:clrMapOvr>
    <a:masterClrMapping/>
  </p:clrMapOvr>
  <p:transition>
    <p:fade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F53F6-84A8-4A0E-B8E4-32B485630B8D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7" name="矩形 6"/>
          <p:cNvSpPr/>
          <p:nvPr userDrawn="1"/>
        </p:nvSpPr>
        <p:spPr>
          <a:xfrm>
            <a:off x="350174" y="1916832"/>
            <a:ext cx="735006" cy="241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模板：</a:t>
            </a:r>
            <a:r>
              <a:rPr lang="en-US" altLang="zh-CN" sz="100">
                <a:solidFill>
                  <a:schemeClr val="bg1"/>
                </a:solidFill>
              </a:rPr>
              <a:t>www.1ppt.com/moban/                  PPT</a:t>
            </a:r>
            <a:r>
              <a:rPr lang="zh-CN" altLang="en-US" sz="100">
                <a:solidFill>
                  <a:schemeClr val="bg1"/>
                </a:solidFill>
              </a:rPr>
              <a:t>素材：</a:t>
            </a:r>
            <a:r>
              <a:rPr lang="en-US" altLang="zh-CN" sz="100">
                <a:solidFill>
                  <a:schemeClr val="bg1"/>
                </a:solidFill>
              </a:rPr>
              <a:t>www.1ppt.com/sucai/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背景：</a:t>
            </a:r>
            <a:r>
              <a:rPr lang="en-US" altLang="zh-CN" sz="100">
                <a:solidFill>
                  <a:schemeClr val="bg1"/>
                </a:solidFill>
              </a:rPr>
              <a:t>www.1ppt.com/beijing/                   PPT</a:t>
            </a:r>
            <a:r>
              <a:rPr lang="zh-CN" altLang="en-US" sz="100">
                <a:solidFill>
                  <a:schemeClr val="bg1"/>
                </a:solidFill>
              </a:rPr>
              <a:t>图表：</a:t>
            </a:r>
            <a:r>
              <a:rPr lang="en-US" altLang="zh-CN" sz="100">
                <a:solidFill>
                  <a:schemeClr val="bg1"/>
                </a:solidFill>
              </a:rPr>
              <a:t>www.1ppt.com/tubiao/      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下载：</a:t>
            </a:r>
            <a:r>
              <a:rPr lang="en-US" altLang="zh-CN" sz="100">
                <a:solidFill>
                  <a:schemeClr val="bg1"/>
                </a:solidFill>
              </a:rPr>
              <a:t>www.1ppt.com/xiazai/                     PPT</a:t>
            </a:r>
            <a:r>
              <a:rPr lang="zh-CN" altLang="en-US" sz="100">
                <a:solidFill>
                  <a:schemeClr val="bg1"/>
                </a:solidFill>
              </a:rPr>
              <a:t>教程： </a:t>
            </a:r>
            <a:r>
              <a:rPr lang="en-US" altLang="zh-CN" sz="100">
                <a:solidFill>
                  <a:schemeClr val="bg1"/>
                </a:solidFill>
              </a:rPr>
              <a:t>www.1ppt.com/powerpoint/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资料下载：</a:t>
            </a:r>
            <a:r>
              <a:rPr lang="en-US" altLang="zh-CN" sz="100">
                <a:solidFill>
                  <a:schemeClr val="bg1"/>
                </a:solidFill>
              </a:rPr>
              <a:t>www.1ppt.com/ziliao/                   </a:t>
            </a:r>
            <a:r>
              <a:rPr lang="zh-CN" altLang="en-US" sz="100">
                <a:solidFill>
                  <a:schemeClr val="bg1"/>
                </a:solidFill>
              </a:rPr>
              <a:t>个人简历：</a:t>
            </a:r>
            <a:r>
              <a:rPr lang="en-US" altLang="zh-CN" sz="100">
                <a:solidFill>
                  <a:schemeClr val="bg1"/>
                </a:solidFill>
              </a:rPr>
              <a:t>www.1ppt.com/jianli/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试卷下载：</a:t>
            </a:r>
            <a:r>
              <a:rPr lang="en-US" altLang="zh-CN" sz="100">
                <a:solidFill>
                  <a:schemeClr val="bg1"/>
                </a:solidFill>
              </a:rPr>
              <a:t>www.1ppt.com/shiti/                     </a:t>
            </a:r>
            <a:r>
              <a:rPr lang="zh-CN" altLang="en-US" sz="100">
                <a:solidFill>
                  <a:schemeClr val="bg1"/>
                </a:solidFill>
              </a:rPr>
              <a:t>教案下载：</a:t>
            </a:r>
            <a:r>
              <a:rPr lang="en-US" altLang="zh-CN" sz="100">
                <a:solidFill>
                  <a:schemeClr val="bg1"/>
                </a:solidFill>
              </a:rPr>
              <a:t>www.1ppt.com/jiaoan/  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手抄报：</a:t>
            </a:r>
            <a:r>
              <a:rPr lang="en-US" altLang="zh-CN" sz="100">
                <a:solidFill>
                  <a:schemeClr val="bg1"/>
                </a:solidFill>
              </a:rPr>
              <a:t>www.1ppt.com/shouchaobao/          PPT</a:t>
            </a:r>
            <a:r>
              <a:rPr lang="zh-CN" altLang="en-US" sz="100">
                <a:solidFill>
                  <a:schemeClr val="bg1"/>
                </a:solidFill>
              </a:rPr>
              <a:t>课件：</a:t>
            </a:r>
            <a:r>
              <a:rPr lang="en-US" altLang="zh-CN" sz="100">
                <a:solidFill>
                  <a:schemeClr val="bg1"/>
                </a:solidFill>
              </a:rPr>
              <a:t>www.1ppt.com/kejian/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语文课件：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www.1ppt.com/kejian/yuwen/    </a:t>
            </a:r>
            <a:r>
              <a:rPr lang="zh-CN" altLang="en-US" sz="100">
                <a:solidFill>
                  <a:schemeClr val="bg1"/>
                </a:solidFill>
              </a:rPr>
              <a:t>数学课件：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www.1ppt.com/kejian/shuxue/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英语课件：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www.1ppt.com/kejian/yingyu/    </a:t>
            </a:r>
            <a:r>
              <a:rPr lang="zh-CN" altLang="en-US" sz="100">
                <a:solidFill>
                  <a:schemeClr val="bg1"/>
                </a:solidFill>
              </a:rPr>
              <a:t>美术课件：</a:t>
            </a:r>
            <a:r>
              <a:rPr lang="en-US" altLang="zh-CN" sz="100">
                <a:solidFill>
                  <a:schemeClr val="bg1"/>
                </a:solidFill>
              </a:rPr>
              <a:t>www.1ppt.com/kejian/meishu/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科学课件：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www.1ppt.com/kejian/kexue/     </a:t>
            </a:r>
            <a:r>
              <a:rPr lang="zh-CN" altLang="en-US" sz="100">
                <a:solidFill>
                  <a:schemeClr val="bg1"/>
                </a:solidFill>
              </a:rPr>
              <a:t>物理课件：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www.1ppt.com/kejian/wuli/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化学课件：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www.1ppt.com/kejian/huaxue/  </a:t>
            </a:r>
            <a:r>
              <a:rPr lang="zh-CN" altLang="en-US" sz="100">
                <a:solidFill>
                  <a:schemeClr val="bg1"/>
                </a:solidFill>
              </a:rPr>
              <a:t>生物课件：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www.1ppt.com/kejian/shengwu/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地理课件：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www.1ppt.com/kejian/dili/          </a:t>
            </a:r>
            <a:r>
              <a:rPr lang="zh-CN" altLang="en-US" sz="100">
                <a:solidFill>
                  <a:schemeClr val="bg1"/>
                </a:solidFill>
              </a:rPr>
              <a:t>历史课件：</a:t>
            </a:r>
            <a:r>
              <a:rPr lang="en-US" altLang="zh-CN" sz="100">
                <a:solidFill>
                  <a:schemeClr val="bg1"/>
                </a:solidFill>
              </a:rPr>
              <a:t>www.1ppt.com/kejian/lishi/ </a:t>
            </a:r>
          </a:p>
        </p:txBody>
      </p:sp>
    </p:spTree>
    <p:extLst>
      <p:ext uri="{BB962C8B-B14F-4D97-AF65-F5344CB8AC3E}">
        <p14:creationId xmlns:p14="http://schemas.microsoft.com/office/powerpoint/2010/main" val="231744065"/>
      </p:ext>
    </p:extLst>
  </p:cSld>
  <p:clrMapOvr>
    <a:masterClrMapping/>
  </p:clrMapOvr>
  <p:transition>
    <p:fade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AD4F4-622C-4135-829D-24010517F07F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8277958"/>
      </p:ext>
    </p:extLst>
  </p:cSld>
  <p:clrMapOvr>
    <a:masterClrMapping/>
  </p:clrMapOvr>
  <p:transition>
    <p:fade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7A13F-A540-43AC-8A85-C8D9DA729D43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9306168"/>
      </p:ext>
    </p:extLst>
  </p:cSld>
  <p:clrMapOvr>
    <a:masterClrMapping/>
  </p:clrMapOvr>
  <p:transition>
    <p:fade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023F1-5537-4E7F-AA72-1BBB4598F9F8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04746"/>
      </p:ext>
    </p:extLst>
  </p:cSld>
  <p:clrMapOvr>
    <a:masterClrMapping/>
  </p:clrMapOvr>
  <p:transition>
    <p:fade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F84C0-BB9A-4715-AA41-E5E1FF01083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5090841"/>
      </p:ext>
    </p:extLst>
  </p:cSld>
  <p:clrMapOvr>
    <a:masterClrMapping/>
  </p:clrMapOvr>
  <p:transition>
    <p:fade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6717B-97D3-439C-BACD-99769BDD6F79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6903593"/>
      </p:ext>
    </p:extLst>
  </p:cSld>
  <p:clrMapOvr>
    <a:masterClrMapping/>
  </p:clrMapOvr>
  <p:transition>
    <p:fade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E0795-E058-4B31-96EA-E99AC7ABA4C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6877186"/>
      </p:ext>
    </p:extLst>
  </p:cSld>
  <p:clrMapOvr>
    <a:masterClrMapping/>
  </p:clrMapOvr>
  <p:transition>
    <p:fade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B5731-B8B8-406D-AAF3-60F97CCEAACA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81431"/>
      </p:ext>
    </p:extLst>
  </p:cSld>
  <p:clrMapOvr>
    <a:masterClrMapping/>
  </p:clrMapOvr>
  <p:transition>
    <p:fade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357188"/>
            <a:ext cx="2057400" cy="423743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57188"/>
            <a:ext cx="6019800" cy="423743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76271-5277-4AA8-AE2C-25248AF8FBC4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6093644"/>
      </p:ext>
    </p:extLst>
  </p:cSld>
  <p:clrMapOvr>
    <a:masterClrMapping/>
  </p:clrMapOvr>
  <p:transition>
    <p:fade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 bwMode="auto">
      <p:bgPr>
        <a:blipFill dpi="0" rotWithShape="0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57188"/>
            <a:ext cx="8229600" cy="70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567DD150-8EE7-4A6E-B34B-443AF98820F6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/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/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4.wmf" /><Relationship Id="rId4" Type="http://schemas.openxmlformats.org/officeDocument/2006/relationships/vmlDrawing" Target="../drawings/vmlDrawing1.vml" /><Relationship Id="rId5" Type="http://schemas.openxmlformats.org/officeDocument/2006/relationships/audio" Target="../media/audio111111111.wav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5.wmf" /><Relationship Id="rId4" Type="http://schemas.openxmlformats.org/officeDocument/2006/relationships/vmlDrawing" Target="../drawings/vmlDrawing2.vml" /><Relationship Id="rId5" Type="http://schemas.openxmlformats.org/officeDocument/2006/relationships/audio" Target="../media/audio111111111.wav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6.png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7.png" /><Relationship Id="rId6" Type="http://schemas.openxmlformats.org/officeDocument/2006/relationships/vmlDrawing" Target="../drawings/vmlDrawing3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7.png" /><Relationship Id="rId4" Type="http://schemas.openxmlformats.org/officeDocument/2006/relationships/vmlDrawing" Target="../drawings/vmlDrawing4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7.png" /><Relationship Id="rId4" Type="http://schemas.openxmlformats.org/officeDocument/2006/relationships/vmlDrawing" Target="../drawings/vmlDrawing5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7.bin" TargetMode="Internal" /><Relationship Id="rId3" Type="http://schemas.openxmlformats.org/officeDocument/2006/relationships/image" Target="../media/image9.png" /><Relationship Id="rId4" Type="http://schemas.openxmlformats.org/officeDocument/2006/relationships/vmlDrawing" Target="../drawings/vmlDrawing6.v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8.bin" TargetMode="Internal" /><Relationship Id="rId3" Type="http://schemas.openxmlformats.org/officeDocument/2006/relationships/image" Target="../media/image10.png" /><Relationship Id="rId4" Type="http://schemas.openxmlformats.org/officeDocument/2006/relationships/vmlDrawing" Target="../drawings/vmlDrawing7.v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9.bin" TargetMode="Internal" /><Relationship Id="rId3" Type="http://schemas.openxmlformats.org/officeDocument/2006/relationships/image" Target="../media/image10.png" /><Relationship Id="rId4" Type="http://schemas.openxmlformats.org/officeDocument/2006/relationships/vmlDrawing" Target="../drawings/vmlDrawing8.v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301031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259" name="Rectangle 5"/>
          <p:cNvSpPr>
            <a:spLocks noChangeArrowheads="1"/>
          </p:cNvSpPr>
          <p:nvPr/>
        </p:nvSpPr>
        <p:spPr bwMode="auto">
          <a:xfrm>
            <a:off x="2504767" y="1885950"/>
            <a:ext cx="413446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4400" smtClean="0"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4400">
                <a:latin typeface="黑体" pitchFamily="49" charset="-122"/>
                <a:ea typeface="黑体" pitchFamily="49" charset="-122"/>
              </a:rPr>
              <a:t>次函数的应用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0" y="916312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2800">
                <a:solidFill>
                  <a:srgbClr val="070707"/>
                </a:solidFill>
                <a:latin typeface="微软雅黑" pitchFamily="34" charset="-122"/>
                <a:ea typeface="微软雅黑" pitchFamily="34" charset="-122"/>
              </a:rPr>
              <a:t>第四章  一次函数</a:t>
            </a:r>
          </a:p>
        </p:txBody>
      </p:sp>
      <p:sp>
        <p:nvSpPr>
          <p:cNvPr id="96263" name="AutoShape 7"/>
          <p:cNvSpPr>
            <a:spLocks noChangeArrowheads="1"/>
          </p:cNvSpPr>
          <p:nvPr/>
        </p:nvSpPr>
        <p:spPr bwMode="auto">
          <a:xfrm>
            <a:off x="0" y="4822032"/>
            <a:ext cx="9144000" cy="321469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zh-CN"/>
          </a:p>
        </p:txBody>
      </p:sp>
      <p:sp>
        <p:nvSpPr>
          <p:cNvPr id="96290" name="文本框 1062"/>
          <p:cNvSpPr txBox="1">
            <a:spLocks noChangeArrowheads="1"/>
          </p:cNvSpPr>
          <p:nvPr/>
        </p:nvSpPr>
        <p:spPr bwMode="auto">
          <a:xfrm>
            <a:off x="3934585" y="2952750"/>
            <a:ext cx="12618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方正黑体_GBK" pitchFamily="1" charset="-122"/>
                <a:ea typeface="方正黑体_GBK" pitchFamily="1" charset="-122"/>
              </a:rPr>
              <a:t>第</a:t>
            </a:r>
            <a:r>
              <a:rPr lang="en-US" altLang="zh-CN" sz="2400">
                <a:solidFill>
                  <a:srgbClr val="FF0000"/>
                </a:solidFill>
                <a:latin typeface="方正黑体_GBK" pitchFamily="1" charset="-122"/>
                <a:ea typeface="方正黑体_GBK" pitchFamily="1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方正黑体_GBK" pitchFamily="1" charset="-122"/>
                <a:ea typeface="方正黑体_GBK" pitchFamily="1" charset="-122"/>
              </a:rPr>
              <a:t>课</a:t>
            </a:r>
            <a:r>
              <a:rPr lang="zh-CN" altLang="en-US" sz="2400" smtClean="0">
                <a:solidFill>
                  <a:srgbClr val="FF0000"/>
                </a:solidFill>
                <a:latin typeface="方正黑体_GBK" pitchFamily="1" charset="-122"/>
                <a:ea typeface="方正黑体_GBK" pitchFamily="1" charset="-122"/>
              </a:rPr>
              <a:t>时</a:t>
            </a:r>
            <a:endParaRPr lang="zh-CN" altLang="en-US" sz="2400">
              <a:solidFill>
                <a:srgbClr val="FF0000"/>
              </a:solidFill>
              <a:latin typeface="方正黑体_GBK" pitchFamily="1" charset="-122"/>
              <a:ea typeface="方正黑体_GBK" pitchFamily="1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4248151"/>
            <a:ext cx="9144000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282" name="MH_Other_10"/>
          <p:cNvSpPr>
            <a:spLocks noChangeArrowheads="1"/>
          </p:cNvSpPr>
          <p:nvPr/>
        </p:nvSpPr>
        <p:spPr bwMode="auto">
          <a:xfrm>
            <a:off x="2033588" y="1262062"/>
            <a:ext cx="88900" cy="66675"/>
          </a:xfrm>
          <a:custGeom>
            <a:gdLst>
              <a:gd name="T0" fmla="*/ 39 w 43"/>
              <a:gd name="T1" fmla="*/ 18 h 44"/>
              <a:gd name="T2" fmla="*/ 25 w 43"/>
              <a:gd name="T3" fmla="*/ 18 h 44"/>
              <a:gd name="T4" fmla="*/ 25 w 43"/>
              <a:gd name="T5" fmla="*/ 4 h 44"/>
              <a:gd name="T6" fmla="*/ 21 w 43"/>
              <a:gd name="T7" fmla="*/ 0 h 44"/>
              <a:gd name="T8" fmla="*/ 18 w 43"/>
              <a:gd name="T9" fmla="*/ 4 h 44"/>
              <a:gd name="T10" fmla="*/ 18 w 43"/>
              <a:gd name="T11" fmla="*/ 18 h 44"/>
              <a:gd name="T12" fmla="*/ 3 w 43"/>
              <a:gd name="T13" fmla="*/ 18 h 44"/>
              <a:gd name="T14" fmla="*/ 0 w 43"/>
              <a:gd name="T15" fmla="*/ 22 h 44"/>
              <a:gd name="T16" fmla="*/ 3 w 43"/>
              <a:gd name="T17" fmla="*/ 26 h 44"/>
              <a:gd name="T18" fmla="*/ 18 w 43"/>
              <a:gd name="T19" fmla="*/ 26 h 44"/>
              <a:gd name="T20" fmla="*/ 18 w 43"/>
              <a:gd name="T21" fmla="*/ 40 h 44"/>
              <a:gd name="T22" fmla="*/ 21 w 43"/>
              <a:gd name="T23" fmla="*/ 44 h 44"/>
              <a:gd name="T24" fmla="*/ 25 w 43"/>
              <a:gd name="T25" fmla="*/ 40 h 44"/>
              <a:gd name="T26" fmla="*/ 25 w 43"/>
              <a:gd name="T27" fmla="*/ 26 h 44"/>
              <a:gd name="T28" fmla="*/ 39 w 43"/>
              <a:gd name="T29" fmla="*/ 26 h 44"/>
              <a:gd name="T30" fmla="*/ 43 w 43"/>
              <a:gd name="T31" fmla="*/ 22 h 44"/>
              <a:gd name="T32" fmla="*/ 39 w 43"/>
              <a:gd name="T33" fmla="*/ 18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" h="44">
                <a:moveTo>
                  <a:pt x="39" y="18"/>
                </a:moveTo>
                <a:cubicBezTo>
                  <a:pt x="25" y="18"/>
                  <a:pt x="25" y="18"/>
                  <a:pt x="25" y="18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18"/>
                  <a:pt x="18" y="18"/>
                  <a:pt x="18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1" y="18"/>
                  <a:pt x="0" y="20"/>
                  <a:pt x="0" y="22"/>
                </a:cubicBezTo>
                <a:cubicBezTo>
                  <a:pt x="0" y="24"/>
                  <a:pt x="1" y="26"/>
                  <a:pt x="3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2"/>
                  <a:pt x="19" y="44"/>
                  <a:pt x="21" y="44"/>
                </a:cubicBezTo>
                <a:cubicBezTo>
                  <a:pt x="23" y="44"/>
                  <a:pt x="25" y="42"/>
                  <a:pt x="25" y="40"/>
                </a:cubicBezTo>
                <a:cubicBezTo>
                  <a:pt x="25" y="26"/>
                  <a:pt x="25" y="26"/>
                  <a:pt x="25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6"/>
                  <a:pt x="43" y="24"/>
                  <a:pt x="43" y="22"/>
                </a:cubicBezTo>
                <a:cubicBezTo>
                  <a:pt x="43" y="20"/>
                  <a:pt x="41" y="18"/>
                  <a:pt x="39" y="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grpSp>
        <p:nvGrpSpPr>
          <p:cNvPr id="97283" name="Group 10"/>
          <p:cNvGrpSpPr/>
          <p:nvPr/>
        </p:nvGrpSpPr>
        <p:grpSpPr>
          <a:xfrm>
            <a:off x="714375" y="803672"/>
            <a:ext cx="222250" cy="161925"/>
            <a:chOff x="348" y="329"/>
            <a:chExt cx="349" cy="340"/>
          </a:xfrm>
        </p:grpSpPr>
        <p:sp>
          <p:nvSpPr>
            <p:cNvPr id="97284" name="MH_Other_9"/>
            <p:cNvSpPr>
              <a:spLocks noEditPoints="1" noChangeArrowheads="1"/>
            </p:cNvSpPr>
            <p:nvPr/>
          </p:nvSpPr>
          <p:spPr bwMode="auto">
            <a:xfrm>
              <a:off x="348" y="329"/>
              <a:ext cx="349" cy="340"/>
            </a:xfrm>
            <a:custGeom>
              <a:gdLst>
                <a:gd name="T0" fmla="*/ 105 w 108"/>
                <a:gd name="T1" fmla="*/ 95 h 107"/>
                <a:gd name="T2" fmla="*/ 76 w 108"/>
                <a:gd name="T3" fmla="*/ 66 h 107"/>
                <a:gd name="T4" fmla="*/ 83 w 108"/>
                <a:gd name="T5" fmla="*/ 42 h 107"/>
                <a:gd name="T6" fmla="*/ 42 w 108"/>
                <a:gd name="T7" fmla="*/ 0 h 107"/>
                <a:gd name="T8" fmla="*/ 0 w 108"/>
                <a:gd name="T9" fmla="*/ 42 h 107"/>
                <a:gd name="T10" fmla="*/ 42 w 108"/>
                <a:gd name="T11" fmla="*/ 83 h 107"/>
                <a:gd name="T12" fmla="*/ 66 w 108"/>
                <a:gd name="T13" fmla="*/ 76 h 107"/>
                <a:gd name="T14" fmla="*/ 95 w 108"/>
                <a:gd name="T15" fmla="*/ 105 h 107"/>
                <a:gd name="T16" fmla="*/ 100 w 108"/>
                <a:gd name="T17" fmla="*/ 107 h 107"/>
                <a:gd name="T18" fmla="*/ 105 w 108"/>
                <a:gd name="T19" fmla="*/ 105 h 107"/>
                <a:gd name="T20" fmla="*/ 105 w 108"/>
                <a:gd name="T21" fmla="*/ 95 h 107"/>
                <a:gd name="T22" fmla="*/ 7 w 108"/>
                <a:gd name="T23" fmla="*/ 42 h 107"/>
                <a:gd name="T24" fmla="*/ 42 w 108"/>
                <a:gd name="T25" fmla="*/ 7 h 107"/>
                <a:gd name="T26" fmla="*/ 76 w 108"/>
                <a:gd name="T27" fmla="*/ 42 h 107"/>
                <a:gd name="T28" fmla="*/ 42 w 108"/>
                <a:gd name="T29" fmla="*/ 76 h 107"/>
                <a:gd name="T30" fmla="*/ 7 w 108"/>
                <a:gd name="T31" fmla="*/ 42 h 10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97285" name="MH_Other_10"/>
            <p:cNvSpPr>
              <a:spLocks noChangeArrowheads="1"/>
            </p:cNvSpPr>
            <p:nvPr/>
          </p:nvSpPr>
          <p:spPr bwMode="auto">
            <a:xfrm>
              <a:off x="428" y="404"/>
              <a:ext cx="140" cy="140"/>
            </a:xfrm>
            <a:custGeom>
              <a:gdLst>
                <a:gd name="T0" fmla="*/ 39 w 43"/>
                <a:gd name="T1" fmla="*/ 18 h 44"/>
                <a:gd name="T2" fmla="*/ 25 w 43"/>
                <a:gd name="T3" fmla="*/ 18 h 44"/>
                <a:gd name="T4" fmla="*/ 25 w 43"/>
                <a:gd name="T5" fmla="*/ 4 h 44"/>
                <a:gd name="T6" fmla="*/ 21 w 43"/>
                <a:gd name="T7" fmla="*/ 0 h 44"/>
                <a:gd name="T8" fmla="*/ 18 w 43"/>
                <a:gd name="T9" fmla="*/ 4 h 44"/>
                <a:gd name="T10" fmla="*/ 18 w 43"/>
                <a:gd name="T11" fmla="*/ 18 h 44"/>
                <a:gd name="T12" fmla="*/ 3 w 43"/>
                <a:gd name="T13" fmla="*/ 18 h 44"/>
                <a:gd name="T14" fmla="*/ 0 w 43"/>
                <a:gd name="T15" fmla="*/ 22 h 44"/>
                <a:gd name="T16" fmla="*/ 3 w 43"/>
                <a:gd name="T17" fmla="*/ 26 h 44"/>
                <a:gd name="T18" fmla="*/ 18 w 43"/>
                <a:gd name="T19" fmla="*/ 26 h 44"/>
                <a:gd name="T20" fmla="*/ 18 w 43"/>
                <a:gd name="T21" fmla="*/ 40 h 44"/>
                <a:gd name="T22" fmla="*/ 21 w 43"/>
                <a:gd name="T23" fmla="*/ 44 h 44"/>
                <a:gd name="T24" fmla="*/ 25 w 43"/>
                <a:gd name="T25" fmla="*/ 40 h 44"/>
                <a:gd name="T26" fmla="*/ 25 w 43"/>
                <a:gd name="T27" fmla="*/ 26 h 44"/>
                <a:gd name="T28" fmla="*/ 39 w 43"/>
                <a:gd name="T29" fmla="*/ 26 h 44"/>
                <a:gd name="T30" fmla="*/ 43 w 43"/>
                <a:gd name="T31" fmla="*/ 22 h 44"/>
                <a:gd name="T32" fmla="*/ 39 w 43"/>
                <a:gd name="T33" fmla="*/ 18 h 4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4">
                  <a:moveTo>
                    <a:pt x="39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ubicBezTo>
                    <a:pt x="19" y="0"/>
                    <a:pt x="18" y="2"/>
                    <a:pt x="18" y="4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20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2"/>
                    <a:pt x="19" y="44"/>
                    <a:pt x="21" y="44"/>
                  </a:cubicBezTo>
                  <a:cubicBezTo>
                    <a:pt x="23" y="44"/>
                    <a:pt x="25" y="42"/>
                    <a:pt x="25" y="40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6"/>
                    <a:pt x="43" y="24"/>
                    <a:pt x="43" y="22"/>
                  </a:cubicBezTo>
                  <a:cubicBezTo>
                    <a:pt x="43" y="20"/>
                    <a:pt x="41" y="18"/>
                    <a:pt x="3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</p:grpSp>
      <p:sp>
        <p:nvSpPr>
          <p:cNvPr id="97286" name="MH_SubTitle_4"/>
          <p:cNvSpPr txBox="1">
            <a:spLocks noChangeArrowheads="1"/>
          </p:cNvSpPr>
          <p:nvPr/>
        </p:nvSpPr>
        <p:spPr bwMode="auto">
          <a:xfrm>
            <a:off x="3419475" y="1006079"/>
            <a:ext cx="1727200" cy="47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buFont typeface="Arial" pitchFamily="34" charset="0"/>
              <a:buNone/>
            </a:pPr>
            <a:r>
              <a:rPr lang="zh-CN" altLang="en-US" sz="28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学习目标</a:t>
            </a:r>
            <a:endParaRPr lang="zh-CN" altLang="en-US" sz="2000" b="1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48" name="文本框 14347"/>
          <p:cNvSpPr txBox="1">
            <a:spLocks noChangeArrowheads="1"/>
          </p:cNvSpPr>
          <p:nvPr/>
        </p:nvSpPr>
        <p:spPr bwMode="auto">
          <a:xfrm>
            <a:off x="854076" y="1816894"/>
            <a:ext cx="783431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2800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掌握单个一次函数图象的应用．（重点）</a:t>
            </a: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2800"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了解一次函数与一元一次方程的关系．（难点）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306" name="矩形 80"/>
          <p:cNvSpPr>
            <a:spLocks noChangeArrowheads="1"/>
          </p:cNvSpPr>
          <p:nvPr/>
        </p:nvSpPr>
        <p:spPr bwMode="auto">
          <a:xfrm>
            <a:off x="82550" y="28575"/>
            <a:ext cx="1114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b="1">
                <a:solidFill>
                  <a:srgbClr val="228B8B"/>
                </a:solidFill>
                <a:ea typeface="方正姚体" pitchFamily="2" charset="-122"/>
              </a:rPr>
              <a:t>导入新课</a:t>
            </a:r>
            <a:endParaRPr lang="zh-CN" altLang="en-US">
              <a:solidFill>
                <a:srgbClr val="228B8B"/>
              </a:solidFill>
            </a:endParaRPr>
          </a:p>
        </p:txBody>
      </p:sp>
      <p:sp>
        <p:nvSpPr>
          <p:cNvPr id="98307" name="圆角矩形 31"/>
          <p:cNvSpPr>
            <a:spLocks noChangeArrowheads="1"/>
          </p:cNvSpPr>
          <p:nvPr/>
        </p:nvSpPr>
        <p:spPr bwMode="auto">
          <a:xfrm>
            <a:off x="539750" y="627460"/>
            <a:ext cx="1428750" cy="321469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D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99F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回顾与思考</a:t>
            </a:r>
          </a:p>
        </p:txBody>
      </p:sp>
      <p:sp>
        <p:nvSpPr>
          <p:cNvPr id="98308" name="WordArt 22"/>
          <p:cNvSpPr>
            <a:spLocks noChangeArrowheads="1" noChangeShapeType="1" noTextEdit="1"/>
          </p:cNvSpPr>
          <p:nvPr/>
        </p:nvSpPr>
        <p:spPr bwMode="auto">
          <a:xfrm>
            <a:off x="323850" y="607219"/>
            <a:ext cx="1258888" cy="48696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endParaRPr lang="zh-CN" altLang="en-US" sz="3600" kern="10">
              <a:ln w="9525" cap="rnd">
                <a:solidFill>
                  <a:srgbClr val="FF0000"/>
                </a:solidFill>
                <a:prstDash val="sysDot"/>
                <a:round/>
              </a:ln>
              <a:solidFill>
                <a:srgbClr val="FF0000">
                  <a:alpha val="89999"/>
                </a:srgbClr>
              </a:solidFill>
              <a:effectLst>
                <a:outerShdw dist="53882" dir="2700000" algn="ctr" rotWithShape="0">
                  <a:srgbClr val="9999FF">
                    <a:alpha val="75000"/>
                  </a:srgbClr>
                </a:outerShdw>
              </a:effectLst>
              <a:latin typeface="宋体"/>
              <a:ea typeface="宋体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69914" y="1800226"/>
            <a:ext cx="800417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1.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由一次函数的图象可确定</a:t>
            </a:r>
            <a:r>
              <a:rPr lang="en-US" altLang="zh-CN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和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b 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的符号；</a:t>
            </a:r>
          </a:p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2.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由一次函数的图象可估计函数的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变化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趋势；</a:t>
            </a:r>
          </a:p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可直接观察出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:</a:t>
            </a:r>
            <a:r>
              <a:rPr lang="en-US" altLang="zh-CN" sz="28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28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对应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值；</a:t>
            </a:r>
          </a:p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4.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由一次函数的图象与</a:t>
            </a:r>
            <a:r>
              <a:rPr lang="en-US" altLang="zh-CN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 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轴的交点的坐标可确定</a:t>
            </a:r>
            <a:r>
              <a:rPr lang="en-US" altLang="zh-CN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值，</a:t>
            </a:r>
          </a:p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从而确定一次函数的图象的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表达式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98310" name="Text Box 8"/>
          <p:cNvSpPr txBox="1">
            <a:spLocks noChangeArrowheads="1"/>
          </p:cNvSpPr>
          <p:nvPr/>
        </p:nvSpPr>
        <p:spPr bwMode="auto">
          <a:xfrm>
            <a:off x="969964" y="1234679"/>
            <a:ext cx="60785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从一次函数图象可获得哪些信息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?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354" name="矩形 80"/>
          <p:cNvSpPr>
            <a:spLocks noChangeArrowheads="1"/>
          </p:cNvSpPr>
          <p:nvPr/>
        </p:nvSpPr>
        <p:spPr bwMode="auto">
          <a:xfrm>
            <a:off x="11113" y="28575"/>
            <a:ext cx="1114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b="1">
                <a:solidFill>
                  <a:srgbClr val="228B8B"/>
                </a:solidFill>
                <a:ea typeface="方正姚体" pitchFamily="2" charset="-122"/>
              </a:rPr>
              <a:t>讲授新课</a:t>
            </a:r>
            <a:endParaRPr lang="zh-CN" altLang="en-US">
              <a:solidFill>
                <a:srgbClr val="228B8B"/>
              </a:solidFill>
            </a:endParaRPr>
          </a:p>
        </p:txBody>
      </p:sp>
      <p:grpSp>
        <p:nvGrpSpPr>
          <p:cNvPr id="100355" name="组合 6147"/>
          <p:cNvGrpSpPr/>
          <p:nvPr/>
        </p:nvGrpSpPr>
        <p:grpSpPr>
          <a:xfrm>
            <a:off x="325438" y="304800"/>
            <a:ext cx="3973504" cy="739246"/>
            <a:chExt cx="6259" cy="1551"/>
          </a:xfrm>
        </p:grpSpPr>
        <p:sp>
          <p:nvSpPr>
            <p:cNvPr id="100356" name="矩形 7"/>
            <p:cNvSpPr>
              <a:spLocks noChangeArrowheads="1"/>
            </p:cNvSpPr>
            <p:nvPr/>
          </p:nvSpPr>
          <p:spPr bwMode="auto">
            <a:xfrm>
              <a:off x="882" y="0"/>
              <a:ext cx="2634" cy="1200"/>
            </a:xfrm>
            <a:custGeom>
              <a:gdLst>
                <a:gd name="T0" fmla="*/ 0 w 2520280"/>
                <a:gd name="T1" fmla="*/ 1872208 h 1872208"/>
                <a:gd name="T2" fmla="*/ 2520280 w 2520280"/>
                <a:gd name="T3" fmla="*/ 1872208 h 1872208"/>
                <a:gd name="T4" fmla="*/ 0 w 2520280"/>
                <a:gd name="T5" fmla="*/ 1872208 h 1872208"/>
                <a:gd name="T6" fmla="*/ 0 w 2520280"/>
                <a:gd name="T7" fmla="*/ 0 h 1872208"/>
                <a:gd name="T8" fmla="*/ 916 w 2520280"/>
                <a:gd name="T9" fmla="*/ 0 h 1872208"/>
                <a:gd name="T10" fmla="*/ 0 w 2520280"/>
                <a:gd name="T11" fmla="*/ 0 h 18722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>
              <a:solidFill>
                <a:srgbClr val="DDDDDD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0357" name="任意多边形 16"/>
            <p:cNvSpPr>
              <a:spLocks noChangeArrowheads="1"/>
            </p:cNvSpPr>
            <p:nvPr/>
          </p:nvSpPr>
          <p:spPr bwMode="auto">
            <a:xfrm>
              <a:off x="0" y="454"/>
              <a:ext cx="826" cy="760"/>
            </a:xfrm>
            <a:custGeom>
              <a:gdLst>
                <a:gd name="T0" fmla="*/ 0 w 696310"/>
                <a:gd name="T1" fmla="*/ 0 h 696310"/>
                <a:gd name="T2" fmla="*/ 459827 w 696310"/>
                <a:gd name="T3" fmla="*/ 0 h 696310"/>
                <a:gd name="T4" fmla="*/ 459827 w 696310"/>
                <a:gd name="T5" fmla="*/ 236483 h 696310"/>
                <a:gd name="T6" fmla="*/ 696310 w 696310"/>
                <a:gd name="T7" fmla="*/ 236483 h 696310"/>
                <a:gd name="T8" fmla="*/ 696310 w 696310"/>
                <a:gd name="T9" fmla="*/ 696310 h 696310"/>
                <a:gd name="T10" fmla="*/ 0 w 696310"/>
                <a:gd name="T11" fmla="*/ 696310 h 696310"/>
                <a:gd name="T12" fmla="*/ 0 w 696310"/>
                <a:gd name="T13" fmla="*/ 0 h 6963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0358" name="矩形 17"/>
            <p:cNvSpPr>
              <a:spLocks noChangeArrowheads="1"/>
            </p:cNvSpPr>
            <p:nvPr/>
          </p:nvSpPr>
          <p:spPr bwMode="auto"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15900" rIns="179705" bIns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 sz="4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00359" name="文本框 6151"/>
            <p:cNvSpPr txBox="1">
              <a:spLocks noChangeArrowheads="1"/>
            </p:cNvSpPr>
            <p:nvPr/>
          </p:nvSpPr>
          <p:spPr bwMode="auto">
            <a:xfrm>
              <a:off x="878" y="432"/>
              <a:ext cx="5381" cy="1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r>
                <a:rPr lang="zh-CN" altLang="en-US" sz="2800" b="1">
                  <a:solidFill>
                    <a:srgbClr val="006666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一次函数图象的应用</a:t>
              </a:r>
            </a:p>
          </p:txBody>
        </p:sp>
        <p:sp>
          <p:nvSpPr>
            <p:cNvPr id="100360" name="文本框 6152"/>
            <p:cNvSpPr txBox="1">
              <a:spLocks noChangeArrowheads="1"/>
            </p:cNvSpPr>
            <p:nvPr/>
          </p:nvSpPr>
          <p:spPr bwMode="auto">
            <a:xfrm>
              <a:off x="0" y="453"/>
              <a:ext cx="872" cy="1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r>
                <a:rPr lang="zh-CN" altLang="en-US" sz="2800">
                  <a:solidFill>
                    <a:schemeClr val="accent1"/>
                  </a:solidFill>
                  <a:ea typeface="微软雅黑" pitchFamily="34" charset="-122"/>
                </a:rPr>
                <a:t>一</a:t>
              </a:r>
            </a:p>
          </p:txBody>
        </p:sp>
      </p:grpSp>
      <p:sp>
        <p:nvSpPr>
          <p:cNvPr id="4496" name="Rectangle 40"/>
          <p:cNvSpPr/>
          <p:nvPr/>
        </p:nvSpPr>
        <p:spPr>
          <a:xfrm>
            <a:off x="238125" y="1131094"/>
            <a:ext cx="8426450" cy="1329925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800" noProof="1">
                <a:solidFill>
                  <a:srgbClr val="008080"/>
                </a:solidFill>
                <a:latin typeface="Times New Roman" pitchFamily="18" charset="0"/>
                <a:ea typeface="黑体" pitchFamily="49" charset="-122"/>
              </a:rPr>
              <a:t>引例</a:t>
            </a:r>
            <a:r>
              <a:rPr lang="en-US" altLang="zh-CN" sz="2800" noProof="1">
                <a:solidFill>
                  <a:srgbClr val="008080"/>
                </a:solidFill>
                <a:latin typeface="Times New Roman" pitchFamily="18" charset="0"/>
                <a:ea typeface="黑体" pitchFamily="49" charset="-122"/>
              </a:rPr>
              <a:t>:</a:t>
            </a:r>
            <a:r>
              <a:rPr lang="zh-CN" altLang="en-US" sz="2800" noProof="1">
                <a:latin typeface="Times New Roman" pitchFamily="18" charset="0"/>
                <a:ea typeface="黑体" pitchFamily="49" charset="-122"/>
              </a:rPr>
              <a:t>由于持续高温和连日无雨</a:t>
            </a:r>
            <a:r>
              <a:rPr lang="en-US" altLang="x-none" sz="2800" noProof="1">
                <a:latin typeface="Times New Roman" pitchFamily="18" charset="0"/>
                <a:ea typeface="黑体" pitchFamily="49" charset="-122"/>
              </a:rPr>
              <a:t>,</a:t>
            </a:r>
            <a:r>
              <a:rPr lang="zh-CN" altLang="en-US" sz="2800" noProof="1">
                <a:latin typeface="Times New Roman" pitchFamily="18" charset="0"/>
                <a:ea typeface="黑体" pitchFamily="49" charset="-122"/>
              </a:rPr>
              <a:t>某水库的蓄水量随着时间的增加而减少</a:t>
            </a:r>
            <a:r>
              <a:rPr lang="en-US" altLang="x-none" sz="2800" noProof="1"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2800" noProof="1">
                <a:latin typeface="Times New Roman" pitchFamily="18" charset="0"/>
                <a:ea typeface="黑体" pitchFamily="49" charset="-122"/>
                <a:sym typeface="+mn-ea"/>
              </a:rPr>
              <a:t>蓄水量</a:t>
            </a:r>
            <a:r>
              <a:rPr lang="en-US" altLang="x-none" sz="2800" i="1" noProof="1">
                <a:latin typeface="Times New Roman" pitchFamily="18" charset="0"/>
                <a:ea typeface="黑体" pitchFamily="49" charset="-122"/>
                <a:sym typeface="+mn-ea"/>
              </a:rPr>
              <a:t>V</a:t>
            </a:r>
            <a:r>
              <a:rPr lang="en-US" altLang="x-none" sz="2800" noProof="1">
                <a:latin typeface="Times New Roman" pitchFamily="18" charset="0"/>
                <a:ea typeface="黑体" pitchFamily="49" charset="-122"/>
                <a:sym typeface="+mn-ea"/>
              </a:rPr>
              <a:t>(</a:t>
            </a:r>
            <a:r>
              <a:rPr lang="zh-CN" altLang="en-US" sz="2800" noProof="1">
                <a:latin typeface="Times New Roman" pitchFamily="18" charset="0"/>
                <a:ea typeface="黑体" pitchFamily="49" charset="-122"/>
                <a:sym typeface="+mn-ea"/>
              </a:rPr>
              <a:t>万</a:t>
            </a:r>
            <a:r>
              <a:rPr lang="en-US" altLang="zh-CN" sz="2800" noProof="1">
                <a:latin typeface="Times New Roman" pitchFamily="18" charset="0"/>
                <a:ea typeface="黑体" pitchFamily="49" charset="-122"/>
                <a:sym typeface="+mn-ea"/>
              </a:rPr>
              <a:t>m</a:t>
            </a:r>
            <a:r>
              <a:rPr lang="en-US" altLang="zh-CN" sz="2800" baseline="30000" noProof="1">
                <a:solidFill>
                  <a:schemeClr val="accent4"/>
                </a:solidFill>
                <a:latin typeface="Times New Roman" pitchFamily="18" charset="0"/>
                <a:ea typeface="黑体" pitchFamily="49" charset="-122"/>
                <a:sym typeface="+mn-ea"/>
              </a:rPr>
              <a:t>3</a:t>
            </a:r>
            <a:r>
              <a:rPr lang="en-US" altLang="x-none" sz="2800" noProof="1">
                <a:latin typeface="Times New Roman" pitchFamily="18" charset="0"/>
                <a:ea typeface="黑体" pitchFamily="49" charset="-122"/>
                <a:sym typeface="+mn-ea"/>
              </a:rPr>
              <a:t>)</a:t>
            </a:r>
            <a:r>
              <a:rPr lang="zh-CN" altLang="en-US" sz="2800" noProof="1">
                <a:latin typeface="Times New Roman" pitchFamily="18" charset="0"/>
                <a:ea typeface="黑体" pitchFamily="49" charset="-122"/>
                <a:sym typeface="+mn-ea"/>
              </a:rPr>
              <a:t>与</a:t>
            </a:r>
            <a:r>
              <a:rPr lang="zh-CN" altLang="en-US" sz="2800" noProof="1">
                <a:latin typeface="Times New Roman" pitchFamily="18" charset="0"/>
                <a:ea typeface="黑体" pitchFamily="49" charset="-122"/>
              </a:rPr>
              <a:t>干旱持续时间 </a:t>
            </a:r>
            <a:endParaRPr lang="en-US" altLang="x-none" sz="2800" noProof="1"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7178" name="Picture 3" descr="20055271057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67744" y="2724150"/>
            <a:ext cx="4840287" cy="221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02" name="Line 2"/>
          <p:cNvSpPr>
            <a:spLocks noChangeShapeType="1"/>
          </p:cNvSpPr>
          <p:nvPr/>
        </p:nvSpPr>
        <p:spPr bwMode="auto">
          <a:xfrm flipH="1">
            <a:off x="2419350" y="663179"/>
            <a:ext cx="0" cy="421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3" name="Line 3"/>
          <p:cNvSpPr>
            <a:spLocks noChangeShapeType="1"/>
          </p:cNvSpPr>
          <p:nvPr/>
        </p:nvSpPr>
        <p:spPr bwMode="auto">
          <a:xfrm>
            <a:off x="8880475" y="708423"/>
            <a:ext cx="14288" cy="41648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4" name="Line 4"/>
          <p:cNvSpPr>
            <a:spLocks noChangeShapeType="1"/>
          </p:cNvSpPr>
          <p:nvPr/>
        </p:nvSpPr>
        <p:spPr bwMode="auto">
          <a:xfrm flipH="1">
            <a:off x="8174039" y="685800"/>
            <a:ext cx="14287" cy="41874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5" name="Line 5"/>
          <p:cNvSpPr>
            <a:spLocks noChangeShapeType="1"/>
          </p:cNvSpPr>
          <p:nvPr/>
        </p:nvSpPr>
        <p:spPr bwMode="auto">
          <a:xfrm>
            <a:off x="7454900" y="696516"/>
            <a:ext cx="1588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 flipH="1">
            <a:off x="6750050" y="719138"/>
            <a:ext cx="0" cy="41540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7" name="Line 7"/>
          <p:cNvSpPr>
            <a:spLocks noChangeShapeType="1"/>
          </p:cNvSpPr>
          <p:nvPr/>
        </p:nvSpPr>
        <p:spPr bwMode="auto">
          <a:xfrm flipH="1">
            <a:off x="6016625" y="708423"/>
            <a:ext cx="14288" cy="41648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5281614" y="673894"/>
            <a:ext cx="15875" cy="419933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4560889" y="696516"/>
            <a:ext cx="15875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0" name="Line 10"/>
          <p:cNvSpPr>
            <a:spLocks noChangeShapeType="1"/>
          </p:cNvSpPr>
          <p:nvPr/>
        </p:nvSpPr>
        <p:spPr bwMode="auto">
          <a:xfrm flipH="1">
            <a:off x="3859213" y="685800"/>
            <a:ext cx="0" cy="41874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1" name="Line 11"/>
          <p:cNvSpPr>
            <a:spLocks noChangeShapeType="1"/>
          </p:cNvSpPr>
          <p:nvPr/>
        </p:nvSpPr>
        <p:spPr bwMode="auto">
          <a:xfrm>
            <a:off x="3122613" y="685800"/>
            <a:ext cx="30162" cy="41874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2" name="Line 12"/>
          <p:cNvSpPr>
            <a:spLocks noChangeShapeType="1"/>
          </p:cNvSpPr>
          <p:nvPr/>
        </p:nvSpPr>
        <p:spPr bwMode="auto">
          <a:xfrm>
            <a:off x="34926" y="3383756"/>
            <a:ext cx="9013825" cy="71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3" name="Line 14"/>
          <p:cNvSpPr>
            <a:spLocks noChangeShapeType="1"/>
          </p:cNvSpPr>
          <p:nvPr/>
        </p:nvSpPr>
        <p:spPr bwMode="auto">
          <a:xfrm>
            <a:off x="34926" y="4438650"/>
            <a:ext cx="8888413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4" name="Line 15"/>
          <p:cNvSpPr>
            <a:spLocks noChangeShapeType="1"/>
          </p:cNvSpPr>
          <p:nvPr/>
        </p:nvSpPr>
        <p:spPr bwMode="auto">
          <a:xfrm flipV="1">
            <a:off x="34926" y="2833687"/>
            <a:ext cx="9013825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5" name="Line 16"/>
          <p:cNvSpPr>
            <a:spLocks noChangeShapeType="1"/>
          </p:cNvSpPr>
          <p:nvPr/>
        </p:nvSpPr>
        <p:spPr bwMode="auto">
          <a:xfrm>
            <a:off x="34925" y="2311004"/>
            <a:ext cx="9024938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6" name="Line 17"/>
          <p:cNvSpPr>
            <a:spLocks noChangeShapeType="1"/>
          </p:cNvSpPr>
          <p:nvPr/>
        </p:nvSpPr>
        <p:spPr bwMode="auto">
          <a:xfrm>
            <a:off x="34925" y="1752600"/>
            <a:ext cx="8985250" cy="35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7" name="Line 18"/>
          <p:cNvSpPr>
            <a:spLocks noChangeShapeType="1"/>
          </p:cNvSpPr>
          <p:nvPr/>
        </p:nvSpPr>
        <p:spPr bwMode="auto">
          <a:xfrm>
            <a:off x="34925" y="1203722"/>
            <a:ext cx="8985250" cy="654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8" name="Line 19"/>
          <p:cNvSpPr>
            <a:spLocks noChangeShapeType="1"/>
          </p:cNvSpPr>
          <p:nvPr/>
        </p:nvSpPr>
        <p:spPr bwMode="auto">
          <a:xfrm>
            <a:off x="34925" y="675085"/>
            <a:ext cx="8942388" cy="345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19" name="Line 20"/>
          <p:cNvSpPr>
            <a:spLocks noChangeShapeType="1"/>
          </p:cNvSpPr>
          <p:nvPr/>
        </p:nvSpPr>
        <p:spPr bwMode="auto">
          <a:xfrm>
            <a:off x="230188" y="4461273"/>
            <a:ext cx="8769350" cy="45244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20" name="Line 21"/>
          <p:cNvSpPr>
            <a:spLocks noChangeShapeType="1"/>
          </p:cNvSpPr>
          <p:nvPr/>
        </p:nvSpPr>
        <p:spPr bwMode="auto">
          <a:xfrm flipV="1">
            <a:off x="285750" y="392907"/>
            <a:ext cx="44450" cy="448032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21" name="Text Box 22"/>
          <p:cNvSpPr txBox="1">
            <a:spLocks noChangeArrowheads="1"/>
          </p:cNvSpPr>
          <p:nvPr/>
        </p:nvSpPr>
        <p:spPr bwMode="auto">
          <a:xfrm>
            <a:off x="142876" y="4461272"/>
            <a:ext cx="8831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0           10               20               30               40              50           </a:t>
            </a:r>
            <a:endParaRPr lang="zh-CN" alt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2422" name="Line 23"/>
          <p:cNvSpPr>
            <a:spLocks noChangeShapeType="1"/>
          </p:cNvSpPr>
          <p:nvPr/>
        </p:nvSpPr>
        <p:spPr bwMode="auto">
          <a:xfrm flipH="1">
            <a:off x="993775" y="628650"/>
            <a:ext cx="0" cy="42445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23" name="Line 24"/>
          <p:cNvSpPr>
            <a:spLocks noChangeShapeType="1"/>
          </p:cNvSpPr>
          <p:nvPr/>
        </p:nvSpPr>
        <p:spPr bwMode="auto">
          <a:xfrm>
            <a:off x="1714500" y="685800"/>
            <a:ext cx="14288" cy="41874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24" name="Text Box 25"/>
          <p:cNvSpPr txBox="1">
            <a:spLocks noChangeArrowheads="1"/>
          </p:cNvSpPr>
          <p:nvPr/>
        </p:nvSpPr>
        <p:spPr bwMode="auto">
          <a:xfrm>
            <a:off x="1" y="627460"/>
            <a:ext cx="536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V/</a:t>
            </a:r>
          </a:p>
        </p:txBody>
      </p:sp>
      <p:sp>
        <p:nvSpPr>
          <p:cNvPr id="102425" name="Line 26"/>
          <p:cNvSpPr>
            <a:spLocks noChangeShapeType="1"/>
          </p:cNvSpPr>
          <p:nvPr/>
        </p:nvSpPr>
        <p:spPr bwMode="auto">
          <a:xfrm>
            <a:off x="288926" y="1203722"/>
            <a:ext cx="7153275" cy="270867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26" name="Text Box 27"/>
          <p:cNvSpPr txBox="1">
            <a:spLocks noChangeArrowheads="1"/>
          </p:cNvSpPr>
          <p:nvPr/>
        </p:nvSpPr>
        <p:spPr bwMode="auto">
          <a:xfrm>
            <a:off x="34926" y="1067991"/>
            <a:ext cx="601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4055" name="Line 31"/>
          <p:cNvSpPr>
            <a:spLocks noChangeShapeType="1"/>
          </p:cNvSpPr>
          <p:nvPr/>
        </p:nvSpPr>
        <p:spPr bwMode="auto">
          <a:xfrm flipH="1" flipV="1">
            <a:off x="1733550" y="1696641"/>
            <a:ext cx="0" cy="2732484"/>
          </a:xfrm>
          <a:prstGeom prst="line">
            <a:avLst/>
          </a:prstGeom>
          <a:noFill/>
          <a:ln w="38100">
            <a:solidFill>
              <a:srgbClr val="FF0066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74056" name="Line 32"/>
          <p:cNvSpPr>
            <a:spLocks noChangeShapeType="1"/>
          </p:cNvSpPr>
          <p:nvPr/>
        </p:nvSpPr>
        <p:spPr bwMode="auto">
          <a:xfrm flipH="1">
            <a:off x="306389" y="1741885"/>
            <a:ext cx="1482725" cy="11906"/>
          </a:xfrm>
          <a:prstGeom prst="line">
            <a:avLst/>
          </a:prstGeom>
          <a:noFill/>
          <a:ln w="38100">
            <a:solidFill>
              <a:srgbClr val="FF0066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29" name="Rectangle 41"/>
          <p:cNvSpPr>
            <a:spLocks noChangeArrowheads="1"/>
          </p:cNvSpPr>
          <p:nvPr/>
        </p:nvSpPr>
        <p:spPr bwMode="auto">
          <a:xfrm>
            <a:off x="1116013" y="303610"/>
            <a:ext cx="24003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回答下列问题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:</a:t>
            </a:r>
          </a:p>
        </p:txBody>
      </p:sp>
      <p:sp>
        <p:nvSpPr>
          <p:cNvPr id="74059" name="Rectangle 42"/>
          <p:cNvSpPr>
            <a:spLocks noChangeArrowheads="1"/>
          </p:cNvSpPr>
          <p:nvPr/>
        </p:nvSpPr>
        <p:spPr bwMode="auto">
          <a:xfrm>
            <a:off x="3779839" y="1545431"/>
            <a:ext cx="51006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(</a:t>
            </a:r>
            <a:r>
              <a:rPr lang="en-US" altLang="zh-CN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2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干旱持续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10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天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,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蓄水量为多少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?</a:t>
            </a: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      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连续干旱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23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天呢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?</a:t>
            </a:r>
            <a:endParaRPr lang="en-US" sz="2800">
              <a:latin typeface="Times New Roman" pitchFamily="18" charset="0"/>
              <a:ea typeface="黑体" pitchFamily="49" charset="-122"/>
            </a:endParaRPr>
          </a:p>
        </p:txBody>
      </p:sp>
      <p:graphicFrame>
        <p:nvGraphicFramePr>
          <p:cNvPr id="102431" name="对象 74060"/>
          <p:cNvGraphicFramePr>
            <a:graphicFrameLocks noChangeAspect="1"/>
          </p:cNvGraphicFramePr>
          <p:nvPr/>
        </p:nvGraphicFramePr>
        <p:xfrm>
          <a:off x="376238" y="648891"/>
          <a:ext cx="620712" cy="26074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394101" imgH="215980" progId="Equation.3">
                  <p:embed/>
                </p:oleObj>
              </mc:Choice>
              <mc:Fallback>
                <p:oleObj r:id="rId2" imgW="394101" imgH="21598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76238" y="648891"/>
                        <a:ext cx="620712" cy="260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062" name="Oval 41"/>
          <p:cNvSpPr>
            <a:spLocks noChangeArrowheads="1"/>
          </p:cNvSpPr>
          <p:nvPr/>
        </p:nvSpPr>
        <p:spPr bwMode="auto">
          <a:xfrm>
            <a:off x="1654175" y="1707357"/>
            <a:ext cx="134938" cy="11191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4063" name="Text Box 50"/>
          <p:cNvSpPr txBox="1">
            <a:spLocks noChangeArrowheads="1"/>
          </p:cNvSpPr>
          <p:nvPr/>
        </p:nvSpPr>
        <p:spPr bwMode="auto">
          <a:xfrm>
            <a:off x="7640638" y="2050256"/>
            <a:ext cx="1079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32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1000</a:t>
            </a:r>
          </a:p>
        </p:txBody>
      </p:sp>
      <p:sp>
        <p:nvSpPr>
          <p:cNvPr id="74065" name="Rectangle 42"/>
          <p:cNvSpPr>
            <a:spLocks noChangeArrowheads="1"/>
          </p:cNvSpPr>
          <p:nvPr/>
        </p:nvSpPr>
        <p:spPr bwMode="auto">
          <a:xfrm>
            <a:off x="3517900" y="735807"/>
            <a:ext cx="49990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(</a:t>
            </a:r>
            <a:r>
              <a:rPr lang="en-US" altLang="zh-CN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1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水库干旱前的蓄水量是多少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?</a:t>
            </a:r>
            <a:endParaRPr lang="en-US" sz="28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4066" name="Text Box 39"/>
          <p:cNvSpPr txBox="1">
            <a:spLocks noChangeArrowheads="1"/>
          </p:cNvSpPr>
          <p:nvPr/>
        </p:nvSpPr>
        <p:spPr bwMode="auto">
          <a:xfrm>
            <a:off x="4859339" y="1168004"/>
            <a:ext cx="1152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1200</a:t>
            </a:r>
          </a:p>
        </p:txBody>
      </p:sp>
      <p:sp>
        <p:nvSpPr>
          <p:cNvPr id="102436" name="Line 15"/>
          <p:cNvSpPr>
            <a:spLocks noChangeShapeType="1"/>
          </p:cNvSpPr>
          <p:nvPr/>
        </p:nvSpPr>
        <p:spPr bwMode="auto">
          <a:xfrm flipV="1">
            <a:off x="34925" y="3921919"/>
            <a:ext cx="9004300" cy="107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2437" name="文本框 1"/>
          <p:cNvSpPr txBox="1">
            <a:spLocks noChangeArrowheads="1"/>
          </p:cNvSpPr>
          <p:nvPr/>
        </p:nvSpPr>
        <p:spPr bwMode="auto">
          <a:xfrm>
            <a:off x="250826" y="951310"/>
            <a:ext cx="925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Arial" pitchFamily="34" charset="0"/>
              </a:rPr>
              <a:t>1200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2438" name="文本框 2"/>
          <p:cNvSpPr txBox="1">
            <a:spLocks noChangeArrowheads="1"/>
          </p:cNvSpPr>
          <p:nvPr/>
        </p:nvSpPr>
        <p:spPr bwMode="auto">
          <a:xfrm>
            <a:off x="250826" y="1707356"/>
            <a:ext cx="9128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1000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2439" name="文本框 3"/>
          <p:cNvSpPr txBox="1">
            <a:spLocks noChangeArrowheads="1"/>
          </p:cNvSpPr>
          <p:nvPr/>
        </p:nvSpPr>
        <p:spPr bwMode="auto">
          <a:xfrm>
            <a:off x="323850" y="2301479"/>
            <a:ext cx="668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Arial" pitchFamily="34" charset="0"/>
              </a:rPr>
              <a:t>800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2440" name="文本框 4"/>
          <p:cNvSpPr txBox="1">
            <a:spLocks noChangeArrowheads="1"/>
          </p:cNvSpPr>
          <p:nvPr/>
        </p:nvSpPr>
        <p:spPr bwMode="auto">
          <a:xfrm>
            <a:off x="323850" y="2842022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Arial" pitchFamily="34" charset="0"/>
              </a:rPr>
              <a:t>600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2441" name="文本框 5"/>
          <p:cNvSpPr txBox="1">
            <a:spLocks noChangeArrowheads="1"/>
          </p:cNvSpPr>
          <p:nvPr/>
        </p:nvSpPr>
        <p:spPr bwMode="auto">
          <a:xfrm>
            <a:off x="323850" y="3327797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Arial" pitchFamily="34" charset="0"/>
              </a:rPr>
              <a:t>400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2442" name="文本框 6"/>
          <p:cNvSpPr txBox="1">
            <a:spLocks noChangeArrowheads="1"/>
          </p:cNvSpPr>
          <p:nvPr/>
        </p:nvSpPr>
        <p:spPr bwMode="auto">
          <a:xfrm>
            <a:off x="323850" y="3868341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Arial" pitchFamily="34" charset="0"/>
              </a:rPr>
              <a:t>200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191" name="Line 29"/>
          <p:cNvSpPr>
            <a:spLocks noChangeShapeType="1"/>
          </p:cNvSpPr>
          <p:nvPr/>
        </p:nvSpPr>
        <p:spPr bwMode="auto">
          <a:xfrm flipH="1" flipV="1">
            <a:off x="3598863" y="2430066"/>
            <a:ext cx="0" cy="2022872"/>
          </a:xfrm>
          <a:prstGeom prst="line">
            <a:avLst/>
          </a:prstGeom>
          <a:noFill/>
          <a:ln w="38100">
            <a:solidFill>
              <a:srgbClr val="FF0066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92192" name="Line 30"/>
          <p:cNvSpPr>
            <a:spLocks noChangeShapeType="1"/>
          </p:cNvSpPr>
          <p:nvPr/>
        </p:nvSpPr>
        <p:spPr bwMode="auto">
          <a:xfrm flipH="1">
            <a:off x="263525" y="2458641"/>
            <a:ext cx="3373438" cy="0"/>
          </a:xfrm>
          <a:prstGeom prst="line">
            <a:avLst/>
          </a:prstGeom>
          <a:noFill/>
          <a:ln w="38100">
            <a:solidFill>
              <a:srgbClr val="FF0066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92193" name="Text Box 33"/>
          <p:cNvSpPr txBox="1">
            <a:spLocks noChangeArrowheads="1"/>
          </p:cNvSpPr>
          <p:nvPr/>
        </p:nvSpPr>
        <p:spPr bwMode="auto">
          <a:xfrm>
            <a:off x="2205038" y="2602706"/>
            <a:ext cx="1289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(23,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？</a:t>
            </a: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)</a:t>
            </a:r>
          </a:p>
        </p:txBody>
      </p:sp>
      <p:sp>
        <p:nvSpPr>
          <p:cNvPr id="92202" name="Oval 41"/>
          <p:cNvSpPr>
            <a:spLocks noChangeArrowheads="1"/>
          </p:cNvSpPr>
          <p:nvPr/>
        </p:nvSpPr>
        <p:spPr bwMode="auto">
          <a:xfrm>
            <a:off x="3527425" y="2375298"/>
            <a:ext cx="134938" cy="11191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0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4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4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4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40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dio11111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4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4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dio11111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92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59" grpId="0" uiExpand="1" build="allAtOnce"/>
      <p:bldP spid="74062" grpId="0"/>
      <p:bldP spid="74063" grpId="0"/>
      <p:bldP spid="74065" grpId="0" uiExpand="1" build="allAtOnce" animBg="1"/>
      <p:bldP spid="74066" grpId="0"/>
      <p:bldP spid="921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426" name="Line 2"/>
          <p:cNvSpPr>
            <a:spLocks noChangeShapeType="1"/>
          </p:cNvSpPr>
          <p:nvPr/>
        </p:nvSpPr>
        <p:spPr bwMode="auto">
          <a:xfrm flipH="1">
            <a:off x="2419350" y="683419"/>
            <a:ext cx="0" cy="421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27" name="Line 3"/>
          <p:cNvSpPr>
            <a:spLocks noChangeShapeType="1"/>
          </p:cNvSpPr>
          <p:nvPr/>
        </p:nvSpPr>
        <p:spPr bwMode="auto">
          <a:xfrm>
            <a:off x="8880475" y="728663"/>
            <a:ext cx="14288" cy="41648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28" name="Line 4"/>
          <p:cNvSpPr>
            <a:spLocks noChangeShapeType="1"/>
          </p:cNvSpPr>
          <p:nvPr/>
        </p:nvSpPr>
        <p:spPr bwMode="auto">
          <a:xfrm flipH="1">
            <a:off x="8174039" y="706041"/>
            <a:ext cx="14287" cy="41874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29" name="Line 5"/>
          <p:cNvSpPr>
            <a:spLocks noChangeShapeType="1"/>
          </p:cNvSpPr>
          <p:nvPr/>
        </p:nvSpPr>
        <p:spPr bwMode="auto">
          <a:xfrm>
            <a:off x="7454900" y="716756"/>
            <a:ext cx="1588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0" name="Line 6"/>
          <p:cNvSpPr>
            <a:spLocks noChangeShapeType="1"/>
          </p:cNvSpPr>
          <p:nvPr/>
        </p:nvSpPr>
        <p:spPr bwMode="auto">
          <a:xfrm flipH="1">
            <a:off x="6767513" y="739379"/>
            <a:ext cx="0" cy="41540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1" name="Line 7"/>
          <p:cNvSpPr>
            <a:spLocks noChangeShapeType="1"/>
          </p:cNvSpPr>
          <p:nvPr/>
        </p:nvSpPr>
        <p:spPr bwMode="auto">
          <a:xfrm flipH="1">
            <a:off x="6016625" y="728663"/>
            <a:ext cx="14288" cy="41648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>
            <a:off x="5281614" y="694135"/>
            <a:ext cx="15875" cy="41993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3" name="Line 9"/>
          <p:cNvSpPr>
            <a:spLocks noChangeShapeType="1"/>
          </p:cNvSpPr>
          <p:nvPr/>
        </p:nvSpPr>
        <p:spPr bwMode="auto">
          <a:xfrm>
            <a:off x="4560889" y="716756"/>
            <a:ext cx="15875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 flipH="1">
            <a:off x="3859213" y="706041"/>
            <a:ext cx="0" cy="41874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3122613" y="706041"/>
            <a:ext cx="30162" cy="41874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6" name="Line 12"/>
          <p:cNvSpPr>
            <a:spLocks noChangeShapeType="1"/>
          </p:cNvSpPr>
          <p:nvPr/>
        </p:nvSpPr>
        <p:spPr bwMode="auto">
          <a:xfrm>
            <a:off x="34926" y="3403998"/>
            <a:ext cx="9009063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7" name="Line 13"/>
          <p:cNvSpPr>
            <a:spLocks noChangeShapeType="1"/>
          </p:cNvSpPr>
          <p:nvPr/>
        </p:nvSpPr>
        <p:spPr bwMode="auto">
          <a:xfrm>
            <a:off x="34926" y="3924300"/>
            <a:ext cx="8937625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4926" y="4458891"/>
            <a:ext cx="8888413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39" name="Line 15"/>
          <p:cNvSpPr>
            <a:spLocks noChangeShapeType="1"/>
          </p:cNvSpPr>
          <p:nvPr/>
        </p:nvSpPr>
        <p:spPr bwMode="auto">
          <a:xfrm flipV="1">
            <a:off x="34925" y="2839641"/>
            <a:ext cx="8997950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0" name="Line 16"/>
          <p:cNvSpPr>
            <a:spLocks noChangeShapeType="1"/>
          </p:cNvSpPr>
          <p:nvPr/>
        </p:nvSpPr>
        <p:spPr bwMode="auto">
          <a:xfrm>
            <a:off x="34926" y="2321719"/>
            <a:ext cx="8990013" cy="214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1" name="Line 17"/>
          <p:cNvSpPr>
            <a:spLocks noChangeShapeType="1"/>
          </p:cNvSpPr>
          <p:nvPr/>
        </p:nvSpPr>
        <p:spPr bwMode="auto">
          <a:xfrm>
            <a:off x="34926" y="1772841"/>
            <a:ext cx="9028113" cy="42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2" name="Line 18"/>
          <p:cNvSpPr>
            <a:spLocks noChangeShapeType="1"/>
          </p:cNvSpPr>
          <p:nvPr/>
        </p:nvSpPr>
        <p:spPr bwMode="auto">
          <a:xfrm>
            <a:off x="34925" y="1223963"/>
            <a:ext cx="9018588" cy="369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3" name="Line 19"/>
          <p:cNvSpPr>
            <a:spLocks noChangeShapeType="1"/>
          </p:cNvSpPr>
          <p:nvPr/>
        </p:nvSpPr>
        <p:spPr bwMode="auto">
          <a:xfrm>
            <a:off x="34925" y="701278"/>
            <a:ext cx="8997950" cy="130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4" name="Line 20"/>
          <p:cNvSpPr>
            <a:spLocks noChangeShapeType="1"/>
          </p:cNvSpPr>
          <p:nvPr/>
        </p:nvSpPr>
        <p:spPr bwMode="auto">
          <a:xfrm>
            <a:off x="230189" y="4481512"/>
            <a:ext cx="8886825" cy="6191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 flipV="1">
            <a:off x="285750" y="413147"/>
            <a:ext cx="44450" cy="448032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80963" y="4516041"/>
            <a:ext cx="872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0            10               20              30               40               50          </a:t>
            </a:r>
            <a:endParaRPr lang="zh-CN" alt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3447" name="Line 23"/>
          <p:cNvSpPr>
            <a:spLocks noChangeShapeType="1"/>
          </p:cNvSpPr>
          <p:nvPr/>
        </p:nvSpPr>
        <p:spPr bwMode="auto">
          <a:xfrm flipH="1">
            <a:off x="993775" y="648891"/>
            <a:ext cx="0" cy="42445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8" name="Line 24"/>
          <p:cNvSpPr>
            <a:spLocks noChangeShapeType="1"/>
          </p:cNvSpPr>
          <p:nvPr/>
        </p:nvSpPr>
        <p:spPr bwMode="auto">
          <a:xfrm>
            <a:off x="1714500" y="706041"/>
            <a:ext cx="14288" cy="41874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49" name="Text Box 25"/>
          <p:cNvSpPr txBox="1">
            <a:spLocks noChangeArrowheads="1"/>
          </p:cNvSpPr>
          <p:nvPr/>
        </p:nvSpPr>
        <p:spPr bwMode="auto">
          <a:xfrm>
            <a:off x="-36513" y="519113"/>
            <a:ext cx="5365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V/</a:t>
            </a:r>
          </a:p>
        </p:txBody>
      </p:sp>
      <p:sp>
        <p:nvSpPr>
          <p:cNvPr id="103450" name="Line 26"/>
          <p:cNvSpPr>
            <a:spLocks noChangeShapeType="1"/>
          </p:cNvSpPr>
          <p:nvPr/>
        </p:nvSpPr>
        <p:spPr bwMode="auto">
          <a:xfrm>
            <a:off x="288926" y="1223963"/>
            <a:ext cx="7153275" cy="270867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34926" y="1088231"/>
            <a:ext cx="601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194" name="Line 35"/>
          <p:cNvSpPr>
            <a:spLocks noChangeShapeType="1"/>
          </p:cNvSpPr>
          <p:nvPr/>
        </p:nvSpPr>
        <p:spPr bwMode="auto">
          <a:xfrm flipV="1">
            <a:off x="285751" y="3401617"/>
            <a:ext cx="5775325" cy="1190"/>
          </a:xfrm>
          <a:prstGeom prst="line">
            <a:avLst/>
          </a:prstGeom>
          <a:noFill/>
          <a:ln w="38100">
            <a:solidFill>
              <a:srgbClr val="FF99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92195" name="Line 36"/>
          <p:cNvSpPr>
            <a:spLocks noChangeShapeType="1"/>
          </p:cNvSpPr>
          <p:nvPr/>
        </p:nvSpPr>
        <p:spPr bwMode="auto">
          <a:xfrm flipH="1">
            <a:off x="6046789" y="3401616"/>
            <a:ext cx="15875" cy="1113234"/>
          </a:xfrm>
          <a:prstGeom prst="line">
            <a:avLst/>
          </a:prstGeom>
          <a:noFill/>
          <a:ln w="38100">
            <a:solidFill>
              <a:srgbClr val="FF99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92196" name="Line 37"/>
          <p:cNvSpPr>
            <a:spLocks noChangeShapeType="1"/>
          </p:cNvSpPr>
          <p:nvPr/>
        </p:nvSpPr>
        <p:spPr bwMode="auto">
          <a:xfrm>
            <a:off x="6045201" y="3392092"/>
            <a:ext cx="2828925" cy="111561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3455" name="Rectangle 41"/>
          <p:cNvSpPr>
            <a:spLocks noChangeArrowheads="1"/>
          </p:cNvSpPr>
          <p:nvPr/>
        </p:nvSpPr>
        <p:spPr bwMode="auto">
          <a:xfrm>
            <a:off x="1331913" y="357188"/>
            <a:ext cx="24003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回答下列问题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:</a:t>
            </a:r>
          </a:p>
        </p:txBody>
      </p:sp>
      <p:sp>
        <p:nvSpPr>
          <p:cNvPr id="103456" name="Rectangle 42"/>
          <p:cNvSpPr>
            <a:spLocks noChangeArrowheads="1"/>
          </p:cNvSpPr>
          <p:nvPr/>
        </p:nvSpPr>
        <p:spPr bwMode="auto">
          <a:xfrm>
            <a:off x="3489325" y="683419"/>
            <a:ext cx="5314950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(</a:t>
            </a:r>
            <a:r>
              <a:rPr lang="en-US" altLang="zh-CN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3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蓄水量小于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400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时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,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将发生严重   </a:t>
            </a: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      的干旱 警报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.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干旱多少天后将</a:t>
            </a: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      发出干旱警报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?</a:t>
            </a:r>
          </a:p>
        </p:txBody>
      </p:sp>
      <p:sp>
        <p:nvSpPr>
          <p:cNvPr id="103457" name="Oval 44"/>
          <p:cNvSpPr>
            <a:spLocks noChangeArrowheads="1"/>
          </p:cNvSpPr>
          <p:nvPr/>
        </p:nvSpPr>
        <p:spPr bwMode="auto">
          <a:xfrm>
            <a:off x="8855076" y="4481513"/>
            <a:ext cx="119063" cy="8929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graphicFrame>
        <p:nvGraphicFramePr>
          <p:cNvPr id="103458" name="对象 92200"/>
          <p:cNvGraphicFramePr>
            <a:graphicFrameLocks noChangeAspect="1"/>
          </p:cNvGraphicFramePr>
          <p:nvPr/>
        </p:nvGraphicFramePr>
        <p:xfrm>
          <a:off x="322263" y="567928"/>
          <a:ext cx="622300" cy="26074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395589" imgH="216936" progId="Equation.3">
                  <p:embed/>
                </p:oleObj>
              </mc:Choice>
              <mc:Fallback>
                <p:oleObj r:id="rId2" imgW="395589" imgH="21693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22263" y="567928"/>
                        <a:ext cx="622300" cy="260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3" name="Oval 41"/>
          <p:cNvSpPr>
            <a:spLocks noChangeArrowheads="1"/>
          </p:cNvSpPr>
          <p:nvPr/>
        </p:nvSpPr>
        <p:spPr bwMode="auto">
          <a:xfrm>
            <a:off x="5975350" y="3348038"/>
            <a:ext cx="134938" cy="11191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204" name="Text Box 51"/>
          <p:cNvSpPr txBox="1">
            <a:spLocks noChangeArrowheads="1"/>
          </p:cNvSpPr>
          <p:nvPr/>
        </p:nvSpPr>
        <p:spPr bwMode="auto">
          <a:xfrm>
            <a:off x="7042150" y="1571625"/>
            <a:ext cx="827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32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40</a:t>
            </a:r>
          </a:p>
        </p:txBody>
      </p:sp>
      <p:sp>
        <p:nvSpPr>
          <p:cNvPr id="103461" name="矩形 92205"/>
          <p:cNvSpPr>
            <a:spLocks noChangeArrowheads="1"/>
          </p:cNvSpPr>
          <p:nvPr/>
        </p:nvSpPr>
        <p:spPr bwMode="auto">
          <a:xfrm>
            <a:off x="3489325" y="2050257"/>
            <a:ext cx="5353050" cy="129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40000"/>
              </a:lnSpc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(</a:t>
            </a:r>
            <a:r>
              <a:rPr lang="en-US" altLang="zh-CN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4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按照这个规律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,</a:t>
            </a: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预计持续干旱  </a:t>
            </a:r>
          </a:p>
          <a:p>
            <a:pPr>
              <a:lnSpc>
                <a:spcPct val="140000"/>
              </a:lnSpc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      多少天水库将干涸</a:t>
            </a:r>
            <a:r>
              <a:rPr lang="en-US" sz="2800">
                <a:latin typeface="Times New Roman" pitchFamily="18" charset="0"/>
                <a:ea typeface="黑体" pitchFamily="49" charset="-122"/>
                <a:sym typeface="Wingdings" pitchFamily="2" charset="2"/>
              </a:rPr>
              <a:t>?</a:t>
            </a:r>
          </a:p>
        </p:txBody>
      </p:sp>
      <p:sp>
        <p:nvSpPr>
          <p:cNvPr id="92205" name="Text Box 53"/>
          <p:cNvSpPr txBox="1">
            <a:spLocks noChangeArrowheads="1"/>
          </p:cNvSpPr>
          <p:nvPr/>
        </p:nvSpPr>
        <p:spPr bwMode="auto">
          <a:xfrm>
            <a:off x="7299326" y="2599135"/>
            <a:ext cx="11207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32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60</a:t>
            </a:r>
            <a:r>
              <a:rPr lang="zh-CN" altLang="en-US" sz="32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天</a:t>
            </a:r>
          </a:p>
        </p:txBody>
      </p:sp>
      <p:sp>
        <p:nvSpPr>
          <p:cNvPr id="103463" name="文本框 1"/>
          <p:cNvSpPr txBox="1">
            <a:spLocks noChangeArrowheads="1"/>
          </p:cNvSpPr>
          <p:nvPr/>
        </p:nvSpPr>
        <p:spPr bwMode="auto">
          <a:xfrm>
            <a:off x="250826" y="951310"/>
            <a:ext cx="925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1200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3464" name="文本框 2"/>
          <p:cNvSpPr txBox="1">
            <a:spLocks noChangeArrowheads="1"/>
          </p:cNvSpPr>
          <p:nvPr/>
        </p:nvSpPr>
        <p:spPr bwMode="auto">
          <a:xfrm>
            <a:off x="250826" y="1707356"/>
            <a:ext cx="925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100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3465" name="文本框 3"/>
          <p:cNvSpPr txBox="1">
            <a:spLocks noChangeArrowheads="1"/>
          </p:cNvSpPr>
          <p:nvPr/>
        </p:nvSpPr>
        <p:spPr bwMode="auto">
          <a:xfrm>
            <a:off x="250826" y="2409825"/>
            <a:ext cx="925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800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3466" name="文本框 4"/>
          <p:cNvSpPr txBox="1">
            <a:spLocks noChangeArrowheads="1"/>
          </p:cNvSpPr>
          <p:nvPr/>
        </p:nvSpPr>
        <p:spPr bwMode="auto">
          <a:xfrm>
            <a:off x="250825" y="2842022"/>
            <a:ext cx="725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600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3467" name="文本框 5"/>
          <p:cNvSpPr txBox="1">
            <a:spLocks noChangeArrowheads="1"/>
          </p:cNvSpPr>
          <p:nvPr/>
        </p:nvSpPr>
        <p:spPr bwMode="auto">
          <a:xfrm>
            <a:off x="250826" y="3436144"/>
            <a:ext cx="925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400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3468" name="文本框 6"/>
          <p:cNvSpPr txBox="1">
            <a:spLocks noChangeArrowheads="1"/>
          </p:cNvSpPr>
          <p:nvPr/>
        </p:nvSpPr>
        <p:spPr bwMode="auto">
          <a:xfrm>
            <a:off x="179388" y="3921919"/>
            <a:ext cx="925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  <a:sym typeface="宋体" pitchFamily="2" charset="-122"/>
              </a:rPr>
              <a:t> 200</a:t>
            </a:r>
            <a:endParaRPr lang="en-US" sz="24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dio11111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3" grpId="0"/>
      <p:bldP spid="92204" grpId="0" build="allAtOnce"/>
      <p:bldP spid="922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450" name="Rectangle 28"/>
          <p:cNvSpPr>
            <a:spLocks noChangeArrowheads="1"/>
          </p:cNvSpPr>
          <p:nvPr/>
        </p:nvSpPr>
        <p:spPr bwMode="auto">
          <a:xfrm>
            <a:off x="239713" y="675085"/>
            <a:ext cx="8621712" cy="10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solidFill>
                  <a:srgbClr val="008080"/>
                </a:solidFill>
                <a:latin typeface="Times New Roman" pitchFamily="18" charset="0"/>
                <a:ea typeface="黑体" pitchFamily="49" charset="-122"/>
              </a:rPr>
              <a:t>例</a:t>
            </a:r>
            <a:r>
              <a:rPr lang="en-US" altLang="zh-CN" sz="2400">
                <a:solidFill>
                  <a:srgbClr val="00808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008080"/>
                </a:solidFill>
                <a:latin typeface="Times New Roman" pitchFamily="18" charset="0"/>
                <a:ea typeface="黑体" pitchFamily="49" charset="-122"/>
              </a:rPr>
              <a:t>：</a:t>
            </a:r>
            <a:r>
              <a:rPr lang="en-US" sz="2400" err="1">
                <a:latin typeface="Times New Roman" pitchFamily="18" charset="0"/>
                <a:ea typeface="黑体" pitchFamily="49" charset="-122"/>
              </a:rPr>
              <a:t>某种摩托车加满油后，油箱中的剩余油量</a:t>
            </a:r>
            <a:r>
              <a:rPr lang="en-US" sz="2400" i="1" err="1"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sz="2400">
                <a:latin typeface="Times New Roman" pitchFamily="18" charset="0"/>
                <a:ea typeface="黑体" pitchFamily="49" charset="-122"/>
              </a:rPr>
              <a:t>(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升</a:t>
            </a:r>
            <a:r>
              <a:rPr lang="en-US" sz="24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与摩托车行驶路程</a:t>
            </a:r>
            <a:r>
              <a:rPr lang="en-US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sz="2400">
                <a:latin typeface="Times New Roman" pitchFamily="18" charset="0"/>
                <a:ea typeface="黑体" pitchFamily="49" charset="-122"/>
              </a:rPr>
              <a:t>(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千米</a:t>
            </a:r>
            <a:r>
              <a:rPr lang="en-US" sz="24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之间的关系如图所示：</a:t>
            </a:r>
          </a:p>
        </p:txBody>
      </p:sp>
      <p:grpSp>
        <p:nvGrpSpPr>
          <p:cNvPr id="104451" name="组合 91171"/>
          <p:cNvGrpSpPr/>
          <p:nvPr/>
        </p:nvGrpSpPr>
        <p:grpSpPr>
          <a:xfrm>
            <a:off x="1692275" y="1545432"/>
            <a:ext cx="5564188" cy="3324392"/>
            <a:chOff x="0" y="682"/>
            <a:chExt cx="6001" cy="3928"/>
          </a:xfrm>
        </p:grpSpPr>
        <p:sp>
          <p:nvSpPr>
            <p:cNvPr id="104452" name="Line 2"/>
            <p:cNvSpPr>
              <a:spLocks noChangeShapeType="1"/>
            </p:cNvSpPr>
            <p:nvPr/>
          </p:nvSpPr>
          <p:spPr bwMode="auto">
            <a:xfrm flipH="1" flipV="1">
              <a:off x="591" y="1258"/>
              <a:ext cx="1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3" name="Line 3"/>
            <p:cNvSpPr>
              <a:spLocks noChangeShapeType="1"/>
            </p:cNvSpPr>
            <p:nvPr/>
          </p:nvSpPr>
          <p:spPr bwMode="auto">
            <a:xfrm flipV="1">
              <a:off x="3758" y="1248"/>
              <a:ext cx="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4" name="Line 4"/>
            <p:cNvSpPr>
              <a:spLocks noChangeShapeType="1"/>
            </p:cNvSpPr>
            <p:nvPr/>
          </p:nvSpPr>
          <p:spPr bwMode="auto">
            <a:xfrm flipV="1">
              <a:off x="3324" y="1248"/>
              <a:ext cx="1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5" name="Line 5"/>
            <p:cNvSpPr>
              <a:spLocks noChangeShapeType="1"/>
            </p:cNvSpPr>
            <p:nvPr/>
          </p:nvSpPr>
          <p:spPr bwMode="auto">
            <a:xfrm flipH="1" flipV="1">
              <a:off x="1047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6" name="Line 6"/>
            <p:cNvSpPr>
              <a:spLocks noChangeShapeType="1"/>
            </p:cNvSpPr>
            <p:nvPr/>
          </p:nvSpPr>
          <p:spPr bwMode="auto">
            <a:xfrm flipH="1" flipV="1">
              <a:off x="1525" y="1248"/>
              <a:ext cx="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7" name="Line 7"/>
            <p:cNvSpPr>
              <a:spLocks noChangeShapeType="1"/>
            </p:cNvSpPr>
            <p:nvPr/>
          </p:nvSpPr>
          <p:spPr bwMode="auto">
            <a:xfrm flipH="1" flipV="1">
              <a:off x="4230" y="1258"/>
              <a:ext cx="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8" name="Line 8"/>
            <p:cNvSpPr>
              <a:spLocks noChangeShapeType="1"/>
            </p:cNvSpPr>
            <p:nvPr/>
          </p:nvSpPr>
          <p:spPr bwMode="auto">
            <a:xfrm flipH="1" flipV="1">
              <a:off x="4689" y="1258"/>
              <a:ext cx="1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59" name="Line 9"/>
            <p:cNvSpPr>
              <a:spLocks noChangeShapeType="1"/>
            </p:cNvSpPr>
            <p:nvPr/>
          </p:nvSpPr>
          <p:spPr bwMode="auto">
            <a:xfrm flipV="1">
              <a:off x="5118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0" name="Line 10"/>
            <p:cNvSpPr>
              <a:spLocks noChangeShapeType="1"/>
            </p:cNvSpPr>
            <p:nvPr/>
          </p:nvSpPr>
          <p:spPr bwMode="auto">
            <a:xfrm flipH="1" flipV="1">
              <a:off x="556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1" name="Line 11"/>
            <p:cNvSpPr>
              <a:spLocks noChangeShapeType="1"/>
            </p:cNvSpPr>
            <p:nvPr/>
          </p:nvSpPr>
          <p:spPr bwMode="auto">
            <a:xfrm flipH="1" flipV="1">
              <a:off x="197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2" name="Line 12"/>
            <p:cNvSpPr>
              <a:spLocks noChangeShapeType="1"/>
            </p:cNvSpPr>
            <p:nvPr/>
          </p:nvSpPr>
          <p:spPr bwMode="auto">
            <a:xfrm flipH="1" flipV="1">
              <a:off x="2419" y="1238"/>
              <a:ext cx="0" cy="30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3" name="Line 13"/>
            <p:cNvSpPr>
              <a:spLocks noChangeShapeType="1"/>
            </p:cNvSpPr>
            <p:nvPr/>
          </p:nvSpPr>
          <p:spPr bwMode="auto">
            <a:xfrm flipV="1">
              <a:off x="2880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4" name="Line 14"/>
            <p:cNvSpPr>
              <a:spLocks noChangeShapeType="1"/>
            </p:cNvSpPr>
            <p:nvPr/>
          </p:nvSpPr>
          <p:spPr bwMode="auto">
            <a:xfrm>
              <a:off x="0" y="397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5" name="Line 15"/>
            <p:cNvSpPr>
              <a:spLocks noChangeShapeType="1"/>
            </p:cNvSpPr>
            <p:nvPr/>
          </p:nvSpPr>
          <p:spPr bwMode="auto">
            <a:xfrm>
              <a:off x="0" y="3060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6" name="Line 16"/>
            <p:cNvSpPr>
              <a:spLocks noChangeShapeType="1"/>
            </p:cNvSpPr>
            <p:nvPr/>
          </p:nvSpPr>
          <p:spPr bwMode="auto">
            <a:xfrm>
              <a:off x="0" y="124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7" name="Line 17"/>
            <p:cNvSpPr>
              <a:spLocks noChangeShapeType="1"/>
            </p:cNvSpPr>
            <p:nvPr/>
          </p:nvSpPr>
          <p:spPr bwMode="auto">
            <a:xfrm>
              <a:off x="0" y="170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8" name="Line 18"/>
            <p:cNvSpPr>
              <a:spLocks noChangeShapeType="1"/>
            </p:cNvSpPr>
            <p:nvPr/>
          </p:nvSpPr>
          <p:spPr bwMode="auto">
            <a:xfrm>
              <a:off x="0" y="2157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69" name="Line 19"/>
            <p:cNvSpPr>
              <a:spLocks noChangeShapeType="1"/>
            </p:cNvSpPr>
            <p:nvPr/>
          </p:nvSpPr>
          <p:spPr bwMode="auto">
            <a:xfrm>
              <a:off x="0" y="2606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70" name="Line 20"/>
            <p:cNvSpPr>
              <a:spLocks noChangeShapeType="1"/>
            </p:cNvSpPr>
            <p:nvPr/>
          </p:nvSpPr>
          <p:spPr bwMode="auto">
            <a:xfrm flipV="1">
              <a:off x="0" y="3494"/>
              <a:ext cx="5626" cy="30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71" name="Line 21"/>
            <p:cNvSpPr>
              <a:spLocks noChangeShapeType="1"/>
            </p:cNvSpPr>
            <p:nvPr/>
          </p:nvSpPr>
          <p:spPr bwMode="auto">
            <a:xfrm flipH="1" flipV="1">
              <a:off x="144" y="797"/>
              <a:ext cx="1" cy="3523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72" name="Text Box 22"/>
            <p:cNvSpPr txBox="1">
              <a:spLocks noChangeArrowheads="1"/>
            </p:cNvSpPr>
            <p:nvPr/>
          </p:nvSpPr>
          <p:spPr bwMode="auto">
            <a:xfrm>
              <a:off x="100" y="3521"/>
              <a:ext cx="59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0                   100                  200               300               400                  500        x/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千米</a:t>
              </a:r>
            </a:p>
          </p:txBody>
        </p:sp>
        <p:sp>
          <p:nvSpPr>
            <p:cNvPr id="104473" name="Text Box 23"/>
            <p:cNvSpPr txBox="1">
              <a:spLocks noChangeArrowheads="1"/>
            </p:cNvSpPr>
            <p:nvPr/>
          </p:nvSpPr>
          <p:spPr bwMode="auto">
            <a:xfrm>
              <a:off x="155" y="682"/>
              <a:ext cx="537" cy="3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y/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升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10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8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6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4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2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  <p:sp>
          <p:nvSpPr>
            <p:cNvPr id="104474" name="Line 24"/>
            <p:cNvSpPr>
              <a:spLocks noChangeShapeType="1"/>
            </p:cNvSpPr>
            <p:nvPr/>
          </p:nvSpPr>
          <p:spPr bwMode="auto">
            <a:xfrm>
              <a:off x="115" y="1238"/>
              <a:ext cx="4627" cy="229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4475" name="Oval 41"/>
            <p:cNvSpPr>
              <a:spLocks noChangeArrowheads="1"/>
            </p:cNvSpPr>
            <p:nvPr/>
          </p:nvSpPr>
          <p:spPr bwMode="auto">
            <a:xfrm>
              <a:off x="113" y="1207"/>
              <a:ext cx="85" cy="94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zh-CN" altLang="zh-CN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104476" name="圆角矩形 31"/>
          <p:cNvSpPr>
            <a:spLocks noChangeArrowheads="1"/>
          </p:cNvSpPr>
          <p:nvPr/>
        </p:nvSpPr>
        <p:spPr bwMode="auto">
          <a:xfrm>
            <a:off x="239713" y="404813"/>
            <a:ext cx="1225550" cy="321469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D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99F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典例精析</a:t>
            </a:r>
          </a:p>
        </p:txBody>
      </p:sp>
    </p:spTree>
  </p:cSld>
  <p:clrMapOvr>
    <a:masterClrMapping/>
  </p:clrMapOvr>
  <p:transition>
    <p:fade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5474" name="组合 91171"/>
          <p:cNvGrpSpPr/>
          <p:nvPr/>
        </p:nvGrpSpPr>
        <p:grpSpPr>
          <a:xfrm>
            <a:off x="1692275" y="1545432"/>
            <a:ext cx="5564188" cy="3324392"/>
            <a:chOff x="0" y="682"/>
            <a:chExt cx="6001" cy="3928"/>
          </a:xfrm>
        </p:grpSpPr>
        <p:sp>
          <p:nvSpPr>
            <p:cNvPr id="105475" name="Line 2"/>
            <p:cNvSpPr>
              <a:spLocks noChangeShapeType="1"/>
            </p:cNvSpPr>
            <p:nvPr/>
          </p:nvSpPr>
          <p:spPr bwMode="auto">
            <a:xfrm flipH="1" flipV="1">
              <a:off x="591" y="1258"/>
              <a:ext cx="1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76" name="Line 3"/>
            <p:cNvSpPr>
              <a:spLocks noChangeShapeType="1"/>
            </p:cNvSpPr>
            <p:nvPr/>
          </p:nvSpPr>
          <p:spPr bwMode="auto">
            <a:xfrm flipV="1">
              <a:off x="3758" y="1248"/>
              <a:ext cx="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77" name="Line 4"/>
            <p:cNvSpPr>
              <a:spLocks noChangeShapeType="1"/>
            </p:cNvSpPr>
            <p:nvPr/>
          </p:nvSpPr>
          <p:spPr bwMode="auto">
            <a:xfrm flipV="1">
              <a:off x="3324" y="1248"/>
              <a:ext cx="1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78" name="Line 5"/>
            <p:cNvSpPr>
              <a:spLocks noChangeShapeType="1"/>
            </p:cNvSpPr>
            <p:nvPr/>
          </p:nvSpPr>
          <p:spPr bwMode="auto">
            <a:xfrm flipH="1" flipV="1">
              <a:off x="1047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79" name="Line 6"/>
            <p:cNvSpPr>
              <a:spLocks noChangeShapeType="1"/>
            </p:cNvSpPr>
            <p:nvPr/>
          </p:nvSpPr>
          <p:spPr bwMode="auto">
            <a:xfrm flipH="1" flipV="1">
              <a:off x="1525" y="1248"/>
              <a:ext cx="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0" name="Line 7"/>
            <p:cNvSpPr>
              <a:spLocks noChangeShapeType="1"/>
            </p:cNvSpPr>
            <p:nvPr/>
          </p:nvSpPr>
          <p:spPr bwMode="auto">
            <a:xfrm flipH="1" flipV="1">
              <a:off x="4230" y="1258"/>
              <a:ext cx="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1" name="Line 8"/>
            <p:cNvSpPr>
              <a:spLocks noChangeShapeType="1"/>
            </p:cNvSpPr>
            <p:nvPr/>
          </p:nvSpPr>
          <p:spPr bwMode="auto">
            <a:xfrm flipH="1" flipV="1">
              <a:off x="4689" y="1258"/>
              <a:ext cx="1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2" name="Line 9"/>
            <p:cNvSpPr>
              <a:spLocks noChangeShapeType="1"/>
            </p:cNvSpPr>
            <p:nvPr/>
          </p:nvSpPr>
          <p:spPr bwMode="auto">
            <a:xfrm flipV="1">
              <a:off x="5118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3" name="Line 10"/>
            <p:cNvSpPr>
              <a:spLocks noChangeShapeType="1"/>
            </p:cNvSpPr>
            <p:nvPr/>
          </p:nvSpPr>
          <p:spPr bwMode="auto">
            <a:xfrm flipH="1" flipV="1">
              <a:off x="556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4" name="Line 11"/>
            <p:cNvSpPr>
              <a:spLocks noChangeShapeType="1"/>
            </p:cNvSpPr>
            <p:nvPr/>
          </p:nvSpPr>
          <p:spPr bwMode="auto">
            <a:xfrm flipH="1" flipV="1">
              <a:off x="197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5" name="Line 12"/>
            <p:cNvSpPr>
              <a:spLocks noChangeShapeType="1"/>
            </p:cNvSpPr>
            <p:nvPr/>
          </p:nvSpPr>
          <p:spPr bwMode="auto">
            <a:xfrm flipH="1" flipV="1">
              <a:off x="2419" y="1238"/>
              <a:ext cx="0" cy="30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6" name="Line 13"/>
            <p:cNvSpPr>
              <a:spLocks noChangeShapeType="1"/>
            </p:cNvSpPr>
            <p:nvPr/>
          </p:nvSpPr>
          <p:spPr bwMode="auto">
            <a:xfrm flipV="1">
              <a:off x="2880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7" name="Line 14"/>
            <p:cNvSpPr>
              <a:spLocks noChangeShapeType="1"/>
            </p:cNvSpPr>
            <p:nvPr/>
          </p:nvSpPr>
          <p:spPr bwMode="auto">
            <a:xfrm>
              <a:off x="0" y="397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8" name="Line 15"/>
            <p:cNvSpPr>
              <a:spLocks noChangeShapeType="1"/>
            </p:cNvSpPr>
            <p:nvPr/>
          </p:nvSpPr>
          <p:spPr bwMode="auto">
            <a:xfrm>
              <a:off x="0" y="3060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89" name="Line 16"/>
            <p:cNvSpPr>
              <a:spLocks noChangeShapeType="1"/>
            </p:cNvSpPr>
            <p:nvPr/>
          </p:nvSpPr>
          <p:spPr bwMode="auto">
            <a:xfrm>
              <a:off x="0" y="124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0" name="Line 17"/>
            <p:cNvSpPr>
              <a:spLocks noChangeShapeType="1"/>
            </p:cNvSpPr>
            <p:nvPr/>
          </p:nvSpPr>
          <p:spPr bwMode="auto">
            <a:xfrm>
              <a:off x="0" y="170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1" name="Line 18"/>
            <p:cNvSpPr>
              <a:spLocks noChangeShapeType="1"/>
            </p:cNvSpPr>
            <p:nvPr/>
          </p:nvSpPr>
          <p:spPr bwMode="auto">
            <a:xfrm>
              <a:off x="0" y="2157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2" name="Line 19"/>
            <p:cNvSpPr>
              <a:spLocks noChangeShapeType="1"/>
            </p:cNvSpPr>
            <p:nvPr/>
          </p:nvSpPr>
          <p:spPr bwMode="auto">
            <a:xfrm>
              <a:off x="0" y="2606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3" name="Line 20"/>
            <p:cNvSpPr>
              <a:spLocks noChangeShapeType="1"/>
            </p:cNvSpPr>
            <p:nvPr/>
          </p:nvSpPr>
          <p:spPr bwMode="auto">
            <a:xfrm flipV="1">
              <a:off x="0" y="3494"/>
              <a:ext cx="5626" cy="30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4" name="Line 21"/>
            <p:cNvSpPr>
              <a:spLocks noChangeShapeType="1"/>
            </p:cNvSpPr>
            <p:nvPr/>
          </p:nvSpPr>
          <p:spPr bwMode="auto">
            <a:xfrm flipH="1" flipV="1">
              <a:off x="144" y="797"/>
              <a:ext cx="1" cy="3523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5" name="Text Box 22"/>
            <p:cNvSpPr txBox="1">
              <a:spLocks noChangeArrowheads="1"/>
            </p:cNvSpPr>
            <p:nvPr/>
          </p:nvSpPr>
          <p:spPr bwMode="auto">
            <a:xfrm>
              <a:off x="100" y="3521"/>
              <a:ext cx="59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0                   100                  200               300               400                  500        x/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千米</a:t>
              </a:r>
            </a:p>
          </p:txBody>
        </p:sp>
        <p:sp>
          <p:nvSpPr>
            <p:cNvPr id="105496" name="Text Box 23"/>
            <p:cNvSpPr txBox="1">
              <a:spLocks noChangeArrowheads="1"/>
            </p:cNvSpPr>
            <p:nvPr/>
          </p:nvSpPr>
          <p:spPr bwMode="auto">
            <a:xfrm>
              <a:off x="155" y="682"/>
              <a:ext cx="537" cy="3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y/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升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10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8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6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4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2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  <p:sp>
          <p:nvSpPr>
            <p:cNvPr id="105497" name="Line 24"/>
            <p:cNvSpPr>
              <a:spLocks noChangeShapeType="1"/>
            </p:cNvSpPr>
            <p:nvPr/>
          </p:nvSpPr>
          <p:spPr bwMode="auto">
            <a:xfrm>
              <a:off x="115" y="1238"/>
              <a:ext cx="4627" cy="229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5498" name="Oval 41"/>
            <p:cNvSpPr>
              <a:spLocks noChangeArrowheads="1"/>
            </p:cNvSpPr>
            <p:nvPr/>
          </p:nvSpPr>
          <p:spPr bwMode="auto">
            <a:xfrm>
              <a:off x="113" y="1207"/>
              <a:ext cx="85" cy="94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zh-CN" altLang="zh-CN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77869" name="Rectangle 30"/>
          <p:cNvSpPr>
            <a:spLocks noChangeArrowheads="1"/>
          </p:cNvSpPr>
          <p:nvPr/>
        </p:nvSpPr>
        <p:spPr bwMode="auto">
          <a:xfrm>
            <a:off x="371476" y="817960"/>
            <a:ext cx="7345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</a:rPr>
              <a:t>(1)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油箱最多可储油多少升？</a:t>
            </a:r>
            <a:endParaRPr lang="en-US" sz="28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7870" name="Rectangle 35"/>
          <p:cNvSpPr>
            <a:spLocks noChangeArrowheads="1"/>
          </p:cNvSpPr>
          <p:nvPr/>
        </p:nvSpPr>
        <p:spPr bwMode="auto">
          <a:xfrm>
            <a:off x="677864" y="1206104"/>
            <a:ext cx="7380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buFont typeface="Arial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: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当 </a:t>
            </a:r>
            <a:r>
              <a:rPr lang="en-US" altLang="zh-CN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时，</a:t>
            </a:r>
            <a:r>
              <a:rPr lang="en-US" altLang="zh-CN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=10.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因此，油箱最多可储油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10L.</a:t>
            </a:r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277813" y="428625"/>
            <a:ext cx="4134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根据图象回答下列问题：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7" presetClass="entr" presetSubtype="0" dur="8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77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77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77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69" grpId="0" build="allAtOnce"/>
      <p:bldP spid="77870" grpId="0"/>
      <p:bldP spid="112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6498" name="组合 91171"/>
          <p:cNvGrpSpPr/>
          <p:nvPr/>
        </p:nvGrpSpPr>
        <p:grpSpPr>
          <a:xfrm>
            <a:off x="1692275" y="1545432"/>
            <a:ext cx="5564188" cy="3324392"/>
            <a:chOff x="0" y="682"/>
            <a:chExt cx="6001" cy="3928"/>
          </a:xfrm>
        </p:grpSpPr>
        <p:sp>
          <p:nvSpPr>
            <p:cNvPr id="106499" name="Line 2"/>
            <p:cNvSpPr>
              <a:spLocks noChangeShapeType="1"/>
            </p:cNvSpPr>
            <p:nvPr/>
          </p:nvSpPr>
          <p:spPr bwMode="auto">
            <a:xfrm flipH="1" flipV="1">
              <a:off x="591" y="1258"/>
              <a:ext cx="1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0" name="Line 3"/>
            <p:cNvSpPr>
              <a:spLocks noChangeShapeType="1"/>
            </p:cNvSpPr>
            <p:nvPr/>
          </p:nvSpPr>
          <p:spPr bwMode="auto">
            <a:xfrm flipV="1">
              <a:off x="3758" y="1248"/>
              <a:ext cx="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1" name="Line 4"/>
            <p:cNvSpPr>
              <a:spLocks noChangeShapeType="1"/>
            </p:cNvSpPr>
            <p:nvPr/>
          </p:nvSpPr>
          <p:spPr bwMode="auto">
            <a:xfrm flipV="1">
              <a:off x="3324" y="1248"/>
              <a:ext cx="1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2" name="Line 5"/>
            <p:cNvSpPr>
              <a:spLocks noChangeShapeType="1"/>
            </p:cNvSpPr>
            <p:nvPr/>
          </p:nvSpPr>
          <p:spPr bwMode="auto">
            <a:xfrm flipH="1" flipV="1">
              <a:off x="1047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3" name="Line 6"/>
            <p:cNvSpPr>
              <a:spLocks noChangeShapeType="1"/>
            </p:cNvSpPr>
            <p:nvPr/>
          </p:nvSpPr>
          <p:spPr bwMode="auto">
            <a:xfrm flipH="1" flipV="1">
              <a:off x="1525" y="1248"/>
              <a:ext cx="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4" name="Line 7"/>
            <p:cNvSpPr>
              <a:spLocks noChangeShapeType="1"/>
            </p:cNvSpPr>
            <p:nvPr/>
          </p:nvSpPr>
          <p:spPr bwMode="auto">
            <a:xfrm flipH="1" flipV="1">
              <a:off x="4230" y="1258"/>
              <a:ext cx="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5" name="Line 8"/>
            <p:cNvSpPr>
              <a:spLocks noChangeShapeType="1"/>
            </p:cNvSpPr>
            <p:nvPr/>
          </p:nvSpPr>
          <p:spPr bwMode="auto">
            <a:xfrm flipH="1" flipV="1">
              <a:off x="4689" y="1258"/>
              <a:ext cx="1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6" name="Line 9"/>
            <p:cNvSpPr>
              <a:spLocks noChangeShapeType="1"/>
            </p:cNvSpPr>
            <p:nvPr/>
          </p:nvSpPr>
          <p:spPr bwMode="auto">
            <a:xfrm flipV="1">
              <a:off x="5118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7" name="Line 10"/>
            <p:cNvSpPr>
              <a:spLocks noChangeShapeType="1"/>
            </p:cNvSpPr>
            <p:nvPr/>
          </p:nvSpPr>
          <p:spPr bwMode="auto">
            <a:xfrm flipH="1" flipV="1">
              <a:off x="556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8" name="Line 11"/>
            <p:cNvSpPr>
              <a:spLocks noChangeShapeType="1"/>
            </p:cNvSpPr>
            <p:nvPr/>
          </p:nvSpPr>
          <p:spPr bwMode="auto">
            <a:xfrm flipH="1" flipV="1">
              <a:off x="197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09" name="Line 12"/>
            <p:cNvSpPr>
              <a:spLocks noChangeShapeType="1"/>
            </p:cNvSpPr>
            <p:nvPr/>
          </p:nvSpPr>
          <p:spPr bwMode="auto">
            <a:xfrm flipH="1" flipV="1">
              <a:off x="2419" y="1238"/>
              <a:ext cx="0" cy="30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0" name="Line 13"/>
            <p:cNvSpPr>
              <a:spLocks noChangeShapeType="1"/>
            </p:cNvSpPr>
            <p:nvPr/>
          </p:nvSpPr>
          <p:spPr bwMode="auto">
            <a:xfrm flipV="1">
              <a:off x="2880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1" name="Line 14"/>
            <p:cNvSpPr>
              <a:spLocks noChangeShapeType="1"/>
            </p:cNvSpPr>
            <p:nvPr/>
          </p:nvSpPr>
          <p:spPr bwMode="auto">
            <a:xfrm>
              <a:off x="0" y="397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2" name="Line 15"/>
            <p:cNvSpPr>
              <a:spLocks noChangeShapeType="1"/>
            </p:cNvSpPr>
            <p:nvPr/>
          </p:nvSpPr>
          <p:spPr bwMode="auto">
            <a:xfrm>
              <a:off x="0" y="3060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3" name="Line 16"/>
            <p:cNvSpPr>
              <a:spLocks noChangeShapeType="1"/>
            </p:cNvSpPr>
            <p:nvPr/>
          </p:nvSpPr>
          <p:spPr bwMode="auto">
            <a:xfrm>
              <a:off x="0" y="124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4" name="Line 17"/>
            <p:cNvSpPr>
              <a:spLocks noChangeShapeType="1"/>
            </p:cNvSpPr>
            <p:nvPr/>
          </p:nvSpPr>
          <p:spPr bwMode="auto">
            <a:xfrm>
              <a:off x="0" y="170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5" name="Line 18"/>
            <p:cNvSpPr>
              <a:spLocks noChangeShapeType="1"/>
            </p:cNvSpPr>
            <p:nvPr/>
          </p:nvSpPr>
          <p:spPr bwMode="auto">
            <a:xfrm>
              <a:off x="0" y="2157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6" name="Line 19"/>
            <p:cNvSpPr>
              <a:spLocks noChangeShapeType="1"/>
            </p:cNvSpPr>
            <p:nvPr/>
          </p:nvSpPr>
          <p:spPr bwMode="auto">
            <a:xfrm>
              <a:off x="0" y="2606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7" name="Line 20"/>
            <p:cNvSpPr>
              <a:spLocks noChangeShapeType="1"/>
            </p:cNvSpPr>
            <p:nvPr/>
          </p:nvSpPr>
          <p:spPr bwMode="auto">
            <a:xfrm flipV="1">
              <a:off x="0" y="3494"/>
              <a:ext cx="5626" cy="30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8" name="Line 21"/>
            <p:cNvSpPr>
              <a:spLocks noChangeShapeType="1"/>
            </p:cNvSpPr>
            <p:nvPr/>
          </p:nvSpPr>
          <p:spPr bwMode="auto">
            <a:xfrm flipH="1" flipV="1">
              <a:off x="144" y="797"/>
              <a:ext cx="1" cy="3523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19" name="Text Box 22"/>
            <p:cNvSpPr txBox="1">
              <a:spLocks noChangeArrowheads="1"/>
            </p:cNvSpPr>
            <p:nvPr/>
          </p:nvSpPr>
          <p:spPr bwMode="auto">
            <a:xfrm>
              <a:off x="100" y="3521"/>
              <a:ext cx="59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0                   100                  200               300               400                  500        x/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千米</a:t>
              </a:r>
            </a:p>
          </p:txBody>
        </p:sp>
        <p:sp>
          <p:nvSpPr>
            <p:cNvPr id="106520" name="Text Box 23"/>
            <p:cNvSpPr txBox="1">
              <a:spLocks noChangeArrowheads="1"/>
            </p:cNvSpPr>
            <p:nvPr/>
          </p:nvSpPr>
          <p:spPr bwMode="auto">
            <a:xfrm>
              <a:off x="155" y="682"/>
              <a:ext cx="537" cy="3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y/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升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10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8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6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4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2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  <p:sp>
          <p:nvSpPr>
            <p:cNvPr id="106521" name="Line 24"/>
            <p:cNvSpPr>
              <a:spLocks noChangeShapeType="1"/>
            </p:cNvSpPr>
            <p:nvPr/>
          </p:nvSpPr>
          <p:spPr bwMode="auto">
            <a:xfrm>
              <a:off x="115" y="1238"/>
              <a:ext cx="4627" cy="229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6522" name="Oval 41"/>
            <p:cNvSpPr>
              <a:spLocks noChangeArrowheads="1"/>
            </p:cNvSpPr>
            <p:nvPr/>
          </p:nvSpPr>
          <p:spPr bwMode="auto">
            <a:xfrm>
              <a:off x="113" y="1207"/>
              <a:ext cx="85" cy="94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zh-CN" altLang="zh-CN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77872" name="Rectangle 30"/>
          <p:cNvSpPr>
            <a:spLocks noChangeArrowheads="1"/>
          </p:cNvSpPr>
          <p:nvPr/>
        </p:nvSpPr>
        <p:spPr bwMode="auto">
          <a:xfrm>
            <a:off x="412751" y="366713"/>
            <a:ext cx="7345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一箱汽油可供摩托车行驶多少千米？</a:t>
            </a:r>
          </a:p>
          <a:p>
            <a:pPr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 </a:t>
            </a:r>
            <a:endParaRPr lang="en-US" sz="28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7873" name="Rectangle 35"/>
          <p:cNvSpPr>
            <a:spLocks noChangeArrowheads="1"/>
          </p:cNvSpPr>
          <p:nvPr/>
        </p:nvSpPr>
        <p:spPr bwMode="auto">
          <a:xfrm>
            <a:off x="485775" y="691753"/>
            <a:ext cx="8116888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: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当 </a:t>
            </a:r>
            <a:r>
              <a:rPr lang="en-US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时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, 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=500,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因此一箱汽油可供摩托车行驶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500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km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dur="8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7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7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7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dur="8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7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7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7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78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78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72" grpId="0" uiExpand="1" build="allAtOnce"/>
      <p:bldP spid="778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7522" name="组合 91171"/>
          <p:cNvGrpSpPr/>
          <p:nvPr/>
        </p:nvGrpSpPr>
        <p:grpSpPr>
          <a:xfrm>
            <a:off x="1692275" y="1545432"/>
            <a:ext cx="5564188" cy="3324392"/>
            <a:chOff x="0" y="682"/>
            <a:chExt cx="6001" cy="3928"/>
          </a:xfrm>
        </p:grpSpPr>
        <p:sp>
          <p:nvSpPr>
            <p:cNvPr id="107523" name="Line 2"/>
            <p:cNvSpPr>
              <a:spLocks noChangeShapeType="1"/>
            </p:cNvSpPr>
            <p:nvPr/>
          </p:nvSpPr>
          <p:spPr bwMode="auto">
            <a:xfrm flipH="1" flipV="1">
              <a:off x="591" y="1258"/>
              <a:ext cx="1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24" name="Line 3"/>
            <p:cNvSpPr>
              <a:spLocks noChangeShapeType="1"/>
            </p:cNvSpPr>
            <p:nvPr/>
          </p:nvSpPr>
          <p:spPr bwMode="auto">
            <a:xfrm flipV="1">
              <a:off x="3758" y="1248"/>
              <a:ext cx="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25" name="Line 4"/>
            <p:cNvSpPr>
              <a:spLocks noChangeShapeType="1"/>
            </p:cNvSpPr>
            <p:nvPr/>
          </p:nvSpPr>
          <p:spPr bwMode="auto">
            <a:xfrm flipV="1">
              <a:off x="3324" y="1248"/>
              <a:ext cx="1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26" name="Line 5"/>
            <p:cNvSpPr>
              <a:spLocks noChangeShapeType="1"/>
            </p:cNvSpPr>
            <p:nvPr/>
          </p:nvSpPr>
          <p:spPr bwMode="auto">
            <a:xfrm flipH="1" flipV="1">
              <a:off x="1047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27" name="Line 6"/>
            <p:cNvSpPr>
              <a:spLocks noChangeShapeType="1"/>
            </p:cNvSpPr>
            <p:nvPr/>
          </p:nvSpPr>
          <p:spPr bwMode="auto">
            <a:xfrm flipH="1" flipV="1">
              <a:off x="1525" y="1248"/>
              <a:ext cx="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28" name="Line 7"/>
            <p:cNvSpPr>
              <a:spLocks noChangeShapeType="1"/>
            </p:cNvSpPr>
            <p:nvPr/>
          </p:nvSpPr>
          <p:spPr bwMode="auto">
            <a:xfrm flipH="1" flipV="1">
              <a:off x="4230" y="1258"/>
              <a:ext cx="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29" name="Line 8"/>
            <p:cNvSpPr>
              <a:spLocks noChangeShapeType="1"/>
            </p:cNvSpPr>
            <p:nvPr/>
          </p:nvSpPr>
          <p:spPr bwMode="auto">
            <a:xfrm flipH="1" flipV="1">
              <a:off x="4689" y="1258"/>
              <a:ext cx="1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0" name="Line 9"/>
            <p:cNvSpPr>
              <a:spLocks noChangeShapeType="1"/>
            </p:cNvSpPr>
            <p:nvPr/>
          </p:nvSpPr>
          <p:spPr bwMode="auto">
            <a:xfrm flipV="1">
              <a:off x="5118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1" name="Line 10"/>
            <p:cNvSpPr>
              <a:spLocks noChangeShapeType="1"/>
            </p:cNvSpPr>
            <p:nvPr/>
          </p:nvSpPr>
          <p:spPr bwMode="auto">
            <a:xfrm flipH="1" flipV="1">
              <a:off x="556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2" name="Line 11"/>
            <p:cNvSpPr>
              <a:spLocks noChangeShapeType="1"/>
            </p:cNvSpPr>
            <p:nvPr/>
          </p:nvSpPr>
          <p:spPr bwMode="auto">
            <a:xfrm flipH="1" flipV="1">
              <a:off x="197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3" name="Line 12"/>
            <p:cNvSpPr>
              <a:spLocks noChangeShapeType="1"/>
            </p:cNvSpPr>
            <p:nvPr/>
          </p:nvSpPr>
          <p:spPr bwMode="auto">
            <a:xfrm flipH="1" flipV="1">
              <a:off x="2419" y="1238"/>
              <a:ext cx="0" cy="30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4" name="Line 13"/>
            <p:cNvSpPr>
              <a:spLocks noChangeShapeType="1"/>
            </p:cNvSpPr>
            <p:nvPr/>
          </p:nvSpPr>
          <p:spPr bwMode="auto">
            <a:xfrm flipV="1">
              <a:off x="2880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5" name="Line 14"/>
            <p:cNvSpPr>
              <a:spLocks noChangeShapeType="1"/>
            </p:cNvSpPr>
            <p:nvPr/>
          </p:nvSpPr>
          <p:spPr bwMode="auto">
            <a:xfrm>
              <a:off x="0" y="397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6" name="Line 15"/>
            <p:cNvSpPr>
              <a:spLocks noChangeShapeType="1"/>
            </p:cNvSpPr>
            <p:nvPr/>
          </p:nvSpPr>
          <p:spPr bwMode="auto">
            <a:xfrm>
              <a:off x="0" y="3060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7" name="Line 16"/>
            <p:cNvSpPr>
              <a:spLocks noChangeShapeType="1"/>
            </p:cNvSpPr>
            <p:nvPr/>
          </p:nvSpPr>
          <p:spPr bwMode="auto">
            <a:xfrm>
              <a:off x="0" y="124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8" name="Line 17"/>
            <p:cNvSpPr>
              <a:spLocks noChangeShapeType="1"/>
            </p:cNvSpPr>
            <p:nvPr/>
          </p:nvSpPr>
          <p:spPr bwMode="auto">
            <a:xfrm>
              <a:off x="0" y="170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39" name="Line 18"/>
            <p:cNvSpPr>
              <a:spLocks noChangeShapeType="1"/>
            </p:cNvSpPr>
            <p:nvPr/>
          </p:nvSpPr>
          <p:spPr bwMode="auto">
            <a:xfrm>
              <a:off x="0" y="2157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40" name="Line 19"/>
            <p:cNvSpPr>
              <a:spLocks noChangeShapeType="1"/>
            </p:cNvSpPr>
            <p:nvPr/>
          </p:nvSpPr>
          <p:spPr bwMode="auto">
            <a:xfrm>
              <a:off x="0" y="2606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41" name="Line 20"/>
            <p:cNvSpPr>
              <a:spLocks noChangeShapeType="1"/>
            </p:cNvSpPr>
            <p:nvPr/>
          </p:nvSpPr>
          <p:spPr bwMode="auto">
            <a:xfrm flipV="1">
              <a:off x="0" y="3494"/>
              <a:ext cx="5626" cy="30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42" name="Line 21"/>
            <p:cNvSpPr>
              <a:spLocks noChangeShapeType="1"/>
            </p:cNvSpPr>
            <p:nvPr/>
          </p:nvSpPr>
          <p:spPr bwMode="auto">
            <a:xfrm flipH="1" flipV="1">
              <a:off x="144" y="797"/>
              <a:ext cx="1" cy="3523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43" name="Text Box 22"/>
            <p:cNvSpPr txBox="1">
              <a:spLocks noChangeArrowheads="1"/>
            </p:cNvSpPr>
            <p:nvPr/>
          </p:nvSpPr>
          <p:spPr bwMode="auto">
            <a:xfrm>
              <a:off x="100" y="3521"/>
              <a:ext cx="59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0                   100                  200               300               400                  500        x/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千米</a:t>
              </a:r>
            </a:p>
          </p:txBody>
        </p:sp>
        <p:sp>
          <p:nvSpPr>
            <p:cNvPr id="107544" name="Text Box 23"/>
            <p:cNvSpPr txBox="1">
              <a:spLocks noChangeArrowheads="1"/>
            </p:cNvSpPr>
            <p:nvPr/>
          </p:nvSpPr>
          <p:spPr bwMode="auto">
            <a:xfrm>
              <a:off x="155" y="682"/>
              <a:ext cx="537" cy="3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y/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升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10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8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6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4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2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  <p:sp>
          <p:nvSpPr>
            <p:cNvPr id="107545" name="Line 24"/>
            <p:cNvSpPr>
              <a:spLocks noChangeShapeType="1"/>
            </p:cNvSpPr>
            <p:nvPr/>
          </p:nvSpPr>
          <p:spPr bwMode="auto">
            <a:xfrm>
              <a:off x="115" y="1238"/>
              <a:ext cx="4627" cy="229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7546" name="Oval 41"/>
            <p:cNvSpPr>
              <a:spLocks noChangeArrowheads="1"/>
            </p:cNvSpPr>
            <p:nvPr/>
          </p:nvSpPr>
          <p:spPr bwMode="auto">
            <a:xfrm>
              <a:off x="113" y="1207"/>
              <a:ext cx="85" cy="94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zh-CN" altLang="zh-CN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77874" name="Rectangle 30"/>
          <p:cNvSpPr>
            <a:spLocks noChangeArrowheads="1"/>
          </p:cNvSpPr>
          <p:nvPr/>
        </p:nvSpPr>
        <p:spPr bwMode="auto">
          <a:xfrm>
            <a:off x="488951" y="439341"/>
            <a:ext cx="7345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摩托车每行驶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100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千米消耗多少升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?   </a:t>
            </a:r>
          </a:p>
          <a:p>
            <a:pPr>
              <a:buFont typeface="Arial" pitchFamily="34" charset="0"/>
              <a:buNone/>
            </a:pPr>
            <a:endParaRPr lang="en-US" sz="28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7875" name="Rectangle 35"/>
          <p:cNvSpPr>
            <a:spLocks noChangeArrowheads="1"/>
          </p:cNvSpPr>
          <p:nvPr/>
        </p:nvSpPr>
        <p:spPr bwMode="auto">
          <a:xfrm>
            <a:off x="633413" y="731044"/>
            <a:ext cx="8172450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: </a:t>
            </a:r>
            <a:r>
              <a:rPr lang="en-US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从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增加到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200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时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,  </a:t>
            </a:r>
            <a:r>
              <a:rPr lang="en-US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从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减少到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6,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减少了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2,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因此摩托车每行驶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千米消耗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升汽油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dur="8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7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7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7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78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78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74" grpId="0" build="allAtOnce"/>
      <p:bldP spid="778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8546" name="组合 91171"/>
          <p:cNvGrpSpPr/>
          <p:nvPr/>
        </p:nvGrpSpPr>
        <p:grpSpPr>
          <a:xfrm>
            <a:off x="1692275" y="1545432"/>
            <a:ext cx="5564188" cy="3324392"/>
            <a:chOff x="0" y="682"/>
            <a:chExt cx="6001" cy="3928"/>
          </a:xfrm>
        </p:grpSpPr>
        <p:sp>
          <p:nvSpPr>
            <p:cNvPr id="108547" name="Line 2"/>
            <p:cNvSpPr>
              <a:spLocks noChangeShapeType="1"/>
            </p:cNvSpPr>
            <p:nvPr/>
          </p:nvSpPr>
          <p:spPr bwMode="auto">
            <a:xfrm flipH="1" flipV="1">
              <a:off x="591" y="1258"/>
              <a:ext cx="1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48" name="Line 3"/>
            <p:cNvSpPr>
              <a:spLocks noChangeShapeType="1"/>
            </p:cNvSpPr>
            <p:nvPr/>
          </p:nvSpPr>
          <p:spPr bwMode="auto">
            <a:xfrm flipV="1">
              <a:off x="3758" y="1248"/>
              <a:ext cx="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49" name="Line 4"/>
            <p:cNvSpPr>
              <a:spLocks noChangeShapeType="1"/>
            </p:cNvSpPr>
            <p:nvPr/>
          </p:nvSpPr>
          <p:spPr bwMode="auto">
            <a:xfrm flipV="1">
              <a:off x="3324" y="1248"/>
              <a:ext cx="19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0" name="Line 5"/>
            <p:cNvSpPr>
              <a:spLocks noChangeShapeType="1"/>
            </p:cNvSpPr>
            <p:nvPr/>
          </p:nvSpPr>
          <p:spPr bwMode="auto">
            <a:xfrm flipH="1" flipV="1">
              <a:off x="1047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1" name="Line 6"/>
            <p:cNvSpPr>
              <a:spLocks noChangeShapeType="1"/>
            </p:cNvSpPr>
            <p:nvPr/>
          </p:nvSpPr>
          <p:spPr bwMode="auto">
            <a:xfrm flipH="1" flipV="1">
              <a:off x="1525" y="1248"/>
              <a:ext cx="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2" name="Line 7"/>
            <p:cNvSpPr>
              <a:spLocks noChangeShapeType="1"/>
            </p:cNvSpPr>
            <p:nvPr/>
          </p:nvSpPr>
          <p:spPr bwMode="auto">
            <a:xfrm flipH="1" flipV="1">
              <a:off x="4230" y="1258"/>
              <a:ext cx="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3" name="Line 8"/>
            <p:cNvSpPr>
              <a:spLocks noChangeShapeType="1"/>
            </p:cNvSpPr>
            <p:nvPr/>
          </p:nvSpPr>
          <p:spPr bwMode="auto">
            <a:xfrm flipH="1" flipV="1">
              <a:off x="4689" y="1258"/>
              <a:ext cx="10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4" name="Line 9"/>
            <p:cNvSpPr>
              <a:spLocks noChangeShapeType="1"/>
            </p:cNvSpPr>
            <p:nvPr/>
          </p:nvSpPr>
          <p:spPr bwMode="auto">
            <a:xfrm flipV="1">
              <a:off x="5118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5" name="Line 10"/>
            <p:cNvSpPr>
              <a:spLocks noChangeShapeType="1"/>
            </p:cNvSpPr>
            <p:nvPr/>
          </p:nvSpPr>
          <p:spPr bwMode="auto">
            <a:xfrm flipH="1" flipV="1">
              <a:off x="556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6" name="Line 11"/>
            <p:cNvSpPr>
              <a:spLocks noChangeShapeType="1"/>
            </p:cNvSpPr>
            <p:nvPr/>
          </p:nvSpPr>
          <p:spPr bwMode="auto">
            <a:xfrm flipH="1" flipV="1">
              <a:off x="1978" y="1258"/>
              <a:ext cx="9" cy="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7" name="Line 12"/>
            <p:cNvSpPr>
              <a:spLocks noChangeShapeType="1"/>
            </p:cNvSpPr>
            <p:nvPr/>
          </p:nvSpPr>
          <p:spPr bwMode="auto">
            <a:xfrm flipH="1" flipV="1">
              <a:off x="2419" y="1238"/>
              <a:ext cx="0" cy="30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8" name="Line 13"/>
            <p:cNvSpPr>
              <a:spLocks noChangeShapeType="1"/>
            </p:cNvSpPr>
            <p:nvPr/>
          </p:nvSpPr>
          <p:spPr bwMode="auto">
            <a:xfrm flipV="1">
              <a:off x="2880" y="1248"/>
              <a:ext cx="10" cy="3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59" name="Line 14"/>
            <p:cNvSpPr>
              <a:spLocks noChangeShapeType="1"/>
            </p:cNvSpPr>
            <p:nvPr/>
          </p:nvSpPr>
          <p:spPr bwMode="auto">
            <a:xfrm>
              <a:off x="0" y="397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0" name="Line 15"/>
            <p:cNvSpPr>
              <a:spLocks noChangeShapeType="1"/>
            </p:cNvSpPr>
            <p:nvPr/>
          </p:nvSpPr>
          <p:spPr bwMode="auto">
            <a:xfrm>
              <a:off x="0" y="3060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1" name="Line 16"/>
            <p:cNvSpPr>
              <a:spLocks noChangeShapeType="1"/>
            </p:cNvSpPr>
            <p:nvPr/>
          </p:nvSpPr>
          <p:spPr bwMode="auto">
            <a:xfrm>
              <a:off x="0" y="124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2" name="Line 17"/>
            <p:cNvSpPr>
              <a:spLocks noChangeShapeType="1"/>
            </p:cNvSpPr>
            <p:nvPr/>
          </p:nvSpPr>
          <p:spPr bwMode="auto">
            <a:xfrm>
              <a:off x="0" y="170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3" name="Line 18"/>
            <p:cNvSpPr>
              <a:spLocks noChangeShapeType="1"/>
            </p:cNvSpPr>
            <p:nvPr/>
          </p:nvSpPr>
          <p:spPr bwMode="auto">
            <a:xfrm>
              <a:off x="0" y="2157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4" name="Line 19"/>
            <p:cNvSpPr>
              <a:spLocks noChangeShapeType="1"/>
            </p:cNvSpPr>
            <p:nvPr/>
          </p:nvSpPr>
          <p:spPr bwMode="auto">
            <a:xfrm>
              <a:off x="0" y="2606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5" name="Line 20"/>
            <p:cNvSpPr>
              <a:spLocks noChangeShapeType="1"/>
            </p:cNvSpPr>
            <p:nvPr/>
          </p:nvSpPr>
          <p:spPr bwMode="auto">
            <a:xfrm flipV="1">
              <a:off x="0" y="3494"/>
              <a:ext cx="5626" cy="30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6" name="Line 21"/>
            <p:cNvSpPr>
              <a:spLocks noChangeShapeType="1"/>
            </p:cNvSpPr>
            <p:nvPr/>
          </p:nvSpPr>
          <p:spPr bwMode="auto">
            <a:xfrm flipH="1" flipV="1">
              <a:off x="144" y="797"/>
              <a:ext cx="1" cy="3523"/>
            </a:xfrm>
            <a:prstGeom prst="line">
              <a:avLst/>
            </a:prstGeom>
            <a:noFill/>
            <a:ln w="539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67" name="Text Box 22"/>
            <p:cNvSpPr txBox="1">
              <a:spLocks noChangeArrowheads="1"/>
            </p:cNvSpPr>
            <p:nvPr/>
          </p:nvSpPr>
          <p:spPr bwMode="auto">
            <a:xfrm>
              <a:off x="100" y="3521"/>
              <a:ext cx="59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0                   100                  200               300               400                  500        x/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千米</a:t>
              </a:r>
            </a:p>
          </p:txBody>
        </p:sp>
        <p:sp>
          <p:nvSpPr>
            <p:cNvPr id="108568" name="Text Box 23"/>
            <p:cNvSpPr txBox="1">
              <a:spLocks noChangeArrowheads="1"/>
            </p:cNvSpPr>
            <p:nvPr/>
          </p:nvSpPr>
          <p:spPr bwMode="auto">
            <a:xfrm>
              <a:off x="155" y="682"/>
              <a:ext cx="537" cy="3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y/</a:t>
              </a:r>
              <a:r>
                <a:rPr lang="zh-CN" altLang="en-US" sz="1200">
                  <a:solidFill>
                    <a:srgbClr val="FF0066"/>
                  </a:solidFill>
                  <a:latin typeface="Times New Roman" pitchFamily="18" charset="0"/>
                </a:rPr>
                <a:t>升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10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8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6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4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>
                  <a:solidFill>
                    <a:srgbClr val="FF0066"/>
                  </a:solidFill>
                  <a:latin typeface="Times New Roman" pitchFamily="18" charset="0"/>
                </a:rPr>
                <a:t>2</a:t>
              </a: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en-US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  <p:sp>
          <p:nvSpPr>
            <p:cNvPr id="108569" name="Line 24"/>
            <p:cNvSpPr>
              <a:spLocks noChangeShapeType="1"/>
            </p:cNvSpPr>
            <p:nvPr/>
          </p:nvSpPr>
          <p:spPr bwMode="auto">
            <a:xfrm>
              <a:off x="115" y="1238"/>
              <a:ext cx="4627" cy="229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08570" name="Oval 41"/>
            <p:cNvSpPr>
              <a:spLocks noChangeArrowheads="1"/>
            </p:cNvSpPr>
            <p:nvPr/>
          </p:nvSpPr>
          <p:spPr bwMode="auto">
            <a:xfrm>
              <a:off x="113" y="1207"/>
              <a:ext cx="85" cy="94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endParaRPr lang="zh-CN" altLang="zh-CN" sz="12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93188" name="Rectangle 30"/>
          <p:cNvSpPr>
            <a:spLocks noChangeArrowheads="1"/>
          </p:cNvSpPr>
          <p:nvPr/>
        </p:nvSpPr>
        <p:spPr bwMode="auto">
          <a:xfrm>
            <a:off x="365125" y="364331"/>
            <a:ext cx="7994650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sz="2800">
                <a:latin typeface="Times New Roman" pitchFamily="18" charset="0"/>
                <a:ea typeface="黑体" pitchFamily="49" charset="-122"/>
              </a:rPr>
              <a:t> (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4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油箱中的剩余油量小于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升时将自动报警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行驶多少千米后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,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摩托车 将自动报警</a:t>
            </a:r>
            <a:r>
              <a:rPr lang="en-US" sz="2800">
                <a:latin typeface="Times New Roman" pitchFamily="18" charset="0"/>
                <a:ea typeface="黑体" pitchFamily="49" charset="-122"/>
              </a:rPr>
              <a:t>?</a:t>
            </a:r>
          </a:p>
        </p:txBody>
      </p:sp>
      <p:sp>
        <p:nvSpPr>
          <p:cNvPr id="93189" name="Rectangle 35"/>
          <p:cNvSpPr>
            <a:spLocks noChangeArrowheads="1"/>
          </p:cNvSpPr>
          <p:nvPr/>
        </p:nvSpPr>
        <p:spPr bwMode="auto">
          <a:xfrm>
            <a:off x="3028950" y="1169194"/>
            <a:ext cx="5900738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: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当</a:t>
            </a:r>
            <a:r>
              <a:rPr lang="en-US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时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,</a:t>
            </a:r>
            <a:r>
              <a:rPr lang="en-US" sz="28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=450,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因此行驶了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450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千米后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,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摩托车将自动报警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dur="8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allAtOnce"/>
      <p:bldP spid="931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570" name="圆角矩形 94220"/>
          <p:cNvSpPr>
            <a:spLocks noChangeArrowheads="1"/>
          </p:cNvSpPr>
          <p:nvPr/>
        </p:nvSpPr>
        <p:spPr bwMode="auto">
          <a:xfrm>
            <a:off x="2087563" y="958454"/>
            <a:ext cx="5745162" cy="469106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109571" name="圆角矩形 31"/>
          <p:cNvSpPr>
            <a:spLocks noChangeArrowheads="1"/>
          </p:cNvSpPr>
          <p:nvPr/>
        </p:nvSpPr>
        <p:spPr bwMode="auto">
          <a:xfrm>
            <a:off x="257176" y="494110"/>
            <a:ext cx="1223963" cy="321469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D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99F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总结归纳</a:t>
            </a:r>
            <a:endParaRPr lang="zh-CN" altLang="en-US" b="1"/>
          </a:p>
        </p:txBody>
      </p:sp>
      <p:sp>
        <p:nvSpPr>
          <p:cNvPr id="109572" name="Rectangle 2"/>
          <p:cNvSpPr>
            <a:spLocks noChangeArrowheads="1"/>
          </p:cNvSpPr>
          <p:nvPr/>
        </p:nvSpPr>
        <p:spPr bwMode="auto">
          <a:xfrm>
            <a:off x="1912938" y="958454"/>
            <a:ext cx="6259512" cy="46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如何解答实际情景函数图象的信息？</a:t>
            </a:r>
          </a:p>
        </p:txBody>
      </p:sp>
      <p:sp>
        <p:nvSpPr>
          <p:cNvPr id="109573" name="Text Box 3"/>
          <p:cNvSpPr txBox="1">
            <a:spLocks noChangeArrowheads="1"/>
          </p:cNvSpPr>
          <p:nvPr/>
        </p:nvSpPr>
        <p:spPr bwMode="auto">
          <a:xfrm>
            <a:off x="3778250" y="3259931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>
              <a:solidFill>
                <a:srgbClr val="FF0066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4215" name="Text Box 4"/>
          <p:cNvSpPr txBox="1">
            <a:spLocks noChangeArrowheads="1"/>
          </p:cNvSpPr>
          <p:nvPr/>
        </p:nvSpPr>
        <p:spPr bwMode="auto">
          <a:xfrm>
            <a:off x="466726" y="1544241"/>
            <a:ext cx="8208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理解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横纵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坐标分别表示的的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实际意义；</a:t>
            </a:r>
            <a:endParaRPr lang="zh-CN" altLang="en-US" sz="2400">
              <a:solidFill>
                <a:srgbClr val="FFFF66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4216" name="Text Box 5"/>
          <p:cNvSpPr txBox="1">
            <a:spLocks noChangeArrowheads="1"/>
          </p:cNvSpPr>
          <p:nvPr/>
        </p:nvSpPr>
        <p:spPr bwMode="auto">
          <a:xfrm>
            <a:off x="123031" y="3700161"/>
            <a:ext cx="90725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66"/>
                </a:solidFill>
                <a:latin typeface="黑体" pitchFamily="49" charset="-122"/>
                <a:ea typeface="黑体" pitchFamily="49" charset="-122"/>
              </a:rPr>
              <a:t>   </a:t>
            </a:r>
            <a:r>
              <a:rPr lang="en-US" altLang="zh-CN" sz="2400"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利用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数形结合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的思想：</a:t>
            </a:r>
          </a:p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latin typeface="黑体" pitchFamily="49" charset="-122"/>
                <a:ea typeface="黑体" pitchFamily="49" charset="-122"/>
              </a:rPr>
              <a:t>  将“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数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”转化为“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</a:t>
            </a:r>
            <a:r>
              <a:rPr lang="zh-CN" altLang="en-US" sz="240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”              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由“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形”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定“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数”</a:t>
            </a:r>
          </a:p>
        </p:txBody>
      </p:sp>
      <p:sp>
        <p:nvSpPr>
          <p:cNvPr id="94218" name="Text Box 7"/>
          <p:cNvSpPr txBox="1">
            <a:spLocks noChangeArrowheads="1"/>
          </p:cNvSpPr>
          <p:nvPr/>
        </p:nvSpPr>
        <p:spPr bwMode="auto">
          <a:xfrm>
            <a:off x="466725" y="2032397"/>
            <a:ext cx="7704138" cy="166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分析已知条件，通过作</a:t>
            </a:r>
            <a:r>
              <a:rPr lang="en-US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轴或</a:t>
            </a:r>
            <a:r>
              <a:rPr lang="en-US" sz="24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轴的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垂线，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在图象上找到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对应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点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，由点的横坐标或者纵</a:t>
            </a:r>
            <a:r>
              <a:rPr lang="zh-CN" altLang="en-US" sz="24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坐标</a:t>
            </a:r>
            <a:r>
              <a:rPr lang="zh-CN" altLang="en-US" sz="2400">
                <a:latin typeface="黑体" pitchFamily="49" charset="-122"/>
                <a:ea typeface="黑体" pitchFamily="49" charset="-122"/>
              </a:rPr>
              <a:t>的值读出要求的值；</a:t>
            </a:r>
          </a:p>
        </p:txBody>
      </p:sp>
      <p:sp>
        <p:nvSpPr>
          <p:cNvPr id="94219" name="AutoShape 8"/>
          <p:cNvSpPr>
            <a:spLocks noChangeArrowheads="1"/>
          </p:cNvSpPr>
          <p:nvPr/>
        </p:nvSpPr>
        <p:spPr bwMode="auto">
          <a:xfrm>
            <a:off x="4025901" y="3876795"/>
            <a:ext cx="1266825" cy="798671"/>
          </a:xfrm>
          <a:prstGeom prst="leftRightArrow">
            <a:avLst>
              <a:gd name="adj1" fmla="val 49676"/>
              <a:gd name="adj2" fmla="val 19307"/>
            </a:avLst>
          </a:prstGeom>
          <a:solidFill>
            <a:schemeClr val="accent2"/>
          </a:solidFill>
          <a:ln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>
              <a:solidFill>
                <a:srgbClr val="FF0066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/>
      <p:bldP spid="94216" grpId="0"/>
      <p:bldP spid="94218" grpId="0"/>
      <p:bldP spid="942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0594" name="Group 2"/>
          <p:cNvGrpSpPr/>
          <p:nvPr/>
        </p:nvGrpSpPr>
        <p:grpSpPr>
          <a:xfrm>
            <a:off x="4268788" y="1618060"/>
            <a:ext cx="3505200" cy="2068115"/>
            <a:chOff x="1968" y="864"/>
            <a:chExt cx="2208" cy="1737"/>
          </a:xfrm>
        </p:grpSpPr>
        <p:graphicFrame>
          <p:nvGraphicFramePr>
            <p:cNvPr id="110595" name="Object 3"/>
            <p:cNvGraphicFramePr>
              <a:graphicFrameLocks noChangeAspect="1"/>
            </p:cNvGraphicFramePr>
            <p:nvPr/>
          </p:nvGraphicFramePr>
          <p:xfrm>
            <a:off x="1968" y="864"/>
            <a:ext cx="1829" cy="1737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0" r:id="rId2" imgW="3428571" imgH="3715269" progId="Paint.Picture">
                    <p:embed/>
                  </p:oleObj>
                </mc:Choice>
                <mc:Fallback>
                  <p:oleObj r:id="rId2" imgW="3428571" imgH="3715269" progId="Paint.Picture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68" y="864"/>
                          <a:ext cx="1829" cy="1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0596" name="Text Box 4"/>
            <p:cNvSpPr txBox="1">
              <a:spLocks noChangeArrowheads="1"/>
            </p:cNvSpPr>
            <p:nvPr/>
          </p:nvSpPr>
          <p:spPr bwMode="auto">
            <a:xfrm>
              <a:off x="3356" y="2016"/>
              <a:ext cx="82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altLang="en-US" b="1">
                  <a:solidFill>
                    <a:srgbClr val="006600"/>
                  </a:solidFill>
                  <a:latin typeface="Times New Roman" pitchFamily="18" charset="0"/>
                </a:rPr>
                <a:t>原图</a:t>
              </a:r>
            </a:p>
          </p:txBody>
        </p:sp>
      </p:grpSp>
      <p:sp>
        <p:nvSpPr>
          <p:cNvPr id="110597" name="Rectangle 5"/>
          <p:cNvSpPr>
            <a:spLocks noGrp="1" noChangeArrowheads="1"/>
          </p:cNvSpPr>
          <p:nvPr/>
        </p:nvSpPr>
        <p:spPr bwMode="auto">
          <a:xfrm>
            <a:off x="146050" y="351235"/>
            <a:ext cx="204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6F5F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ea typeface="方正舒体" pitchFamily="2" charset="-122"/>
              </a:rPr>
              <a:t>应用与延伸</a:t>
            </a:r>
          </a:p>
        </p:txBody>
      </p:sp>
      <p:graphicFrame>
        <p:nvGraphicFramePr>
          <p:cNvPr id="110598" name="Object 7"/>
          <p:cNvGraphicFramePr>
            <a:graphicFrameLocks noChangeAspect="1"/>
          </p:cNvGraphicFramePr>
          <p:nvPr/>
        </p:nvGraphicFramePr>
        <p:xfrm>
          <a:off x="595313" y="1023938"/>
          <a:ext cx="2971800" cy="2736056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4" imgW="3180952" imgH="3648584" progId="Paint.Picture">
                  <p:embed/>
                </p:oleObj>
              </mc:Choice>
              <mc:Fallback>
                <p:oleObj r:id="rId4" imgW="3180952" imgH="3648584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5313" y="1023938"/>
                        <a:ext cx="2971800" cy="2736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9" name="Text Box 8"/>
          <p:cNvSpPr txBox="1">
            <a:spLocks noChangeArrowheads="1"/>
          </p:cNvSpPr>
          <p:nvPr/>
        </p:nvSpPr>
        <p:spPr bwMode="auto">
          <a:xfrm>
            <a:off x="2574925" y="279798"/>
            <a:ext cx="6413500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       </a:t>
            </a:r>
            <a:r>
              <a:rPr lang="zh-CN" altLang="en-US" sz="2400">
                <a:solidFill>
                  <a:srgbClr val="269999"/>
                </a:solidFill>
                <a:latin typeface="Times New Roman" pitchFamily="18" charset="0"/>
                <a:ea typeface="黑体" pitchFamily="49" charset="-122"/>
              </a:rPr>
              <a:t>例</a:t>
            </a:r>
            <a:r>
              <a:rPr lang="en-US" altLang="zh-CN" sz="2400">
                <a:solidFill>
                  <a:srgbClr val="269999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269999"/>
                </a:solidFill>
                <a:latin typeface="Times New Roman" pitchFamily="18" charset="0"/>
                <a:ea typeface="黑体" pitchFamily="49" charset="-122"/>
              </a:rPr>
              <a:t>中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摩托车行至加油站加完油后，</a:t>
            </a: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摩托车油箱的剩余油量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y(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升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和摩托</a:t>
            </a: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车行驶路程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x(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千米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之间 的关系变为图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1:</a:t>
            </a:r>
          </a:p>
        </p:txBody>
      </p:sp>
      <p:sp>
        <p:nvSpPr>
          <p:cNvPr id="110600" name="Text Box 11"/>
          <p:cNvSpPr txBox="1">
            <a:spLocks noChangeArrowheads="1"/>
          </p:cNvSpPr>
          <p:nvPr/>
        </p:nvSpPr>
        <p:spPr bwMode="auto">
          <a:xfrm>
            <a:off x="411163" y="4126707"/>
            <a:ext cx="76057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试问：  ⑴加油站在多少千米处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?     </a:t>
            </a: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加油多少升</a:t>
            </a:r>
            <a:r>
              <a:rPr lang="en-US" altLang="zh-CN" sz="2800">
                <a:latin typeface="Times New Roman" pitchFamily="18" charset="0"/>
                <a:ea typeface="黑体" pitchFamily="49" charset="-122"/>
              </a:rPr>
              <a:t>?</a:t>
            </a:r>
          </a:p>
        </p:txBody>
      </p:sp>
      <p:sp>
        <p:nvSpPr>
          <p:cNvPr id="110601" name="AutoShape 19"/>
          <p:cNvSpPr>
            <a:spLocks noChangeArrowheads="1"/>
          </p:cNvSpPr>
          <p:nvPr/>
        </p:nvSpPr>
        <p:spPr bwMode="auto">
          <a:xfrm>
            <a:off x="1963739" y="3012282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110602" name="AutoShape 20"/>
          <p:cNvSpPr>
            <a:spLocks noChangeArrowheads="1"/>
          </p:cNvSpPr>
          <p:nvPr/>
        </p:nvSpPr>
        <p:spPr bwMode="auto">
          <a:xfrm>
            <a:off x="1958976" y="2155032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2952751" y="4488657"/>
            <a:ext cx="1476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400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千米</a:t>
            </a: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5321301" y="4452938"/>
            <a:ext cx="1681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6-2=4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升</a:t>
            </a:r>
          </a:p>
        </p:txBody>
      </p:sp>
      <p:sp>
        <p:nvSpPr>
          <p:cNvPr id="110605" name="Line 28"/>
          <p:cNvSpPr>
            <a:spLocks noChangeShapeType="1"/>
          </p:cNvSpPr>
          <p:nvPr/>
        </p:nvSpPr>
        <p:spPr bwMode="auto">
          <a:xfrm>
            <a:off x="1100138" y="3292079"/>
            <a:ext cx="25193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1944688" y="1883569"/>
            <a:ext cx="9525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000" b="1">
                <a:solidFill>
                  <a:srgbClr val="FF0066"/>
                </a:solidFill>
              </a:rPr>
              <a:t>（   </a:t>
            </a:r>
            <a:r>
              <a:rPr lang="en-US" altLang="zh-CN" sz="2000" b="1">
                <a:solidFill>
                  <a:srgbClr val="FF0066"/>
                </a:solidFill>
              </a:rPr>
              <a:t>,6)</a:t>
            </a:r>
          </a:p>
        </p:txBody>
      </p:sp>
      <p:sp>
        <p:nvSpPr>
          <p:cNvPr id="110607" name="Text Box 17"/>
          <p:cNvSpPr txBox="1">
            <a:spLocks noChangeArrowheads="1"/>
          </p:cNvSpPr>
          <p:nvPr/>
        </p:nvSpPr>
        <p:spPr bwMode="auto">
          <a:xfrm>
            <a:off x="812801" y="3831431"/>
            <a:ext cx="2663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000" b="1">
                <a:solidFill>
                  <a:srgbClr val="006600"/>
                </a:solidFill>
              </a:rPr>
              <a:t>   </a:t>
            </a:r>
            <a:r>
              <a:rPr lang="zh-CN" altLang="en-US" sz="2000">
                <a:latin typeface="Times New Roman" pitchFamily="18" charset="0"/>
                <a:ea typeface="黑体" pitchFamily="49" charset="-122"/>
              </a:rPr>
              <a:t>图</a:t>
            </a:r>
            <a:r>
              <a:rPr lang="en-US" altLang="zh-CN" sz="2000">
                <a:latin typeface="Times New Roman" pitchFamily="18" charset="0"/>
                <a:ea typeface="黑体" pitchFamily="49" charset="-122"/>
              </a:rPr>
              <a:t>1 </a:t>
            </a:r>
            <a:r>
              <a:rPr lang="zh-CN" altLang="en-US" sz="2000" b="1">
                <a:solidFill>
                  <a:srgbClr val="006600"/>
                </a:solidFill>
              </a:rPr>
              <a:t>加油后的图象</a:t>
            </a:r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 flipH="1" flipV="1">
            <a:off x="2036763" y="1725216"/>
            <a:ext cx="0" cy="2052638"/>
          </a:xfrm>
          <a:prstGeom prst="line">
            <a:avLst/>
          </a:prstGeom>
          <a:noFill/>
          <a:ln w="38100">
            <a:solidFill>
              <a:srgbClr val="FF0066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955675" y="3075385"/>
            <a:ext cx="1619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CC3399"/>
                </a:solidFill>
              </a:rPr>
              <a:t>（  </a:t>
            </a:r>
            <a:r>
              <a:rPr lang="zh-CN" altLang="en-US" sz="2400" b="1">
                <a:solidFill>
                  <a:srgbClr val="CC3399"/>
                </a:solidFill>
              </a:rPr>
              <a:t>，</a:t>
            </a:r>
            <a:r>
              <a:rPr lang="en-US" altLang="zh-CN" sz="2400" b="1">
                <a:solidFill>
                  <a:srgbClr val="CC3399"/>
                </a:solidFill>
              </a:rPr>
              <a:t>2</a:t>
            </a:r>
            <a:r>
              <a:rPr lang="zh-CN" altLang="en-US" sz="2800" b="1">
                <a:solidFill>
                  <a:srgbClr val="CC3399"/>
                </a:solidFill>
              </a:rPr>
              <a:t>）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7" grpId="0"/>
      <p:bldP spid="31771" grpId="0"/>
      <p:bldP spid="31774" grpId="0"/>
      <p:bldP spid="23583" grpId="0"/>
      <p:bldP spid="1116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618" name="Rectangle 5"/>
          <p:cNvSpPr>
            <a:spLocks noGrp="1" noChangeArrowheads="1"/>
          </p:cNvSpPr>
          <p:nvPr/>
        </p:nvSpPr>
        <p:spPr bwMode="auto">
          <a:xfrm>
            <a:off x="146051" y="351235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6F5F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ea typeface="方正舒体" pitchFamily="2" charset="-122"/>
              </a:rPr>
              <a:t>应用与延伸</a:t>
            </a:r>
          </a:p>
        </p:txBody>
      </p:sp>
      <p:graphicFrame>
        <p:nvGraphicFramePr>
          <p:cNvPr id="111619" name="Object 7"/>
          <p:cNvGraphicFramePr>
            <a:graphicFrameLocks noChangeAspect="1"/>
          </p:cNvGraphicFramePr>
          <p:nvPr/>
        </p:nvGraphicFramePr>
        <p:xfrm>
          <a:off x="595313" y="1023938"/>
          <a:ext cx="2971800" cy="2736056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2" imgW="3180952" imgH="3648584" progId="Paint.Picture">
                  <p:embed/>
                </p:oleObj>
              </mc:Choice>
              <mc:Fallback>
                <p:oleObj r:id="rId2" imgW="3180952" imgH="3648584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5313" y="1023938"/>
                        <a:ext cx="2971800" cy="2736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0" name="Text Box 11"/>
          <p:cNvSpPr txBox="1">
            <a:spLocks noChangeArrowheads="1"/>
          </p:cNvSpPr>
          <p:nvPr/>
        </p:nvSpPr>
        <p:spPr bwMode="auto">
          <a:xfrm>
            <a:off x="3028951" y="351234"/>
            <a:ext cx="5903913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试问： </a:t>
            </a:r>
            <a:r>
              <a:rPr lang="zh-CN" altLang="en-US" sz="2400" b="1">
                <a:latin typeface="Times New Roman" pitchFamily="18" charset="0"/>
              </a:rPr>
              <a:t>⑵加油前每</a:t>
            </a:r>
            <a:r>
              <a:rPr lang="en-US" altLang="zh-CN" sz="2400" b="1">
                <a:latin typeface="Times New Roman" pitchFamily="18" charset="0"/>
              </a:rPr>
              <a:t>100</a:t>
            </a:r>
            <a:r>
              <a:rPr lang="zh-CN" altLang="en-US" sz="2400" b="1">
                <a:latin typeface="Times New Roman" pitchFamily="18" charset="0"/>
              </a:rPr>
              <a:t>千米耗油多少升</a:t>
            </a:r>
            <a:r>
              <a:rPr lang="en-US" altLang="zh-CN" sz="2400" b="1">
                <a:latin typeface="Times New Roman" pitchFamily="18" charset="0"/>
              </a:rPr>
              <a:t>?     </a:t>
            </a:r>
            <a:r>
              <a:rPr lang="zh-CN" altLang="en-US" sz="2400" b="1">
                <a:latin typeface="Times New Roman" pitchFamily="18" charset="0"/>
              </a:rPr>
              <a:t>加油后</a:t>
            </a:r>
            <a:r>
              <a:rPr lang="zh-CN" altLang="en-US" sz="2400" b="1"/>
              <a:t>每</a:t>
            </a:r>
            <a:r>
              <a:rPr lang="en-US" altLang="zh-CN" sz="2400" b="1"/>
              <a:t>100</a:t>
            </a:r>
            <a:r>
              <a:rPr lang="zh-CN" altLang="en-US" sz="2400" b="1"/>
              <a:t>千米耗油多少升</a:t>
            </a:r>
            <a:r>
              <a:rPr lang="en-US" altLang="zh-CN" sz="2400" b="1"/>
              <a:t>? </a:t>
            </a:r>
            <a:endParaRPr lang="en-US" altLang="zh-CN" sz="24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1621" name="AutoShape 19"/>
          <p:cNvSpPr>
            <a:spLocks noChangeArrowheads="1"/>
          </p:cNvSpPr>
          <p:nvPr/>
        </p:nvSpPr>
        <p:spPr bwMode="auto">
          <a:xfrm>
            <a:off x="1963739" y="3012282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111622" name="AutoShape 20"/>
          <p:cNvSpPr>
            <a:spLocks noChangeArrowheads="1"/>
          </p:cNvSpPr>
          <p:nvPr/>
        </p:nvSpPr>
        <p:spPr bwMode="auto">
          <a:xfrm>
            <a:off x="1958976" y="2155032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111623" name="Line 28"/>
          <p:cNvSpPr>
            <a:spLocks noChangeShapeType="1"/>
          </p:cNvSpPr>
          <p:nvPr/>
        </p:nvSpPr>
        <p:spPr bwMode="auto">
          <a:xfrm>
            <a:off x="1100138" y="3292079"/>
            <a:ext cx="25193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1944688" y="1883569"/>
            <a:ext cx="11689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000" b="1">
                <a:solidFill>
                  <a:srgbClr val="FF0066"/>
                </a:solidFill>
              </a:rPr>
              <a:t>（</a:t>
            </a:r>
            <a:r>
              <a:rPr lang="en-US" altLang="zh-CN" sz="2000" b="1">
                <a:solidFill>
                  <a:srgbClr val="FF0066"/>
                </a:solidFill>
              </a:rPr>
              <a:t>400,6)</a:t>
            </a:r>
          </a:p>
        </p:txBody>
      </p:sp>
      <p:sp>
        <p:nvSpPr>
          <p:cNvPr id="111625" name="Text Box 17"/>
          <p:cNvSpPr txBox="1">
            <a:spLocks noChangeArrowheads="1"/>
          </p:cNvSpPr>
          <p:nvPr/>
        </p:nvSpPr>
        <p:spPr bwMode="auto">
          <a:xfrm>
            <a:off x="812801" y="3831431"/>
            <a:ext cx="2663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000" b="1">
                <a:solidFill>
                  <a:srgbClr val="006600"/>
                </a:solidFill>
              </a:rPr>
              <a:t>   </a:t>
            </a:r>
            <a:r>
              <a:rPr lang="zh-CN" altLang="en-US" sz="2000">
                <a:latin typeface="Times New Roman" pitchFamily="18" charset="0"/>
                <a:ea typeface="黑体" pitchFamily="49" charset="-122"/>
                <a:sym typeface="宋体" pitchFamily="2" charset="-122"/>
              </a:rPr>
              <a:t>图</a:t>
            </a:r>
            <a:r>
              <a:rPr lang="en-US" altLang="zh-CN" sz="2000">
                <a:latin typeface="Times New Roman" pitchFamily="18" charset="0"/>
                <a:ea typeface="黑体" pitchFamily="49" charset="-122"/>
                <a:sym typeface="宋体" pitchFamily="2" charset="-122"/>
              </a:rPr>
              <a:t>1 </a:t>
            </a:r>
            <a:r>
              <a:rPr lang="zh-CN" altLang="en-US" sz="2000" b="1">
                <a:solidFill>
                  <a:srgbClr val="006600"/>
                </a:solidFill>
              </a:rPr>
              <a:t>加油后的图象</a:t>
            </a:r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 flipH="1" flipV="1">
            <a:off x="2036763" y="1725216"/>
            <a:ext cx="0" cy="2052638"/>
          </a:xfrm>
          <a:prstGeom prst="line">
            <a:avLst/>
          </a:prstGeom>
          <a:noFill/>
          <a:ln w="38100">
            <a:solidFill>
              <a:srgbClr val="FF0066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1144588" y="3083719"/>
            <a:ext cx="16192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000" b="1">
                <a:solidFill>
                  <a:srgbClr val="CC3399"/>
                </a:solidFill>
              </a:rPr>
              <a:t>（</a:t>
            </a:r>
            <a:r>
              <a:rPr lang="en-US" altLang="zh-CN" sz="2000" b="1">
                <a:solidFill>
                  <a:srgbClr val="CC3399"/>
                </a:solidFill>
              </a:rPr>
              <a:t>400</a:t>
            </a:r>
            <a:r>
              <a:rPr lang="zh-CN" altLang="en-US" sz="2000" b="1">
                <a:solidFill>
                  <a:srgbClr val="CC3399"/>
                </a:solidFill>
              </a:rPr>
              <a:t>，</a:t>
            </a:r>
            <a:r>
              <a:rPr lang="en-US" altLang="zh-CN" sz="2000" b="1">
                <a:solidFill>
                  <a:srgbClr val="CC3399"/>
                </a:solidFill>
              </a:rPr>
              <a:t>2</a:t>
            </a:r>
            <a:r>
              <a:rPr lang="zh-CN" altLang="en-US" sz="2000" b="1">
                <a:solidFill>
                  <a:srgbClr val="CC3399"/>
                </a:solidFill>
              </a:rPr>
              <a:t>）</a:t>
            </a:r>
          </a:p>
        </p:txBody>
      </p:sp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2362200" y="2874169"/>
            <a:ext cx="11689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000" b="1">
                <a:solidFill>
                  <a:srgbClr val="FF0066"/>
                </a:solidFill>
              </a:rPr>
              <a:t>（</a:t>
            </a:r>
            <a:r>
              <a:rPr lang="en-US" altLang="zh-CN" sz="2000" b="1">
                <a:solidFill>
                  <a:srgbClr val="FF0066"/>
                </a:solidFill>
              </a:rPr>
              <a:t>600,2)</a:t>
            </a:r>
          </a:p>
        </p:txBody>
      </p:sp>
      <p:sp>
        <p:nvSpPr>
          <p:cNvPr id="111629" name="AutoShape 40"/>
          <p:cNvSpPr>
            <a:spLocks noChangeArrowheads="1"/>
          </p:cNvSpPr>
          <p:nvPr/>
        </p:nvSpPr>
        <p:spPr bwMode="auto">
          <a:xfrm>
            <a:off x="2519364" y="3030141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3567113" y="1369155"/>
            <a:ext cx="5365750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解： 加油前，摩托车每行驶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千米消耗 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升汽油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20510" name="Text Box 30"/>
          <p:cNvSpPr txBox="1">
            <a:spLocks noChangeArrowheads="1"/>
          </p:cNvSpPr>
          <p:nvPr/>
        </p:nvSpPr>
        <p:spPr bwMode="auto">
          <a:xfrm>
            <a:off x="3949701" y="2337133"/>
            <a:ext cx="4860925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加油后 ，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从 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400 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增加到 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600 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时，油从 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 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减少到  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升，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200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千米用了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  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升，因此摩托车每行驶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千米消耗   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升汽油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4" grpId="0"/>
      <p:bldP spid="23583" grpId="0"/>
      <p:bldP spid="111636" grpId="0"/>
      <p:bldP spid="2" grpId="0"/>
      <p:bldP spid="20507" grpId="0"/>
      <p:bldP spid="205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42" name="Rectangle 5"/>
          <p:cNvSpPr>
            <a:spLocks noGrp="1" noChangeArrowheads="1"/>
          </p:cNvSpPr>
          <p:nvPr/>
        </p:nvSpPr>
        <p:spPr bwMode="auto">
          <a:xfrm>
            <a:off x="146050" y="351235"/>
            <a:ext cx="2165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6F5F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ea typeface="方正舒体" pitchFamily="2" charset="-122"/>
              </a:rPr>
              <a:t>应用与延伸</a:t>
            </a:r>
          </a:p>
        </p:txBody>
      </p:sp>
      <p:graphicFrame>
        <p:nvGraphicFramePr>
          <p:cNvPr id="112643" name="Object 7"/>
          <p:cNvGraphicFramePr>
            <a:graphicFrameLocks noChangeAspect="1"/>
          </p:cNvGraphicFramePr>
          <p:nvPr/>
        </p:nvGraphicFramePr>
        <p:xfrm>
          <a:off x="595313" y="1023938"/>
          <a:ext cx="2971800" cy="2736056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2" imgW="3180952" imgH="3648584" progId="Paint.Picture">
                  <p:embed/>
                </p:oleObj>
              </mc:Choice>
              <mc:Fallback>
                <p:oleObj r:id="rId2" imgW="3180952" imgH="3648584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5313" y="1023938"/>
                        <a:ext cx="2971800" cy="2736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4" name="Text Box 11"/>
          <p:cNvSpPr txBox="1">
            <a:spLocks noChangeArrowheads="1"/>
          </p:cNvSpPr>
          <p:nvPr/>
        </p:nvSpPr>
        <p:spPr bwMode="auto">
          <a:xfrm>
            <a:off x="2519363" y="351234"/>
            <a:ext cx="6469062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试问： </a:t>
            </a:r>
            <a:r>
              <a:rPr lang="zh-CN" altLang="en-US" sz="2400" b="1">
                <a:latin typeface="Times New Roman" pitchFamily="18" charset="0"/>
              </a:rPr>
              <a:t>⑶若乙地与加油站之间还有</a:t>
            </a:r>
            <a:r>
              <a:rPr lang="en-US" altLang="zh-CN" sz="2400" b="1">
                <a:latin typeface="Times New Roman" pitchFamily="18" charset="0"/>
              </a:rPr>
              <a:t>250</a:t>
            </a:r>
            <a:r>
              <a:rPr lang="zh-CN" altLang="en-US" sz="2400" b="1">
                <a:latin typeface="Times New Roman" pitchFamily="18" charset="0"/>
              </a:rPr>
              <a:t>千米</a:t>
            </a:r>
            <a:r>
              <a:rPr lang="en-US" altLang="zh-CN" sz="2400" b="1">
                <a:latin typeface="Times New Roman" pitchFamily="18" charset="0"/>
              </a:rPr>
              <a:t>,</a:t>
            </a:r>
            <a:r>
              <a:rPr lang="zh-CN" altLang="en-US" sz="2400" b="1">
                <a:latin typeface="Times New Roman" pitchFamily="18" charset="0"/>
              </a:rPr>
              <a:t>要到达乙地所加的油是否够用</a:t>
            </a:r>
            <a:r>
              <a:rPr lang="en-US" altLang="zh-CN" sz="2400" b="1">
                <a:latin typeface="Times New Roman" pitchFamily="18" charset="0"/>
              </a:rPr>
              <a:t>?</a:t>
            </a:r>
            <a:endParaRPr lang="en-US" altLang="zh-CN" sz="2400" b="1">
              <a:latin typeface="Times New Roman" pitchFamily="18" charset="0"/>
              <a:ea typeface="黑体" pitchFamily="49" charset="-122"/>
              <a:sym typeface="宋体" pitchFamily="2" charset="-122"/>
            </a:endParaRPr>
          </a:p>
        </p:txBody>
      </p:sp>
      <p:sp>
        <p:nvSpPr>
          <p:cNvPr id="112645" name="AutoShape 19"/>
          <p:cNvSpPr>
            <a:spLocks noChangeArrowheads="1"/>
          </p:cNvSpPr>
          <p:nvPr/>
        </p:nvSpPr>
        <p:spPr bwMode="auto">
          <a:xfrm>
            <a:off x="1963739" y="3012282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112646" name="AutoShape 20"/>
          <p:cNvSpPr>
            <a:spLocks noChangeArrowheads="1"/>
          </p:cNvSpPr>
          <p:nvPr/>
        </p:nvSpPr>
        <p:spPr bwMode="auto">
          <a:xfrm>
            <a:off x="1958976" y="2155032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112647" name="Line 28"/>
          <p:cNvSpPr>
            <a:spLocks noChangeShapeType="1"/>
          </p:cNvSpPr>
          <p:nvPr/>
        </p:nvSpPr>
        <p:spPr bwMode="auto">
          <a:xfrm>
            <a:off x="1100138" y="3292079"/>
            <a:ext cx="25193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2648" name="Text Box 17"/>
          <p:cNvSpPr txBox="1">
            <a:spLocks noChangeArrowheads="1"/>
          </p:cNvSpPr>
          <p:nvPr/>
        </p:nvSpPr>
        <p:spPr bwMode="auto">
          <a:xfrm>
            <a:off x="812801" y="3831431"/>
            <a:ext cx="2663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000" b="1">
                <a:solidFill>
                  <a:srgbClr val="006600"/>
                </a:solidFill>
              </a:rPr>
              <a:t>   </a:t>
            </a:r>
            <a:r>
              <a:rPr lang="zh-CN" altLang="en-US" sz="2000">
                <a:latin typeface="Times New Roman" pitchFamily="18" charset="0"/>
                <a:ea typeface="黑体" pitchFamily="49" charset="-122"/>
                <a:sym typeface="宋体" pitchFamily="2" charset="-122"/>
              </a:rPr>
              <a:t>图</a:t>
            </a:r>
            <a:r>
              <a:rPr lang="en-US" altLang="zh-CN" sz="2000">
                <a:latin typeface="Times New Roman" pitchFamily="18" charset="0"/>
                <a:ea typeface="黑体" pitchFamily="49" charset="-122"/>
                <a:sym typeface="宋体" pitchFamily="2" charset="-122"/>
              </a:rPr>
              <a:t>1 </a:t>
            </a:r>
            <a:r>
              <a:rPr lang="zh-CN" altLang="en-US" sz="2000" b="1">
                <a:solidFill>
                  <a:srgbClr val="006600"/>
                </a:solidFill>
              </a:rPr>
              <a:t>加油后的图象</a:t>
            </a:r>
          </a:p>
        </p:txBody>
      </p:sp>
      <p:sp>
        <p:nvSpPr>
          <p:cNvPr id="112649" name="AutoShape 40"/>
          <p:cNvSpPr>
            <a:spLocks noChangeArrowheads="1"/>
          </p:cNvSpPr>
          <p:nvPr/>
        </p:nvSpPr>
        <p:spPr bwMode="auto">
          <a:xfrm>
            <a:off x="2519364" y="3030141"/>
            <a:ext cx="85725" cy="642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000" b="1">
              <a:solidFill>
                <a:srgbClr val="FF0066"/>
              </a:solidFill>
            </a:endParaRP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3963989" y="1522810"/>
            <a:ext cx="5119687" cy="223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</a:rPr>
              <a:t>答：够用</a:t>
            </a:r>
            <a:r>
              <a:rPr lang="en-US" altLang="zh-CN" sz="2400" b="1">
                <a:solidFill>
                  <a:srgbClr val="FF0000"/>
                </a:solidFill>
              </a:rPr>
              <a:t>.</a:t>
            </a:r>
            <a:r>
              <a:rPr lang="zh-CN" altLang="en-US" sz="2400" b="1">
                <a:solidFill>
                  <a:srgbClr val="FF0000"/>
                </a:solidFill>
              </a:rPr>
              <a:t>理由：由图象上观察的：</a:t>
            </a:r>
            <a:r>
              <a:rPr lang="en-US" altLang="zh-CN" sz="2400" b="1">
                <a:solidFill>
                  <a:srgbClr val="FF0000"/>
                </a:solidFill>
              </a:rPr>
              <a:t>400</a:t>
            </a:r>
            <a:r>
              <a:rPr lang="zh-CN" altLang="en-US" sz="2400" b="1">
                <a:solidFill>
                  <a:srgbClr val="FF0000"/>
                </a:solidFill>
              </a:rPr>
              <a:t>千米处设加油站，到</a:t>
            </a:r>
            <a:r>
              <a:rPr lang="en-US" altLang="zh-CN" sz="2400" b="1">
                <a:solidFill>
                  <a:srgbClr val="FF0000"/>
                </a:solidFill>
              </a:rPr>
              <a:t>700</a:t>
            </a:r>
            <a:r>
              <a:rPr lang="zh-CN" altLang="en-US" sz="2400" b="1">
                <a:solidFill>
                  <a:srgbClr val="FF0000"/>
                </a:solidFill>
              </a:rPr>
              <a:t>米处油用完，说明所加油最多可供行驶</a:t>
            </a:r>
            <a:r>
              <a:rPr lang="en-US" altLang="zh-CN" sz="2400" b="1">
                <a:solidFill>
                  <a:srgbClr val="FF0000"/>
                </a:solidFill>
              </a:rPr>
              <a:t>300</a:t>
            </a:r>
            <a:r>
              <a:rPr lang="zh-CN" altLang="en-US" sz="2400" b="1">
                <a:solidFill>
                  <a:srgbClr val="FF0000"/>
                </a:solidFill>
              </a:rPr>
              <a:t>千米</a:t>
            </a:r>
            <a:r>
              <a:rPr lang="en-US" altLang="zh-CN" sz="2400" b="1">
                <a:solidFill>
                  <a:srgbClr val="FF0000"/>
                </a:solidFill>
              </a:rPr>
              <a:t>.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2562226" y="3053953"/>
            <a:ext cx="269875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7" grpId="0"/>
      <p:bldP spid="286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779463" y="358854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9</a:t>
            </a: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1143000" y="3514725"/>
            <a:ext cx="2895600" cy="1191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68" name="Line 5"/>
          <p:cNvSpPr>
            <a:spLocks noChangeShapeType="1"/>
          </p:cNvSpPr>
          <p:nvPr/>
        </p:nvSpPr>
        <p:spPr bwMode="auto">
          <a:xfrm>
            <a:off x="1125538" y="4343400"/>
            <a:ext cx="3065462" cy="1191"/>
          </a:xfrm>
          <a:prstGeom prst="line">
            <a:avLst/>
          </a:prstGeom>
          <a:noFill/>
          <a:ln w="44450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69" name="Line 6"/>
          <p:cNvSpPr>
            <a:spLocks noChangeShapeType="1"/>
          </p:cNvSpPr>
          <p:nvPr/>
        </p:nvSpPr>
        <p:spPr bwMode="auto">
          <a:xfrm flipH="1" flipV="1">
            <a:off x="1125539" y="2134791"/>
            <a:ext cx="1587" cy="2218134"/>
          </a:xfrm>
          <a:prstGeom prst="line">
            <a:avLst/>
          </a:prstGeom>
          <a:noFill/>
          <a:ln w="44450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70" name="Text Box 7"/>
          <p:cNvSpPr txBox="1">
            <a:spLocks noChangeArrowheads="1"/>
          </p:cNvSpPr>
          <p:nvPr/>
        </p:nvSpPr>
        <p:spPr bwMode="auto">
          <a:xfrm>
            <a:off x="779463" y="381714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6</a:t>
            </a:r>
          </a:p>
        </p:txBody>
      </p:sp>
      <p:sp>
        <p:nvSpPr>
          <p:cNvPr id="113671" name="Text Box 8"/>
          <p:cNvSpPr txBox="1">
            <a:spLocks noChangeArrowheads="1"/>
          </p:cNvSpPr>
          <p:nvPr/>
        </p:nvSpPr>
        <p:spPr bwMode="auto">
          <a:xfrm>
            <a:off x="779463" y="404574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</a:t>
            </a:r>
          </a:p>
        </p:txBody>
      </p:sp>
      <p:sp>
        <p:nvSpPr>
          <p:cNvPr id="113672" name="Text Box 9"/>
          <p:cNvSpPr txBox="1">
            <a:spLocks noChangeArrowheads="1"/>
          </p:cNvSpPr>
          <p:nvPr/>
        </p:nvSpPr>
        <p:spPr bwMode="auto">
          <a:xfrm>
            <a:off x="668338" y="3359944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12</a:t>
            </a:r>
          </a:p>
        </p:txBody>
      </p:sp>
      <p:sp>
        <p:nvSpPr>
          <p:cNvPr id="113673" name="Text Box 10"/>
          <p:cNvSpPr txBox="1">
            <a:spLocks noChangeArrowheads="1"/>
          </p:cNvSpPr>
          <p:nvPr/>
        </p:nvSpPr>
        <p:spPr bwMode="auto">
          <a:xfrm>
            <a:off x="684213" y="3112294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15</a:t>
            </a:r>
          </a:p>
        </p:txBody>
      </p:sp>
      <p:sp>
        <p:nvSpPr>
          <p:cNvPr id="113674" name="Text Box 11"/>
          <p:cNvSpPr txBox="1">
            <a:spLocks noChangeArrowheads="1"/>
          </p:cNvSpPr>
          <p:nvPr/>
        </p:nvSpPr>
        <p:spPr bwMode="auto">
          <a:xfrm>
            <a:off x="668338" y="2874169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18</a:t>
            </a:r>
          </a:p>
        </p:txBody>
      </p:sp>
      <p:sp>
        <p:nvSpPr>
          <p:cNvPr id="113675" name="Text Box 12"/>
          <p:cNvSpPr txBox="1">
            <a:spLocks noChangeArrowheads="1"/>
          </p:cNvSpPr>
          <p:nvPr/>
        </p:nvSpPr>
        <p:spPr bwMode="auto">
          <a:xfrm>
            <a:off x="668338" y="2657475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21</a:t>
            </a:r>
          </a:p>
        </p:txBody>
      </p:sp>
      <p:sp>
        <p:nvSpPr>
          <p:cNvPr id="113676" name="Text Box 13"/>
          <p:cNvSpPr txBox="1">
            <a:spLocks noChangeArrowheads="1"/>
          </p:cNvSpPr>
          <p:nvPr/>
        </p:nvSpPr>
        <p:spPr bwMode="auto">
          <a:xfrm>
            <a:off x="668338" y="2426494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24</a:t>
            </a:r>
          </a:p>
        </p:txBody>
      </p:sp>
      <p:sp>
        <p:nvSpPr>
          <p:cNvPr id="113677" name="Line 14"/>
          <p:cNvSpPr>
            <a:spLocks noChangeShapeType="1"/>
          </p:cNvSpPr>
          <p:nvPr/>
        </p:nvSpPr>
        <p:spPr bwMode="auto">
          <a:xfrm flipV="1">
            <a:off x="1125538" y="2643188"/>
            <a:ext cx="2286000" cy="1096566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rot="5400000">
            <a:off x="596900" y="3332560"/>
            <a:ext cx="2057400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79" name="Text Box 16"/>
          <p:cNvSpPr txBox="1">
            <a:spLocks noChangeArrowheads="1"/>
          </p:cNvSpPr>
          <p:nvPr/>
        </p:nvSpPr>
        <p:spPr bwMode="auto">
          <a:xfrm>
            <a:off x="745741" y="1815703"/>
            <a:ext cx="8675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Y/cm</a:t>
            </a:r>
          </a:p>
        </p:txBody>
      </p:sp>
      <p:sp>
        <p:nvSpPr>
          <p:cNvPr id="113680" name="Rectangle 17"/>
          <p:cNvSpPr>
            <a:spLocks noChangeArrowheads="1"/>
          </p:cNvSpPr>
          <p:nvPr/>
        </p:nvSpPr>
        <p:spPr bwMode="auto">
          <a:xfrm>
            <a:off x="3088606" y="2400300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l</a:t>
            </a:r>
          </a:p>
        </p:txBody>
      </p:sp>
      <p:sp>
        <p:nvSpPr>
          <p:cNvPr id="113681" name="Text Box 18"/>
          <p:cNvSpPr txBox="1">
            <a:spLocks noChangeArrowheads="1"/>
          </p:cNvSpPr>
          <p:nvPr/>
        </p:nvSpPr>
        <p:spPr bwMode="auto">
          <a:xfrm>
            <a:off x="1236663" y="433149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</a:t>
            </a:r>
          </a:p>
        </p:txBody>
      </p:sp>
      <p:sp>
        <p:nvSpPr>
          <p:cNvPr id="113682" name="Text Box 19"/>
          <p:cNvSpPr txBox="1">
            <a:spLocks noChangeArrowheads="1"/>
          </p:cNvSpPr>
          <p:nvPr/>
        </p:nvSpPr>
        <p:spPr bwMode="auto">
          <a:xfrm>
            <a:off x="1582738" y="433149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4</a:t>
            </a:r>
          </a:p>
        </p:txBody>
      </p:sp>
      <p:sp>
        <p:nvSpPr>
          <p:cNvPr id="113683" name="Text Box 20"/>
          <p:cNvSpPr txBox="1">
            <a:spLocks noChangeArrowheads="1"/>
          </p:cNvSpPr>
          <p:nvPr/>
        </p:nvSpPr>
        <p:spPr bwMode="auto">
          <a:xfrm>
            <a:off x="1938338" y="433149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6</a:t>
            </a:r>
          </a:p>
        </p:txBody>
      </p:sp>
      <p:sp>
        <p:nvSpPr>
          <p:cNvPr id="113684" name="Text Box 21"/>
          <p:cNvSpPr txBox="1">
            <a:spLocks noChangeArrowheads="1"/>
          </p:cNvSpPr>
          <p:nvPr/>
        </p:nvSpPr>
        <p:spPr bwMode="auto">
          <a:xfrm>
            <a:off x="2268538" y="433149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8</a:t>
            </a:r>
          </a:p>
        </p:txBody>
      </p:sp>
      <p:sp>
        <p:nvSpPr>
          <p:cNvPr id="113685" name="Text Box 22"/>
          <p:cNvSpPr txBox="1">
            <a:spLocks noChangeArrowheads="1"/>
          </p:cNvSpPr>
          <p:nvPr/>
        </p:nvSpPr>
        <p:spPr bwMode="auto">
          <a:xfrm>
            <a:off x="2478088" y="4331494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10</a:t>
            </a:r>
          </a:p>
        </p:txBody>
      </p:sp>
      <p:sp>
        <p:nvSpPr>
          <p:cNvPr id="113686" name="Text Box 23"/>
          <p:cNvSpPr txBox="1">
            <a:spLocks noChangeArrowheads="1"/>
          </p:cNvSpPr>
          <p:nvPr/>
        </p:nvSpPr>
        <p:spPr bwMode="auto">
          <a:xfrm>
            <a:off x="2819401" y="4331494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12</a:t>
            </a:r>
          </a:p>
        </p:txBody>
      </p:sp>
      <p:sp>
        <p:nvSpPr>
          <p:cNvPr id="113687" name="Text Box 24"/>
          <p:cNvSpPr txBox="1">
            <a:spLocks noChangeArrowheads="1"/>
          </p:cNvSpPr>
          <p:nvPr/>
        </p:nvSpPr>
        <p:spPr bwMode="auto">
          <a:xfrm>
            <a:off x="3200401" y="4331494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14</a:t>
            </a:r>
          </a:p>
        </p:txBody>
      </p:sp>
      <p:sp>
        <p:nvSpPr>
          <p:cNvPr id="113688" name="Rectangle 25"/>
          <p:cNvSpPr>
            <a:spLocks noChangeArrowheads="1"/>
          </p:cNvSpPr>
          <p:nvPr/>
        </p:nvSpPr>
        <p:spPr bwMode="auto">
          <a:xfrm>
            <a:off x="3730626" y="4354116"/>
            <a:ext cx="798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endParaRPr lang="zh-CN" altLang="en-US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3689" name="Text Box 26"/>
          <p:cNvSpPr txBox="1">
            <a:spLocks noChangeArrowheads="1"/>
          </p:cNvSpPr>
          <p:nvPr/>
        </p:nvSpPr>
        <p:spPr bwMode="auto">
          <a:xfrm>
            <a:off x="466726" y="681038"/>
            <a:ext cx="8088313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某植物</a:t>
            </a:r>
            <a:endParaRPr lang="zh-CN" altLang="en-US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9963" name="Text Box 27"/>
          <p:cNvSpPr txBox="1">
            <a:spLocks noChangeArrowheads="1"/>
          </p:cNvSpPr>
          <p:nvPr/>
        </p:nvSpPr>
        <p:spPr bwMode="auto">
          <a:xfrm>
            <a:off x="4023311" y="1795463"/>
            <a:ext cx="3621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(1)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植物刚栽的时候多高？</a:t>
            </a:r>
          </a:p>
        </p:txBody>
      </p:sp>
      <p:sp>
        <p:nvSpPr>
          <p:cNvPr id="39964" name="Text Box 28"/>
          <p:cNvSpPr txBox="1">
            <a:spLocks noChangeArrowheads="1"/>
          </p:cNvSpPr>
          <p:nvPr/>
        </p:nvSpPr>
        <p:spPr bwMode="auto">
          <a:xfrm>
            <a:off x="3824288" y="2408635"/>
            <a:ext cx="4781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）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天后该植物多高？</a:t>
            </a:r>
          </a:p>
        </p:txBody>
      </p:sp>
      <p:sp>
        <p:nvSpPr>
          <p:cNvPr id="39965" name="Text Box 29"/>
          <p:cNvSpPr txBox="1">
            <a:spLocks noChangeArrowheads="1"/>
          </p:cNvSpPr>
          <p:nvPr/>
        </p:nvSpPr>
        <p:spPr bwMode="auto">
          <a:xfrm>
            <a:off x="3805238" y="3003947"/>
            <a:ext cx="5110162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）几天后该植物高度可达</a:t>
            </a:r>
          </a:p>
          <a:p>
            <a:pPr eaLnBrk="0" hangingPunct="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          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21cm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？</a:t>
            </a:r>
          </a:p>
        </p:txBody>
      </p:sp>
      <p:sp>
        <p:nvSpPr>
          <p:cNvPr id="39967" name="Line 31"/>
          <p:cNvSpPr>
            <a:spLocks noChangeShapeType="1"/>
          </p:cNvSpPr>
          <p:nvPr/>
        </p:nvSpPr>
        <p:spPr bwMode="auto">
          <a:xfrm>
            <a:off x="1143000" y="2799160"/>
            <a:ext cx="2895600" cy="119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 rot="5400000">
            <a:off x="2065338" y="3284935"/>
            <a:ext cx="2000250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95" name="Line 33"/>
          <p:cNvSpPr>
            <a:spLocks noChangeShapeType="1"/>
          </p:cNvSpPr>
          <p:nvPr/>
        </p:nvSpPr>
        <p:spPr bwMode="auto">
          <a:xfrm>
            <a:off x="1041400" y="4171950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96" name="Line 34"/>
          <p:cNvSpPr>
            <a:spLocks noChangeShapeType="1"/>
          </p:cNvSpPr>
          <p:nvPr/>
        </p:nvSpPr>
        <p:spPr bwMode="auto">
          <a:xfrm>
            <a:off x="1041400" y="3962400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97" name="Line 35"/>
          <p:cNvSpPr>
            <a:spLocks noChangeShapeType="1"/>
          </p:cNvSpPr>
          <p:nvPr/>
        </p:nvSpPr>
        <p:spPr bwMode="auto">
          <a:xfrm>
            <a:off x="1016000" y="3752850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98" name="Line 36"/>
          <p:cNvSpPr>
            <a:spLocks noChangeShapeType="1"/>
          </p:cNvSpPr>
          <p:nvPr/>
        </p:nvSpPr>
        <p:spPr bwMode="auto">
          <a:xfrm>
            <a:off x="1041400" y="3514725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699" name="Line 37"/>
          <p:cNvSpPr>
            <a:spLocks noChangeShapeType="1"/>
          </p:cNvSpPr>
          <p:nvPr/>
        </p:nvSpPr>
        <p:spPr bwMode="auto">
          <a:xfrm>
            <a:off x="1041400" y="3267075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0" name="Line 38"/>
          <p:cNvSpPr>
            <a:spLocks noChangeShapeType="1"/>
          </p:cNvSpPr>
          <p:nvPr/>
        </p:nvSpPr>
        <p:spPr bwMode="auto">
          <a:xfrm>
            <a:off x="1016000" y="3028950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1" name="Line 39"/>
          <p:cNvSpPr>
            <a:spLocks noChangeShapeType="1"/>
          </p:cNvSpPr>
          <p:nvPr/>
        </p:nvSpPr>
        <p:spPr bwMode="auto">
          <a:xfrm>
            <a:off x="1028700" y="2800350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2" name="Line 40"/>
          <p:cNvSpPr>
            <a:spLocks noChangeShapeType="1"/>
          </p:cNvSpPr>
          <p:nvPr/>
        </p:nvSpPr>
        <p:spPr bwMode="auto">
          <a:xfrm>
            <a:off x="1041400" y="2571750"/>
            <a:ext cx="101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3" name="Line 41"/>
          <p:cNvSpPr>
            <a:spLocks noChangeShapeType="1"/>
          </p:cNvSpPr>
          <p:nvPr/>
        </p:nvSpPr>
        <p:spPr bwMode="auto">
          <a:xfrm rot="5400000">
            <a:off x="1395413" y="4294585"/>
            <a:ext cx="762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4" name="Line 42"/>
          <p:cNvSpPr>
            <a:spLocks noChangeShapeType="1"/>
          </p:cNvSpPr>
          <p:nvPr/>
        </p:nvSpPr>
        <p:spPr bwMode="auto">
          <a:xfrm rot="5400000">
            <a:off x="1752601" y="4295379"/>
            <a:ext cx="76200" cy="31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5" name="Line 43"/>
          <p:cNvSpPr>
            <a:spLocks noChangeShapeType="1"/>
          </p:cNvSpPr>
          <p:nvPr/>
        </p:nvSpPr>
        <p:spPr bwMode="auto">
          <a:xfrm rot="5400000">
            <a:off x="2082007" y="4296173"/>
            <a:ext cx="76200" cy="15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6" name="Line 44"/>
          <p:cNvSpPr>
            <a:spLocks noChangeShapeType="1"/>
          </p:cNvSpPr>
          <p:nvPr/>
        </p:nvSpPr>
        <p:spPr bwMode="auto">
          <a:xfrm rot="5400000">
            <a:off x="2400301" y="4295379"/>
            <a:ext cx="76200" cy="31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7" name="Line 45"/>
          <p:cNvSpPr>
            <a:spLocks noChangeShapeType="1"/>
          </p:cNvSpPr>
          <p:nvPr/>
        </p:nvSpPr>
        <p:spPr bwMode="auto">
          <a:xfrm rot="5400000">
            <a:off x="2704307" y="4296173"/>
            <a:ext cx="76200" cy="15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8" name="Line 46"/>
          <p:cNvSpPr>
            <a:spLocks noChangeShapeType="1"/>
          </p:cNvSpPr>
          <p:nvPr/>
        </p:nvSpPr>
        <p:spPr bwMode="auto">
          <a:xfrm rot="5400000">
            <a:off x="3021807" y="4296173"/>
            <a:ext cx="76200" cy="15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709" name="Line 47"/>
          <p:cNvSpPr>
            <a:spLocks noChangeShapeType="1"/>
          </p:cNvSpPr>
          <p:nvPr/>
        </p:nvSpPr>
        <p:spPr bwMode="auto">
          <a:xfrm rot="5400000">
            <a:off x="3314701" y="4304904"/>
            <a:ext cx="76200" cy="31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984" name="Text Box 48"/>
          <p:cNvSpPr txBox="1">
            <a:spLocks noChangeArrowheads="1"/>
          </p:cNvSpPr>
          <p:nvPr/>
        </p:nvSpPr>
        <p:spPr bwMode="auto">
          <a:xfrm>
            <a:off x="7966076" y="1793081"/>
            <a:ext cx="955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9cm</a:t>
            </a:r>
          </a:p>
        </p:txBody>
      </p:sp>
      <p:sp>
        <p:nvSpPr>
          <p:cNvPr id="39986" name="Text Box 50"/>
          <p:cNvSpPr txBox="1">
            <a:spLocks noChangeArrowheads="1"/>
          </p:cNvSpPr>
          <p:nvPr/>
        </p:nvSpPr>
        <p:spPr bwMode="auto">
          <a:xfrm>
            <a:off x="7697788" y="2409825"/>
            <a:ext cx="12239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12cm</a:t>
            </a:r>
          </a:p>
        </p:txBody>
      </p:sp>
      <p:sp>
        <p:nvSpPr>
          <p:cNvPr id="39987" name="Oval 51"/>
          <p:cNvSpPr>
            <a:spLocks noChangeArrowheads="1"/>
          </p:cNvSpPr>
          <p:nvPr/>
        </p:nvSpPr>
        <p:spPr bwMode="auto">
          <a:xfrm>
            <a:off x="1504951" y="3489723"/>
            <a:ext cx="144463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3017838" y="2787254"/>
            <a:ext cx="71437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9989" name="Text Box 53"/>
          <p:cNvSpPr txBox="1">
            <a:spLocks noChangeArrowheads="1"/>
          </p:cNvSpPr>
          <p:nvPr/>
        </p:nvSpPr>
        <p:spPr bwMode="auto">
          <a:xfrm>
            <a:off x="6113464" y="3470673"/>
            <a:ext cx="1366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天</a:t>
            </a:r>
          </a:p>
        </p:txBody>
      </p:sp>
      <p:sp>
        <p:nvSpPr>
          <p:cNvPr id="39990" name="Text Box 54"/>
          <p:cNvSpPr txBox="1">
            <a:spLocks noChangeArrowheads="1"/>
          </p:cNvSpPr>
          <p:nvPr/>
        </p:nvSpPr>
        <p:spPr bwMode="auto">
          <a:xfrm>
            <a:off x="1217613" y="3515916"/>
            <a:ext cx="1820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12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）</a:t>
            </a:r>
          </a:p>
        </p:txBody>
      </p:sp>
      <p:sp>
        <p:nvSpPr>
          <p:cNvPr id="39992" name="Text Box 56"/>
          <p:cNvSpPr txBox="1">
            <a:spLocks noChangeArrowheads="1"/>
          </p:cNvSpPr>
          <p:nvPr/>
        </p:nvSpPr>
        <p:spPr bwMode="auto">
          <a:xfrm>
            <a:off x="1865313" y="2518172"/>
            <a:ext cx="2468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12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21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）</a:t>
            </a: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1073150" y="3651648"/>
            <a:ext cx="134938" cy="11191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zh-CN" altLang="zh-CN" sz="24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3718" name="圆角矩形 31"/>
          <p:cNvSpPr>
            <a:spLocks noChangeArrowheads="1"/>
          </p:cNvSpPr>
          <p:nvPr/>
        </p:nvSpPr>
        <p:spPr bwMode="auto">
          <a:xfrm>
            <a:off x="466725" y="465535"/>
            <a:ext cx="1225550" cy="321469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D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99F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练一练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39951" grpId="0"/>
      <p:bldP spid="39963" grpId="0"/>
      <p:bldP spid="39964" grpId="0"/>
      <p:bldP spid="39965" grpId="0"/>
      <p:bldP spid="39967" grpId="0"/>
      <p:bldP spid="39968" grpId="0"/>
      <p:bldP spid="39984" grpId="0"/>
      <p:bldP spid="39986" grpId="0"/>
      <p:bldP spid="39987" grpId="0"/>
      <p:bldP spid="39989" grpId="0"/>
      <p:bldP spid="39990" grpId="0"/>
      <p:bldP spid="39992" grpId="0"/>
      <p:bldP spid="379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Text Box 2"/>
          <p:cNvSpPr txBox="1"/>
          <p:nvPr/>
        </p:nvSpPr>
        <p:spPr>
          <a:xfrm>
            <a:off x="138114" y="975122"/>
            <a:ext cx="8466137" cy="100098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400" noProof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itchFamily="49" charset="-122"/>
                <a:cs typeface="+mn-ea"/>
              </a:rPr>
              <a:t>议一议：</a:t>
            </a:r>
            <a:r>
              <a:rPr lang="zh-CN" altLang="en-US" sz="2400" noProof="1">
                <a:latin typeface="Times New Roman" pitchFamily="18" charset="0"/>
                <a:ea typeface="黑体" pitchFamily="49" charset="-122"/>
                <a:cs typeface="+mn-ea"/>
              </a:rPr>
              <a:t>一元一次方程</a:t>
            </a:r>
            <a:r>
              <a:rPr lang="en-US" altLang="zh-CN" sz="2400" noProof="1">
                <a:latin typeface="Times New Roman" pitchFamily="18" charset="0"/>
                <a:ea typeface="黑体" pitchFamily="49" charset="-122"/>
                <a:cs typeface="+mn-ea"/>
              </a:rPr>
              <a:t>0.5</a:t>
            </a:r>
            <a:r>
              <a:rPr lang="en-US" altLang="zh-CN" sz="2400" i="1" noProof="1">
                <a:latin typeface="Times New Roman" pitchFamily="18" charset="0"/>
                <a:ea typeface="黑体" pitchFamily="49" charset="-122"/>
                <a:cs typeface="+mn-ea"/>
              </a:rPr>
              <a:t>x</a:t>
            </a:r>
            <a:r>
              <a:rPr lang="en-US" altLang="zh-CN" sz="2400" noProof="1">
                <a:latin typeface="Times New Roman" pitchFamily="18" charset="0"/>
                <a:ea typeface="黑体" pitchFamily="49" charset="-122"/>
                <a:cs typeface="+mn-ea"/>
              </a:rPr>
              <a:t>+1=0</a:t>
            </a:r>
            <a:r>
              <a:rPr lang="zh-CN" altLang="en-US" sz="2400" noProof="1">
                <a:latin typeface="Times New Roman" pitchFamily="18" charset="0"/>
                <a:ea typeface="黑体" pitchFamily="49" charset="-122"/>
                <a:cs typeface="+mn-ea"/>
              </a:rPr>
              <a:t>与一次函数</a:t>
            </a:r>
            <a:r>
              <a:rPr lang="en-US" altLang="zh-CN" sz="2400" noProof="1">
                <a:latin typeface="Times New Roman" pitchFamily="18" charset="0"/>
                <a:ea typeface="黑体" pitchFamily="49" charset="-122"/>
                <a:cs typeface="+mn-ea"/>
              </a:rPr>
              <a:t>y=0.5</a:t>
            </a:r>
            <a:r>
              <a:rPr lang="en-US" altLang="zh-CN" sz="2400" i="1" noProof="1">
                <a:latin typeface="Times New Roman" pitchFamily="18" charset="0"/>
                <a:ea typeface="黑体" pitchFamily="49" charset="-122"/>
                <a:cs typeface="+mn-ea"/>
              </a:rPr>
              <a:t>x</a:t>
            </a:r>
            <a:r>
              <a:rPr lang="en-US" altLang="zh-CN" sz="2400" noProof="1">
                <a:latin typeface="Times New Roman" pitchFamily="18" charset="0"/>
                <a:ea typeface="黑体" pitchFamily="49" charset="-122"/>
                <a:cs typeface="+mn-ea"/>
              </a:rPr>
              <a:t>+1</a:t>
            </a:r>
            <a:r>
              <a:rPr lang="zh-CN" altLang="en-US" sz="2400" noProof="1">
                <a:latin typeface="Times New Roman" pitchFamily="18" charset="0"/>
                <a:ea typeface="黑体" pitchFamily="49" charset="-122"/>
                <a:cs typeface="+mn-ea"/>
              </a:rPr>
              <a:t>有什么联系？</a:t>
            </a:r>
            <a:endParaRPr lang="zh-CN" altLang="en-US" sz="2400" noProof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3740151" y="1875235"/>
            <a:ext cx="5280025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85E0E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1.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从“数”的方面看，当一次函数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y=0.5x+1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的因变量的值为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时，相应的自变量的值即为方程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0.5x+1=0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的解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3865563" y="3540919"/>
            <a:ext cx="502126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85E0E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2.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从“形”的方面看，函数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y=0.5x+1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轴交点的横坐标，即为方程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0.5x+1=0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的解</a:t>
            </a:r>
            <a:r>
              <a:rPr lang="en-US" altLang="zh-CN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114693" name="Line 6"/>
          <p:cNvSpPr>
            <a:spLocks noChangeShapeType="1"/>
          </p:cNvSpPr>
          <p:nvPr/>
        </p:nvSpPr>
        <p:spPr bwMode="auto">
          <a:xfrm>
            <a:off x="138113" y="3505200"/>
            <a:ext cx="3657600" cy="0"/>
          </a:xfrm>
          <a:prstGeom prst="line">
            <a:avLst/>
          </a:prstGeom>
          <a:noFill/>
          <a:ln w="44450">
            <a:solidFill>
              <a:schemeClr val="tx2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694" name="Line 7"/>
          <p:cNvSpPr>
            <a:spLocks noChangeShapeType="1"/>
          </p:cNvSpPr>
          <p:nvPr/>
        </p:nvSpPr>
        <p:spPr bwMode="auto">
          <a:xfrm flipH="1" flipV="1">
            <a:off x="1890713" y="2190750"/>
            <a:ext cx="0" cy="2571750"/>
          </a:xfrm>
          <a:prstGeom prst="line">
            <a:avLst/>
          </a:prstGeom>
          <a:noFill/>
          <a:ln w="44450">
            <a:solidFill>
              <a:schemeClr val="tx2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695" name="Text Box 8"/>
          <p:cNvSpPr txBox="1">
            <a:spLocks noChangeArrowheads="1"/>
          </p:cNvSpPr>
          <p:nvPr/>
        </p:nvSpPr>
        <p:spPr bwMode="auto">
          <a:xfrm>
            <a:off x="1585914" y="2765823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2</a:t>
            </a:r>
          </a:p>
        </p:txBody>
      </p:sp>
      <p:sp>
        <p:nvSpPr>
          <p:cNvPr id="114696" name="Text Box 9"/>
          <p:cNvSpPr txBox="1">
            <a:spLocks noChangeArrowheads="1"/>
          </p:cNvSpPr>
          <p:nvPr/>
        </p:nvSpPr>
        <p:spPr bwMode="auto">
          <a:xfrm>
            <a:off x="1608139" y="3444479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0</a:t>
            </a:r>
          </a:p>
        </p:txBody>
      </p:sp>
      <p:sp>
        <p:nvSpPr>
          <p:cNvPr id="114697" name="Line 10"/>
          <p:cNvSpPr>
            <a:spLocks noChangeShapeType="1"/>
          </p:cNvSpPr>
          <p:nvPr/>
        </p:nvSpPr>
        <p:spPr bwMode="auto">
          <a:xfrm flipH="1">
            <a:off x="1890713" y="3219450"/>
            <a:ext cx="1524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698" name="Text Box 11"/>
          <p:cNvSpPr txBox="1">
            <a:spLocks noChangeArrowheads="1"/>
          </p:cNvSpPr>
          <p:nvPr/>
        </p:nvSpPr>
        <p:spPr bwMode="auto">
          <a:xfrm>
            <a:off x="1585914" y="3053954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1</a:t>
            </a:r>
          </a:p>
        </p:txBody>
      </p:sp>
      <p:sp>
        <p:nvSpPr>
          <p:cNvPr id="114699" name="Text Box 12"/>
          <p:cNvSpPr txBox="1">
            <a:spLocks noChangeArrowheads="1"/>
          </p:cNvSpPr>
          <p:nvPr/>
        </p:nvSpPr>
        <p:spPr bwMode="auto">
          <a:xfrm>
            <a:off x="1585914" y="2480073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3</a:t>
            </a:r>
          </a:p>
        </p:txBody>
      </p:sp>
      <p:sp>
        <p:nvSpPr>
          <p:cNvPr id="114700" name="Line 13"/>
          <p:cNvSpPr>
            <a:spLocks noChangeShapeType="1"/>
          </p:cNvSpPr>
          <p:nvPr/>
        </p:nvSpPr>
        <p:spPr bwMode="auto">
          <a:xfrm flipH="1">
            <a:off x="1890713" y="2933700"/>
            <a:ext cx="1524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01" name="Line 14"/>
          <p:cNvSpPr>
            <a:spLocks noChangeShapeType="1"/>
          </p:cNvSpPr>
          <p:nvPr/>
        </p:nvSpPr>
        <p:spPr bwMode="auto">
          <a:xfrm flipH="1">
            <a:off x="1890713" y="2647950"/>
            <a:ext cx="1524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02" name="Line 15"/>
          <p:cNvSpPr>
            <a:spLocks noChangeShapeType="1"/>
          </p:cNvSpPr>
          <p:nvPr/>
        </p:nvSpPr>
        <p:spPr bwMode="auto">
          <a:xfrm flipH="1">
            <a:off x="290513" y="3390900"/>
            <a:ext cx="0" cy="1143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03" name="Line 16"/>
          <p:cNvSpPr>
            <a:spLocks noChangeShapeType="1"/>
          </p:cNvSpPr>
          <p:nvPr/>
        </p:nvSpPr>
        <p:spPr bwMode="auto">
          <a:xfrm flipH="1">
            <a:off x="823913" y="3390900"/>
            <a:ext cx="0" cy="1143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04" name="Line 17"/>
          <p:cNvSpPr>
            <a:spLocks noChangeShapeType="1"/>
          </p:cNvSpPr>
          <p:nvPr/>
        </p:nvSpPr>
        <p:spPr bwMode="auto">
          <a:xfrm flipH="1">
            <a:off x="1357313" y="3390900"/>
            <a:ext cx="0" cy="1143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05" name="Text Box 18"/>
          <p:cNvSpPr txBox="1">
            <a:spLocks noChangeArrowheads="1"/>
          </p:cNvSpPr>
          <p:nvPr/>
        </p:nvSpPr>
        <p:spPr bwMode="auto">
          <a:xfrm>
            <a:off x="2271714" y="3451623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1</a:t>
            </a:r>
          </a:p>
        </p:txBody>
      </p:sp>
      <p:sp>
        <p:nvSpPr>
          <p:cNvPr id="114706" name="Text Box 19"/>
          <p:cNvSpPr txBox="1">
            <a:spLocks noChangeArrowheads="1"/>
          </p:cNvSpPr>
          <p:nvPr/>
        </p:nvSpPr>
        <p:spPr bwMode="auto">
          <a:xfrm>
            <a:off x="2805114" y="3451623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2</a:t>
            </a:r>
          </a:p>
        </p:txBody>
      </p:sp>
      <p:sp>
        <p:nvSpPr>
          <p:cNvPr id="114707" name="Text Box 20"/>
          <p:cNvSpPr txBox="1">
            <a:spLocks noChangeArrowheads="1"/>
          </p:cNvSpPr>
          <p:nvPr/>
        </p:nvSpPr>
        <p:spPr bwMode="auto">
          <a:xfrm>
            <a:off x="3321050" y="3461148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3</a:t>
            </a:r>
          </a:p>
        </p:txBody>
      </p:sp>
      <p:sp>
        <p:nvSpPr>
          <p:cNvPr id="114708" name="Text Box 21"/>
          <p:cNvSpPr txBox="1">
            <a:spLocks noChangeArrowheads="1"/>
          </p:cNvSpPr>
          <p:nvPr/>
        </p:nvSpPr>
        <p:spPr bwMode="auto">
          <a:xfrm>
            <a:off x="1149351" y="3451623"/>
            <a:ext cx="4122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-1</a:t>
            </a:r>
          </a:p>
        </p:txBody>
      </p:sp>
      <p:sp>
        <p:nvSpPr>
          <p:cNvPr id="114709" name="Text Box 22"/>
          <p:cNvSpPr txBox="1">
            <a:spLocks noChangeArrowheads="1"/>
          </p:cNvSpPr>
          <p:nvPr/>
        </p:nvSpPr>
        <p:spPr bwMode="auto">
          <a:xfrm>
            <a:off x="658814" y="3451623"/>
            <a:ext cx="4122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-2</a:t>
            </a:r>
          </a:p>
        </p:txBody>
      </p:sp>
      <p:sp>
        <p:nvSpPr>
          <p:cNvPr id="114710" name="Text Box 23"/>
          <p:cNvSpPr txBox="1">
            <a:spLocks noChangeArrowheads="1"/>
          </p:cNvSpPr>
          <p:nvPr/>
        </p:nvSpPr>
        <p:spPr bwMode="auto">
          <a:xfrm>
            <a:off x="112714" y="3451623"/>
            <a:ext cx="4122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-3</a:t>
            </a:r>
          </a:p>
        </p:txBody>
      </p:sp>
      <p:sp>
        <p:nvSpPr>
          <p:cNvPr id="114711" name="Line 24"/>
          <p:cNvSpPr>
            <a:spLocks noChangeShapeType="1"/>
          </p:cNvSpPr>
          <p:nvPr/>
        </p:nvSpPr>
        <p:spPr bwMode="auto">
          <a:xfrm flipH="1">
            <a:off x="1890713" y="4076700"/>
            <a:ext cx="1524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12" name="Line 25"/>
          <p:cNvSpPr>
            <a:spLocks noChangeShapeType="1"/>
          </p:cNvSpPr>
          <p:nvPr/>
        </p:nvSpPr>
        <p:spPr bwMode="auto">
          <a:xfrm flipH="1">
            <a:off x="1890713" y="3790950"/>
            <a:ext cx="1524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13" name="Line 26"/>
          <p:cNvSpPr>
            <a:spLocks noChangeShapeType="1"/>
          </p:cNvSpPr>
          <p:nvPr/>
        </p:nvSpPr>
        <p:spPr bwMode="auto">
          <a:xfrm flipH="1">
            <a:off x="1890713" y="4362450"/>
            <a:ext cx="1524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14" name="Text Box 27"/>
          <p:cNvSpPr txBox="1">
            <a:spLocks noChangeArrowheads="1"/>
          </p:cNvSpPr>
          <p:nvPr/>
        </p:nvSpPr>
        <p:spPr bwMode="auto">
          <a:xfrm>
            <a:off x="2009776" y="3623073"/>
            <a:ext cx="4122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-1</a:t>
            </a:r>
          </a:p>
        </p:txBody>
      </p:sp>
      <p:sp>
        <p:nvSpPr>
          <p:cNvPr id="114715" name="Text Box 28"/>
          <p:cNvSpPr txBox="1">
            <a:spLocks noChangeArrowheads="1"/>
          </p:cNvSpPr>
          <p:nvPr/>
        </p:nvSpPr>
        <p:spPr bwMode="auto">
          <a:xfrm>
            <a:off x="2005014" y="3908823"/>
            <a:ext cx="4122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-2</a:t>
            </a:r>
          </a:p>
        </p:txBody>
      </p:sp>
      <p:sp>
        <p:nvSpPr>
          <p:cNvPr id="114716" name="Text Box 29"/>
          <p:cNvSpPr txBox="1">
            <a:spLocks noChangeArrowheads="1"/>
          </p:cNvSpPr>
          <p:nvPr/>
        </p:nvSpPr>
        <p:spPr bwMode="auto">
          <a:xfrm>
            <a:off x="2005014" y="4185048"/>
            <a:ext cx="4122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 b="1">
                <a:solidFill>
                  <a:schemeClr val="tx2"/>
                </a:solidFill>
                <a:ea typeface="楷体_GB2312" charset="-122"/>
              </a:rPr>
              <a:t>-3</a:t>
            </a:r>
          </a:p>
        </p:txBody>
      </p:sp>
      <p:sp>
        <p:nvSpPr>
          <p:cNvPr id="114717" name="Line 30"/>
          <p:cNvSpPr>
            <a:spLocks noChangeShapeType="1"/>
          </p:cNvSpPr>
          <p:nvPr/>
        </p:nvSpPr>
        <p:spPr bwMode="auto">
          <a:xfrm flipV="1">
            <a:off x="509588" y="2880122"/>
            <a:ext cx="2667000" cy="742950"/>
          </a:xfrm>
          <a:prstGeom prst="line">
            <a:avLst/>
          </a:prstGeom>
          <a:noFill/>
          <a:ln w="4445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18" name="Line 31"/>
          <p:cNvSpPr>
            <a:spLocks noChangeShapeType="1"/>
          </p:cNvSpPr>
          <p:nvPr/>
        </p:nvSpPr>
        <p:spPr bwMode="auto">
          <a:xfrm flipH="1">
            <a:off x="2424113" y="3390900"/>
            <a:ext cx="0" cy="1143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19" name="Line 32"/>
          <p:cNvSpPr>
            <a:spLocks noChangeShapeType="1"/>
          </p:cNvSpPr>
          <p:nvPr/>
        </p:nvSpPr>
        <p:spPr bwMode="auto">
          <a:xfrm flipH="1">
            <a:off x="2957513" y="3390900"/>
            <a:ext cx="0" cy="1143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20" name="Line 33"/>
          <p:cNvSpPr>
            <a:spLocks noChangeShapeType="1"/>
          </p:cNvSpPr>
          <p:nvPr/>
        </p:nvSpPr>
        <p:spPr bwMode="auto">
          <a:xfrm flipH="1">
            <a:off x="3490913" y="3390900"/>
            <a:ext cx="0" cy="1143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4721" name="Text Box 34"/>
          <p:cNvSpPr txBox="1">
            <a:spLocks noChangeArrowheads="1"/>
          </p:cNvSpPr>
          <p:nvPr/>
        </p:nvSpPr>
        <p:spPr bwMode="auto">
          <a:xfrm>
            <a:off x="328613" y="1819275"/>
            <a:ext cx="18473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endParaRPr lang="en-US" altLang="zh-CN" sz="4000">
              <a:solidFill>
                <a:srgbClr val="FF0000"/>
              </a:solidFill>
              <a:latin typeface="楷体_GB2312" charset="-122"/>
              <a:ea typeface="楷体_GB2312" charset="-122"/>
            </a:endParaRPr>
          </a:p>
          <a:p>
            <a:pPr>
              <a:buFont typeface="Arial" pitchFamily="34" charset="0"/>
              <a:buNone/>
            </a:pPr>
            <a:endParaRPr lang="en-US" altLang="zh-CN" sz="240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114722" name="Text Box 35"/>
          <p:cNvSpPr txBox="1">
            <a:spLocks noChangeArrowheads="1"/>
          </p:cNvSpPr>
          <p:nvPr/>
        </p:nvSpPr>
        <p:spPr bwMode="auto">
          <a:xfrm>
            <a:off x="3490913" y="3390900"/>
            <a:ext cx="457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楷体_GB2312" charset="-122"/>
                <a:ea typeface="楷体_GB2312" charset="-122"/>
              </a:rPr>
              <a:t>x</a:t>
            </a:r>
          </a:p>
        </p:txBody>
      </p:sp>
      <p:sp>
        <p:nvSpPr>
          <p:cNvPr id="114723" name="Text Box 36"/>
          <p:cNvSpPr txBox="1">
            <a:spLocks noChangeArrowheads="1"/>
          </p:cNvSpPr>
          <p:nvPr/>
        </p:nvSpPr>
        <p:spPr bwMode="auto">
          <a:xfrm>
            <a:off x="1509713" y="2066925"/>
            <a:ext cx="457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楷体_GB2312" charset="-122"/>
                <a:ea typeface="楷体_GB2312" charset="-122"/>
              </a:rPr>
              <a:t>y</a:t>
            </a:r>
          </a:p>
        </p:txBody>
      </p:sp>
      <p:grpSp>
        <p:nvGrpSpPr>
          <p:cNvPr id="114724" name="组合 6147"/>
          <p:cNvGrpSpPr/>
          <p:nvPr/>
        </p:nvGrpSpPr>
        <p:grpSpPr>
          <a:xfrm>
            <a:off x="258763" y="228600"/>
            <a:ext cx="4691684" cy="739246"/>
            <a:chExt cx="7391" cy="1551"/>
          </a:xfrm>
        </p:grpSpPr>
        <p:sp>
          <p:nvSpPr>
            <p:cNvPr id="114725" name="矩形 7"/>
            <p:cNvSpPr>
              <a:spLocks noChangeArrowheads="1"/>
            </p:cNvSpPr>
            <p:nvPr/>
          </p:nvSpPr>
          <p:spPr bwMode="auto">
            <a:xfrm>
              <a:off x="882" y="0"/>
              <a:ext cx="2634" cy="1200"/>
            </a:xfrm>
            <a:custGeom>
              <a:gdLst>
                <a:gd name="T0" fmla="*/ 0 w 2520280"/>
                <a:gd name="T1" fmla="*/ 1872208 h 1872208"/>
                <a:gd name="T2" fmla="*/ 2520280 w 2520280"/>
                <a:gd name="T3" fmla="*/ 1872208 h 1872208"/>
                <a:gd name="T4" fmla="*/ 0 w 2520280"/>
                <a:gd name="T5" fmla="*/ 1872208 h 1872208"/>
                <a:gd name="T6" fmla="*/ 0 w 2520280"/>
                <a:gd name="T7" fmla="*/ 0 h 1872208"/>
                <a:gd name="T8" fmla="*/ 916 w 2520280"/>
                <a:gd name="T9" fmla="*/ 0 h 1872208"/>
                <a:gd name="T10" fmla="*/ 0 w 2520280"/>
                <a:gd name="T11" fmla="*/ 0 h 18722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>
              <a:solidFill>
                <a:srgbClr val="DDDDDD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14726" name="任意多边形 16"/>
            <p:cNvSpPr>
              <a:spLocks noChangeArrowheads="1"/>
            </p:cNvSpPr>
            <p:nvPr/>
          </p:nvSpPr>
          <p:spPr bwMode="auto">
            <a:xfrm>
              <a:off x="0" y="454"/>
              <a:ext cx="826" cy="760"/>
            </a:xfrm>
            <a:custGeom>
              <a:gdLst>
                <a:gd name="T0" fmla="*/ 0 w 696310"/>
                <a:gd name="T1" fmla="*/ 0 h 696310"/>
                <a:gd name="T2" fmla="*/ 459827 w 696310"/>
                <a:gd name="T3" fmla="*/ 0 h 696310"/>
                <a:gd name="T4" fmla="*/ 459827 w 696310"/>
                <a:gd name="T5" fmla="*/ 236483 h 696310"/>
                <a:gd name="T6" fmla="*/ 696310 w 696310"/>
                <a:gd name="T7" fmla="*/ 236483 h 696310"/>
                <a:gd name="T8" fmla="*/ 696310 w 696310"/>
                <a:gd name="T9" fmla="*/ 696310 h 696310"/>
                <a:gd name="T10" fmla="*/ 0 w 696310"/>
                <a:gd name="T11" fmla="*/ 696310 h 696310"/>
                <a:gd name="T12" fmla="*/ 0 w 696310"/>
                <a:gd name="T13" fmla="*/ 0 h 6963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14727" name="矩形 17"/>
            <p:cNvSpPr>
              <a:spLocks noChangeArrowheads="1"/>
            </p:cNvSpPr>
            <p:nvPr/>
          </p:nvSpPr>
          <p:spPr bwMode="auto"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15900" rIns="179705" bIns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 sz="4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14728" name="文本框 6151"/>
            <p:cNvSpPr txBox="1">
              <a:spLocks noChangeArrowheads="1"/>
            </p:cNvSpPr>
            <p:nvPr/>
          </p:nvSpPr>
          <p:spPr bwMode="auto">
            <a:xfrm>
              <a:off x="878" y="432"/>
              <a:ext cx="6513" cy="1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r>
                <a:rPr lang="zh-CN" altLang="en-US" sz="2800" b="1">
                  <a:solidFill>
                    <a:srgbClr val="006666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一次函数与一元一次方程</a:t>
              </a:r>
            </a:p>
          </p:txBody>
        </p:sp>
        <p:sp>
          <p:nvSpPr>
            <p:cNvPr id="114729" name="文本框 6152"/>
            <p:cNvSpPr txBox="1">
              <a:spLocks noChangeArrowheads="1"/>
            </p:cNvSpPr>
            <p:nvPr/>
          </p:nvSpPr>
          <p:spPr bwMode="auto">
            <a:xfrm>
              <a:off x="0" y="453"/>
              <a:ext cx="872" cy="1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r>
                <a:rPr lang="zh-CN" altLang="en-US" sz="2800">
                  <a:solidFill>
                    <a:schemeClr val="accent1"/>
                  </a:solidFill>
                  <a:ea typeface="微软雅黑" pitchFamily="34" charset="-122"/>
                </a:rPr>
                <a:t>二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2" grpId="0"/>
      <p:bldP spid="1198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018" name="文本框 85017"/>
          <p:cNvSpPr txBox="1">
            <a:spLocks noChangeArrowheads="1"/>
          </p:cNvSpPr>
          <p:nvPr/>
        </p:nvSpPr>
        <p:spPr bwMode="auto">
          <a:xfrm>
            <a:off x="708026" y="998935"/>
            <a:ext cx="7508875" cy="176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1.直线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=2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+20</a:t>
            </a: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en-US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轴交点坐标为（____,_____），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这说明方程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＋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20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的解是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=_____.</a:t>
            </a:r>
          </a:p>
        </p:txBody>
      </p:sp>
      <p:sp>
        <p:nvSpPr>
          <p:cNvPr id="85021" name="文本框 85020"/>
          <p:cNvSpPr txBox="1">
            <a:spLocks noChangeArrowheads="1"/>
          </p:cNvSpPr>
          <p:nvPr/>
        </p:nvSpPr>
        <p:spPr bwMode="auto">
          <a:xfrm>
            <a:off x="1160463" y="1666875"/>
            <a:ext cx="8338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</a:rPr>
              <a:t>-10 </a:t>
            </a:r>
          </a:p>
        </p:txBody>
      </p:sp>
      <p:sp>
        <p:nvSpPr>
          <p:cNvPr id="85022" name="文本框 85021"/>
          <p:cNvSpPr txBox="1">
            <a:spLocks noChangeArrowheads="1"/>
          </p:cNvSpPr>
          <p:nvPr/>
        </p:nvSpPr>
        <p:spPr bwMode="auto">
          <a:xfrm>
            <a:off x="2482850" y="1666875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85023" name="文本框 85022"/>
          <p:cNvSpPr txBox="1">
            <a:spLocks noChangeArrowheads="1"/>
          </p:cNvSpPr>
          <p:nvPr/>
        </p:nvSpPr>
        <p:spPr bwMode="auto">
          <a:xfrm>
            <a:off x="2747963" y="2189560"/>
            <a:ext cx="8338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</a:rPr>
              <a:t>-10 </a:t>
            </a:r>
          </a:p>
        </p:txBody>
      </p:sp>
      <p:sp>
        <p:nvSpPr>
          <p:cNvPr id="115718" name="圆角矩形 31"/>
          <p:cNvSpPr>
            <a:spLocks noChangeArrowheads="1"/>
          </p:cNvSpPr>
          <p:nvPr/>
        </p:nvSpPr>
        <p:spPr bwMode="auto">
          <a:xfrm>
            <a:off x="460376" y="548879"/>
            <a:ext cx="1057275" cy="321469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D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99F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练一练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08025" y="2768204"/>
            <a:ext cx="7791450" cy="146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2.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若方程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  <a:sym typeface="宋体" pitchFamily="2" charset="-122"/>
              </a:rPr>
              <a:t>k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＋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  <a:sym typeface="宋体" pitchFamily="2" charset="-122"/>
              </a:rPr>
              <a:t>b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的解是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=5</a:t>
            </a:r>
            <a:r>
              <a:rPr lang="zh-CN" altLang="en-US" sz="3200">
                <a:latin typeface="Times New Roman" pitchFamily="18" charset="0"/>
                <a:ea typeface="黑体" pitchFamily="49" charset="-122"/>
              </a:rPr>
              <a:t>，则</a:t>
            </a: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直线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200"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  <a:sym typeface="宋体" pitchFamily="2" charset="-122"/>
              </a:rPr>
              <a:t>kx</a:t>
            </a:r>
            <a:r>
              <a:rPr lang="zh-CN" altLang="en-US" sz="3200">
                <a:latin typeface="Times New Roman" pitchFamily="18" charset="0"/>
                <a:ea typeface="黑体" pitchFamily="49" charset="-122"/>
                <a:sym typeface="宋体" pitchFamily="2" charset="-122"/>
              </a:rPr>
              <a:t>＋</a:t>
            </a:r>
            <a:r>
              <a:rPr lang="en-US" altLang="zh-CN" sz="3200" i="1">
                <a:latin typeface="Times New Roman" pitchFamily="18" charset="0"/>
                <a:ea typeface="黑体" pitchFamily="49" charset="-122"/>
                <a:sym typeface="宋体" pitchFamily="2" charset="-122"/>
              </a:rPr>
              <a:t>b</a:t>
            </a: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en-US" sz="32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en-US" sz="3200">
                <a:latin typeface="Times New Roman" pitchFamily="18" charset="0"/>
                <a:ea typeface="黑体" pitchFamily="49" charset="-122"/>
              </a:rPr>
              <a:t>轴交点坐标为（____,_____）.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964113" y="3402806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</a:rPr>
              <a:t>5 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029326" y="3402806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</a:rPr>
              <a:t>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5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5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18" grpId="0"/>
      <p:bldP spid="85021" grpId="0"/>
      <p:bldP spid="85022" grpId="0"/>
      <p:bldP spid="85023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95" name="横卷形 86094"/>
          <p:cNvSpPr>
            <a:spLocks noChangeArrowheads="1"/>
          </p:cNvSpPr>
          <p:nvPr/>
        </p:nvSpPr>
        <p:spPr bwMode="auto">
          <a:xfrm>
            <a:off x="250826" y="1922860"/>
            <a:ext cx="3095625" cy="1295400"/>
          </a:xfrm>
          <a:prstGeom prst="horizontalScroll">
            <a:avLst>
              <a:gd name="adj" fmla="val 125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　求一元一次方程</a:t>
            </a:r>
          </a:p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  </a:t>
            </a:r>
            <a:r>
              <a:rPr lang="en-US" altLang="zh-CN" sz="2400" i="1" err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kx</a:t>
            </a:r>
            <a:r>
              <a:rPr lang="en-US" altLang="zh-CN" sz="2400" err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+</a:t>
            </a:r>
            <a:r>
              <a:rPr lang="en-US" altLang="zh-CN" sz="2400" i="1" err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=0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的解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．</a:t>
            </a:r>
            <a:r>
              <a:rPr lang="zh-CN" altLang="en-US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endParaRPr lang="zh-CN" altLang="en-US" sz="2400">
              <a:solidFill>
                <a:schemeClr val="tx2"/>
              </a:solidFill>
              <a:latin typeface="Times New Roman" pitchFamily="18" charset="0"/>
              <a:ea typeface="黑体" pitchFamily="49" charset="-122"/>
            </a:endParaRPr>
          </a:p>
          <a:p>
            <a:pPr eaLnBrk="0" hangingPunct="0">
              <a:buFont typeface="Arial" pitchFamily="34" charset="0"/>
              <a:buNone/>
            </a:pPr>
            <a:endParaRPr lang="en-US" altLang="zh-CN" sz="240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6096" name="文本框 86095"/>
          <p:cNvSpPr txBox="1">
            <a:spLocks noChangeArrowheads="1"/>
          </p:cNvSpPr>
          <p:nvPr/>
        </p:nvSpPr>
        <p:spPr bwMode="auto">
          <a:xfrm>
            <a:off x="900114" y="1113235"/>
            <a:ext cx="5845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一次函数与一元一次方程的关系</a:t>
            </a:r>
          </a:p>
        </p:txBody>
      </p:sp>
      <p:sp>
        <p:nvSpPr>
          <p:cNvPr id="86097" name="横卷形 86096"/>
          <p:cNvSpPr>
            <a:spLocks noChangeArrowheads="1"/>
          </p:cNvSpPr>
          <p:nvPr/>
        </p:nvSpPr>
        <p:spPr bwMode="auto">
          <a:xfrm>
            <a:off x="5867401" y="1869281"/>
            <a:ext cx="2987675" cy="1296591"/>
          </a:xfrm>
          <a:prstGeom prst="horizontalScroll">
            <a:avLst>
              <a:gd name="adj" fmla="val 125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buFont typeface="Arial" pitchFamily="34" charset="0"/>
              <a:buNone/>
            </a:pPr>
            <a:r>
              <a:rPr lang="zh-CN" altLang="en-US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一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次函数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y= kx+b</a:t>
            </a:r>
          </a:p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中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=0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时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的值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．</a:t>
            </a:r>
            <a:r>
              <a:rPr lang="zh-CN" altLang="en-US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</a:p>
        </p:txBody>
      </p:sp>
      <p:sp>
        <p:nvSpPr>
          <p:cNvPr id="86098" name="左右箭头标注 86097"/>
          <p:cNvSpPr>
            <a:spLocks noChangeArrowheads="1"/>
          </p:cNvSpPr>
          <p:nvPr/>
        </p:nvSpPr>
        <p:spPr bwMode="auto">
          <a:xfrm>
            <a:off x="3346451" y="2031206"/>
            <a:ext cx="2665413" cy="971550"/>
          </a:xfrm>
          <a:prstGeom prst="leftRightArrowCallout">
            <a:avLst>
              <a:gd name="adj1" fmla="val 25000"/>
              <a:gd name="adj2" fmla="val 25000"/>
              <a:gd name="adj3" fmla="val 25644"/>
              <a:gd name="adj4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从“函数值”看</a:t>
            </a:r>
          </a:p>
        </p:txBody>
      </p:sp>
      <p:sp>
        <p:nvSpPr>
          <p:cNvPr id="86099" name="横卷形 86098"/>
          <p:cNvSpPr>
            <a:spLocks noChangeArrowheads="1"/>
          </p:cNvSpPr>
          <p:nvPr/>
        </p:nvSpPr>
        <p:spPr bwMode="auto">
          <a:xfrm>
            <a:off x="250826" y="3111104"/>
            <a:ext cx="2951163" cy="1350169"/>
          </a:xfrm>
          <a:prstGeom prst="horizontalScroll">
            <a:avLst>
              <a:gd name="adj" fmla="val 125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en-US" altLang="zh-CN" sz="2400">
              <a:solidFill>
                <a:schemeClr val="tx2"/>
              </a:solidFill>
              <a:latin typeface="Times New Roman" pitchFamily="18" charset="0"/>
              <a:ea typeface="黑体" pitchFamily="49" charset="-122"/>
            </a:endParaRPr>
          </a:p>
          <a:p>
            <a:pPr algn="ctr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求一元一次方程</a:t>
            </a:r>
          </a:p>
          <a:p>
            <a:pPr algn="ctr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  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kx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+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=0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的解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．</a:t>
            </a:r>
            <a:r>
              <a:rPr lang="zh-CN" altLang="en-US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</a:t>
            </a:r>
            <a:endParaRPr lang="zh-CN" altLang="en-US" sz="2400">
              <a:solidFill>
                <a:schemeClr val="tx2"/>
              </a:solidFill>
              <a:latin typeface="Times New Roman" pitchFamily="18" charset="0"/>
              <a:ea typeface="黑体" pitchFamily="49" charset="-122"/>
            </a:endParaRPr>
          </a:p>
          <a:p>
            <a:pPr algn="ctr">
              <a:buFont typeface="Arial" pitchFamily="34" charset="0"/>
              <a:buNone/>
            </a:pPr>
            <a:endParaRPr lang="zh-CN" altLang="en-US" sz="240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  <a:p>
            <a:pPr algn="ctr" eaLnBrk="0" hangingPunct="0">
              <a:buFont typeface="Arial" pitchFamily="34" charset="0"/>
              <a:buNone/>
            </a:pPr>
            <a:endParaRPr lang="en-US" altLang="zh-CN" sz="2400" i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6100" name="横卷形 86099"/>
          <p:cNvSpPr>
            <a:spLocks noChangeArrowheads="1"/>
          </p:cNvSpPr>
          <p:nvPr/>
        </p:nvSpPr>
        <p:spPr bwMode="auto">
          <a:xfrm>
            <a:off x="5794375" y="3164681"/>
            <a:ext cx="3024188" cy="1296591"/>
          </a:xfrm>
          <a:prstGeom prst="horizontalScroll">
            <a:avLst>
              <a:gd name="adj" fmla="val 125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　求直线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y= kx+b</a:t>
            </a:r>
          </a:p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　与 </a:t>
            </a: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x 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轴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rPr>
              <a:t>交点的</a:t>
            </a: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横</a:t>
            </a:r>
          </a:p>
          <a:p>
            <a:pPr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　坐标．</a:t>
            </a:r>
            <a:r>
              <a:rPr lang="zh-CN" altLang="en-US" sz="2400" i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 </a:t>
            </a:r>
          </a:p>
        </p:txBody>
      </p:sp>
      <p:sp>
        <p:nvSpPr>
          <p:cNvPr id="86101" name="左右箭头标注 86100"/>
          <p:cNvSpPr>
            <a:spLocks noChangeArrowheads="1"/>
          </p:cNvSpPr>
          <p:nvPr/>
        </p:nvSpPr>
        <p:spPr bwMode="auto">
          <a:xfrm>
            <a:off x="3203576" y="3273029"/>
            <a:ext cx="2663825" cy="973931"/>
          </a:xfrm>
          <a:prstGeom prst="leftRightArrowCallout">
            <a:avLst>
              <a:gd name="adj1" fmla="val 25000"/>
              <a:gd name="adj2" fmla="val 25000"/>
              <a:gd name="adj3" fmla="val 25566"/>
              <a:gd name="adj4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从“函数图象”看</a:t>
            </a:r>
          </a:p>
        </p:txBody>
      </p:sp>
      <p:sp>
        <p:nvSpPr>
          <p:cNvPr id="116745" name="圆角矩形 31"/>
          <p:cNvSpPr>
            <a:spLocks noChangeArrowheads="1"/>
          </p:cNvSpPr>
          <p:nvPr/>
        </p:nvSpPr>
        <p:spPr bwMode="auto">
          <a:xfrm>
            <a:off x="430213" y="589360"/>
            <a:ext cx="1255712" cy="3250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D9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99F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归纳总结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0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6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6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95" grpId="0"/>
      <p:bldP spid="86096" grpId="0"/>
      <p:bldP spid="86097" grpId="0"/>
      <p:bldP spid="86098" grpId="0"/>
      <p:bldP spid="86099" grpId="0"/>
      <p:bldP spid="86100" grpId="0"/>
      <p:bldP spid="861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762" name="文本框 99"/>
          <p:cNvSpPr txBox="1">
            <a:spLocks noChangeArrowheads="1"/>
          </p:cNvSpPr>
          <p:nvPr/>
        </p:nvSpPr>
        <p:spPr bwMode="auto">
          <a:xfrm>
            <a:off x="285751" y="425054"/>
            <a:ext cx="8677275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269999"/>
                </a:solidFill>
                <a:latin typeface="Times New Roman" pitchFamily="18" charset="0"/>
                <a:ea typeface="黑体" pitchFamily="49" charset="-122"/>
              </a:rPr>
              <a:t>例</a:t>
            </a:r>
            <a:r>
              <a:rPr lang="en-US" altLang="zh-CN" sz="2400">
                <a:solidFill>
                  <a:srgbClr val="269999"/>
                </a:solidFill>
                <a:latin typeface="Times New Roman" pitchFamily="18" charset="0"/>
                <a:ea typeface="黑体" pitchFamily="49" charset="-122"/>
              </a:rPr>
              <a:t>2  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一次函数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y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2400" err="1">
                <a:latin typeface="Times New Roman" pitchFamily="18" charset="0"/>
                <a:ea typeface="黑体" pitchFamily="49" charset="-122"/>
              </a:rPr>
              <a:t>kx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＋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b(k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为常数，且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k≠0)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的图象如图所示，根据图象信息可求得关于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的方程</a:t>
            </a:r>
            <a:r>
              <a:rPr lang="en-US" altLang="zh-CN" sz="2400" err="1">
                <a:latin typeface="Times New Roman" pitchFamily="18" charset="0"/>
                <a:ea typeface="黑体" pitchFamily="49" charset="-122"/>
              </a:rPr>
              <a:t>kx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＋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的解为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(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　　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)</a:t>
            </a: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A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＝－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       B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        C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0        D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．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85751" y="2107406"/>
            <a:ext cx="5572125" cy="19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solidFill>
                  <a:srgbClr val="269999"/>
                </a:solidFill>
                <a:latin typeface="黑体" pitchFamily="49" charset="-122"/>
                <a:ea typeface="黑体" pitchFamily="49" charset="-122"/>
              </a:rPr>
              <a:t>【</a:t>
            </a:r>
            <a:r>
              <a:rPr lang="zh-CN" altLang="en-US" sz="2400">
                <a:solidFill>
                  <a:srgbClr val="269999"/>
                </a:solidFill>
                <a:latin typeface="黑体" pitchFamily="49" charset="-122"/>
                <a:ea typeface="黑体" pitchFamily="49" charset="-122"/>
              </a:rPr>
              <a:t>解析</a:t>
            </a:r>
            <a:r>
              <a:rPr lang="en-US" altLang="zh-CN" sz="2400">
                <a:solidFill>
                  <a:srgbClr val="269999"/>
                </a:solidFill>
                <a:latin typeface="黑体" pitchFamily="49" charset="-122"/>
                <a:ea typeface="黑体" pitchFamily="49" charset="-122"/>
              </a:rPr>
              <a:t>】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由函数经过点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(0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1)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可得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＝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，再将点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(2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3)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代入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y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＝</a:t>
            </a:r>
            <a:r>
              <a:rPr lang="en-US" altLang="zh-CN" sz="2400" err="1">
                <a:solidFill>
                  <a:srgbClr val="FF0000"/>
                </a:solidFill>
                <a:ea typeface="黑体" pitchFamily="49" charset="-122"/>
              </a:rPr>
              <a:t>kx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＋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，可求出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k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的值为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，故一次函数的表达式为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y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＝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＋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，再求出方程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＋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＝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0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的解为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＝－</a:t>
            </a:r>
            <a:r>
              <a:rPr lang="en-US" altLang="zh-CN" sz="2400">
                <a:solidFill>
                  <a:srgbClr val="FF0000"/>
                </a:solidFill>
                <a:ea typeface="黑体" pitchFamily="49" charset="-122"/>
              </a:rPr>
              <a:t>1.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010400" y="750110"/>
            <a:ext cx="5143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A</a:t>
            </a:r>
          </a:p>
        </p:txBody>
      </p:sp>
      <p:sp>
        <p:nvSpPr>
          <p:cNvPr id="22532" name="文本框 2"/>
          <p:cNvSpPr txBox="1">
            <a:spLocks noChangeArrowheads="1"/>
          </p:cNvSpPr>
          <p:nvPr/>
        </p:nvSpPr>
        <p:spPr bwMode="auto">
          <a:xfrm>
            <a:off x="285750" y="4107656"/>
            <a:ext cx="8085138" cy="84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269999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indent="266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方法总结：</a:t>
            </a:r>
            <a:r>
              <a:rPr lang="zh-CN" altLang="en-US" sz="2000">
                <a:latin typeface="Times New Roman" pitchFamily="18" charset="0"/>
                <a:ea typeface="黑体" pitchFamily="49" charset="-122"/>
              </a:rPr>
              <a:t>此题主要考查了一次函数与一元一次方程的关系，关键是正确利用待定系数法求出一次函数的关系式．</a:t>
            </a:r>
          </a:p>
        </p:txBody>
      </p:sp>
      <p:pic>
        <p:nvPicPr>
          <p:cNvPr id="117766" name="图片 -21474826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56301" y="2215754"/>
            <a:ext cx="2790825" cy="16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25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8786" name="Object 4"/>
          <p:cNvGraphicFramePr>
            <a:graphicFrameLocks noChangeAspect="1"/>
          </p:cNvGraphicFramePr>
          <p:nvPr/>
        </p:nvGraphicFramePr>
        <p:xfrm>
          <a:off x="5076825" y="1707356"/>
          <a:ext cx="3810000" cy="2971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" imgW="3809524" imgH="3666667" progId="Paint.Picture">
                  <p:embed/>
                </p:oleObj>
              </mc:Choice>
              <mc:Fallback>
                <p:oleObj r:id="rId2" imgW="3809524" imgH="3666667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076825" y="1707356"/>
                        <a:ext cx="381000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87" name="Text Box 5"/>
          <p:cNvSpPr txBox="1">
            <a:spLocks noChangeArrowheads="1"/>
          </p:cNvSpPr>
          <p:nvPr/>
        </p:nvSpPr>
        <p:spPr bwMode="auto">
          <a:xfrm>
            <a:off x="387351" y="402431"/>
            <a:ext cx="8423275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1.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某地长途汽车客运公司规定旅客可随身携带一定质量的行李，如果超过规定，则需要购买行李票，行李票费用</a:t>
            </a:r>
            <a:r>
              <a:rPr lang="en-US" sz="24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元与行李质量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zh-CN" sz="2400">
                <a:latin typeface="Times New Roman" pitchFamily="18" charset="0"/>
                <a:ea typeface="黑体" pitchFamily="49" charset="-122"/>
              </a:rPr>
              <a:t>千克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的关系如图：</a:t>
            </a:r>
          </a:p>
        </p:txBody>
      </p:sp>
      <p:sp>
        <p:nvSpPr>
          <p:cNvPr id="118788" name="Text Box 6"/>
          <p:cNvSpPr txBox="1">
            <a:spLocks noChangeArrowheads="1"/>
          </p:cNvSpPr>
          <p:nvPr/>
        </p:nvSpPr>
        <p:spPr bwMode="auto">
          <a:xfrm>
            <a:off x="539242" y="2053621"/>
            <a:ext cx="420846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latin typeface="Times New Roman" pitchFamily="18" charset="0"/>
                <a:ea typeface="黑体" pitchFamily="49" charset="-122"/>
              </a:rPr>
              <a:t>(1)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旅客最多可免费携带多少千克行李？</a:t>
            </a:r>
          </a:p>
        </p:txBody>
      </p:sp>
      <p:sp>
        <p:nvSpPr>
          <p:cNvPr id="118789" name="Text Box 7"/>
          <p:cNvSpPr txBox="1">
            <a:spLocks noChangeArrowheads="1"/>
          </p:cNvSpPr>
          <p:nvPr/>
        </p:nvSpPr>
        <p:spPr bwMode="auto">
          <a:xfrm>
            <a:off x="537654" y="3209718"/>
            <a:ext cx="4078288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⑵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超过</a:t>
            </a:r>
            <a:r>
              <a:rPr lang="en-US" sz="2400">
                <a:latin typeface="Times New Roman" pitchFamily="18" charset="0"/>
                <a:ea typeface="黑体" pitchFamily="49" charset="-122"/>
              </a:rPr>
              <a:t>30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千克后，每千克需付多少元？</a:t>
            </a:r>
          </a:p>
        </p:txBody>
      </p:sp>
      <p:sp>
        <p:nvSpPr>
          <p:cNvPr id="118790" name="Text Box 12"/>
          <p:cNvSpPr txBox="1">
            <a:spLocks noChangeArrowheads="1"/>
          </p:cNvSpPr>
          <p:nvPr/>
        </p:nvSpPr>
        <p:spPr bwMode="auto">
          <a:xfrm>
            <a:off x="6227763" y="4407694"/>
            <a:ext cx="7921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en-US" sz="2000" b="1">
                <a:solidFill>
                  <a:srgbClr val="FF0066"/>
                </a:solidFill>
              </a:rPr>
              <a:t>30</a:t>
            </a:r>
          </a:p>
        </p:txBody>
      </p:sp>
      <p:sp>
        <p:nvSpPr>
          <p:cNvPr id="41158" name="Text Box 13"/>
          <p:cNvSpPr txBox="1">
            <a:spLocks noChangeArrowheads="1"/>
          </p:cNvSpPr>
          <p:nvPr/>
        </p:nvSpPr>
        <p:spPr bwMode="auto">
          <a:xfrm>
            <a:off x="3174492" y="2587021"/>
            <a:ext cx="143986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千克</a:t>
            </a:r>
          </a:p>
        </p:txBody>
      </p:sp>
      <p:sp>
        <p:nvSpPr>
          <p:cNvPr id="41159" name="Text Box 14"/>
          <p:cNvSpPr txBox="1">
            <a:spLocks noChangeArrowheads="1"/>
          </p:cNvSpPr>
          <p:nvPr/>
        </p:nvSpPr>
        <p:spPr bwMode="auto">
          <a:xfrm>
            <a:off x="1872742" y="4238417"/>
            <a:ext cx="187166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0.2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元</a:t>
            </a:r>
          </a:p>
        </p:txBody>
      </p:sp>
      <p:sp>
        <p:nvSpPr>
          <p:cNvPr id="118793" name="矩形 80"/>
          <p:cNvSpPr>
            <a:spLocks noChangeArrowheads="1"/>
          </p:cNvSpPr>
          <p:nvPr/>
        </p:nvSpPr>
        <p:spPr bwMode="auto">
          <a:xfrm>
            <a:off x="11113" y="28575"/>
            <a:ext cx="1114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b="1">
                <a:solidFill>
                  <a:srgbClr val="228B8B"/>
                </a:solidFill>
                <a:ea typeface="方正姚体" pitchFamily="2" charset="-122"/>
              </a:rPr>
              <a:t>当堂练习</a:t>
            </a:r>
            <a:endParaRPr lang="zh-CN" altLang="en-US">
              <a:solidFill>
                <a:srgbClr val="228B8B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8" grpId="0"/>
      <p:bldP spid="411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0" name="文本框 94284"/>
          <p:cNvSpPr txBox="1">
            <a:spLocks noChangeArrowheads="1"/>
          </p:cNvSpPr>
          <p:nvPr/>
        </p:nvSpPr>
        <p:spPr bwMode="auto">
          <a:xfrm>
            <a:off x="385764" y="390525"/>
            <a:ext cx="8548687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  2. 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全国每年都有大量土地被沙漠吞没，改造沙漠，保护土地资源已经成为一项十分紧迫的任务，某地区现有土地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100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万平方千米，沙漠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200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万平方千米，土地沙漠化的变化情况如下图所示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graphicFrame>
        <p:nvGraphicFramePr>
          <p:cNvPr id="119811" name="对象 95262"/>
          <p:cNvGraphicFramePr>
            <a:graphicFrameLocks noChangeAspect="1"/>
          </p:cNvGraphicFramePr>
          <p:nvPr/>
        </p:nvGraphicFramePr>
        <p:xfrm>
          <a:off x="5048250" y="2313385"/>
          <a:ext cx="3886200" cy="23717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2" imgW="2381582" imgH="2133898" progId="MSPhotoEd.3">
                  <p:embed/>
                </p:oleObj>
              </mc:Choice>
              <mc:Fallback>
                <p:oleObj r:id="rId2" imgW="2381582" imgH="2133898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048250" y="2313385"/>
                        <a:ext cx="3886200" cy="237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2" name="矩形 95263"/>
          <p:cNvSpPr>
            <a:spLocks noChangeArrowheads="1"/>
          </p:cNvSpPr>
          <p:nvPr/>
        </p:nvSpPr>
        <p:spPr bwMode="auto">
          <a:xfrm>
            <a:off x="250825" y="2276573"/>
            <a:ext cx="4506362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indent="266700"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(1)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如果不采取任何措施，那么</a:t>
            </a:r>
          </a:p>
          <a:p>
            <a:pPr indent="2667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到第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年底，该地区沙漠面积</a:t>
            </a:r>
          </a:p>
          <a:p>
            <a:pPr indent="2667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将增加多少万千米</a:t>
            </a:r>
            <a:r>
              <a:rPr lang="en-US" altLang="zh-CN" sz="2400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？</a:t>
            </a:r>
          </a:p>
        </p:txBody>
      </p:sp>
      <p:sp>
        <p:nvSpPr>
          <p:cNvPr id="95267" name="文本框 95266"/>
          <p:cNvSpPr txBox="1">
            <a:spLocks noChangeArrowheads="1"/>
          </p:cNvSpPr>
          <p:nvPr/>
        </p:nvSpPr>
        <p:spPr bwMode="auto">
          <a:xfrm>
            <a:off x="1455554" y="3763121"/>
            <a:ext cx="1735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万千米</a:t>
            </a:r>
            <a:r>
              <a:rPr lang="en-US" altLang="zh-CN" sz="2800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20834" name="对象 95262"/>
          <p:cNvGraphicFramePr>
            <a:graphicFrameLocks noChangeAspect="1"/>
          </p:cNvGraphicFramePr>
          <p:nvPr/>
        </p:nvGraphicFramePr>
        <p:xfrm>
          <a:off x="5197475" y="2311004"/>
          <a:ext cx="3886200" cy="23717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" imgW="2381582" imgH="2133898" progId="MSPhotoEd.3">
                  <p:embed/>
                </p:oleObj>
              </mc:Choice>
              <mc:Fallback>
                <p:oleObj r:id="rId2" imgW="2381582" imgH="2133898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197475" y="2311004"/>
                        <a:ext cx="3886200" cy="237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68" name="文本框 95267"/>
          <p:cNvSpPr txBox="1">
            <a:spLocks noChangeArrowheads="1"/>
          </p:cNvSpPr>
          <p:nvPr/>
        </p:nvSpPr>
        <p:spPr bwMode="auto">
          <a:xfrm>
            <a:off x="306388" y="492919"/>
            <a:ext cx="8513762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(2)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如果该地区沙漠的面积继续按此趋势扩大，那么从现在开始，第几年底后，该地区将丧失土地资源？</a:t>
            </a:r>
          </a:p>
        </p:txBody>
      </p:sp>
      <p:sp>
        <p:nvSpPr>
          <p:cNvPr id="95269" name="文本框 95268"/>
          <p:cNvSpPr txBox="1">
            <a:spLocks noChangeArrowheads="1"/>
          </p:cNvSpPr>
          <p:nvPr/>
        </p:nvSpPr>
        <p:spPr bwMode="auto">
          <a:xfrm>
            <a:off x="317486" y="2114550"/>
            <a:ext cx="4964112" cy="209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4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(3)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如果从现在开始采取植树造林措施，每年改造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万千米</a:t>
            </a:r>
            <a:r>
              <a:rPr lang="en-US" altLang="zh-CN" sz="2400" baseline="30000">
                <a:latin typeface="Times New Roman" pitchFamily="18" charset="0"/>
                <a:ea typeface="黑体" pitchFamily="49" charset="-122"/>
              </a:rPr>
              <a:t>2</a:t>
            </a:r>
          </a:p>
          <a:p>
            <a:pPr>
              <a:lnSpc>
                <a:spcPct val="140000"/>
              </a:lnSpc>
              <a:buFont typeface="Arial" pitchFamily="34" charset="0"/>
              <a:buNone/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沙漠，那么到第几年底，该地区的沙漠面积能减少到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176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万千米</a:t>
            </a:r>
            <a:r>
              <a:rPr lang="en-US" altLang="zh-CN" sz="2400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．</a:t>
            </a:r>
          </a:p>
        </p:txBody>
      </p:sp>
      <p:sp>
        <p:nvSpPr>
          <p:cNvPr id="95270" name="文本框 95269"/>
          <p:cNvSpPr txBox="1">
            <a:spLocks noChangeArrowheads="1"/>
          </p:cNvSpPr>
          <p:nvPr/>
        </p:nvSpPr>
        <p:spPr bwMode="auto">
          <a:xfrm>
            <a:off x="306389" y="1412081"/>
            <a:ext cx="841692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每年新增面积为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万千米</a:t>
            </a:r>
            <a:r>
              <a:rPr lang="en-US" altLang="zh-CN" sz="2400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，所以第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年底后将丧失土地资源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sp>
        <p:nvSpPr>
          <p:cNvPr id="95271" name="文本框 95270"/>
          <p:cNvSpPr txBox="1">
            <a:spLocks noChangeArrowheads="1"/>
          </p:cNvSpPr>
          <p:nvPr/>
        </p:nvSpPr>
        <p:spPr bwMode="auto">
          <a:xfrm>
            <a:off x="1985963" y="4311254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第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</a:t>
            </a:r>
            <a:r>
              <a:rPr lang="zh-CN" altLang="en-US" sz="28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年底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68" grpId="0"/>
      <p:bldP spid="95269" grpId="0"/>
      <p:bldP spid="95270" grpId="0"/>
      <p:bldP spid="952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858" name="文本框 10874"/>
          <p:cNvSpPr txBox="1">
            <a:spLocks noChangeArrowheads="1"/>
          </p:cNvSpPr>
          <p:nvPr/>
        </p:nvSpPr>
        <p:spPr bwMode="auto">
          <a:xfrm>
            <a:off x="341760" y="784726"/>
            <a:ext cx="8424863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近几年来，由于经济和社会发展迅速，用电量越来越多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为缓解用电紧张，某电力公司特制定了新的用电收费标准，每月用电量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（度）与应付电费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（元）的关系如图所示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  <p:grpSp>
        <p:nvGrpSpPr>
          <p:cNvPr id="121859" name="组合 1"/>
          <p:cNvGrpSpPr/>
          <p:nvPr/>
        </p:nvGrpSpPr>
        <p:grpSpPr>
          <a:xfrm>
            <a:off x="5043489" y="2250281"/>
            <a:ext cx="3927475" cy="2424815"/>
            <a:chOff x="7652" y="4752"/>
            <a:chExt cx="6186" cy="5092"/>
          </a:xfrm>
        </p:grpSpPr>
        <p:sp>
          <p:nvSpPr>
            <p:cNvPr id="121860" name="直接连接符 10881"/>
            <p:cNvSpPr>
              <a:spLocks noChangeShapeType="1"/>
            </p:cNvSpPr>
            <p:nvPr/>
          </p:nvSpPr>
          <p:spPr bwMode="auto">
            <a:xfrm>
              <a:off x="8675" y="5017"/>
              <a:ext cx="112" cy="397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1" name="直接连接符 10882"/>
            <p:cNvSpPr>
              <a:spLocks noChangeShapeType="1"/>
            </p:cNvSpPr>
            <p:nvPr/>
          </p:nvSpPr>
          <p:spPr bwMode="auto">
            <a:xfrm flipV="1">
              <a:off x="8787" y="8875"/>
              <a:ext cx="4082" cy="11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2" name="直接连接符 10884"/>
            <p:cNvSpPr>
              <a:spLocks noChangeShapeType="1"/>
            </p:cNvSpPr>
            <p:nvPr/>
          </p:nvSpPr>
          <p:spPr bwMode="auto">
            <a:xfrm>
              <a:off x="8787" y="8192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3" name="直接连接符 10885"/>
            <p:cNvSpPr>
              <a:spLocks noChangeShapeType="1"/>
            </p:cNvSpPr>
            <p:nvPr/>
          </p:nvSpPr>
          <p:spPr bwMode="auto">
            <a:xfrm>
              <a:off x="8745" y="7382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4" name="直接连接符 10886"/>
            <p:cNvSpPr>
              <a:spLocks noChangeShapeType="1"/>
            </p:cNvSpPr>
            <p:nvPr/>
          </p:nvSpPr>
          <p:spPr bwMode="auto">
            <a:xfrm>
              <a:off x="8735" y="6572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5" name="直接连接符 10887"/>
            <p:cNvSpPr>
              <a:spLocks noChangeShapeType="1"/>
            </p:cNvSpPr>
            <p:nvPr/>
          </p:nvSpPr>
          <p:spPr bwMode="auto">
            <a:xfrm>
              <a:off x="8725" y="5795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6" name="直接连接符 10888"/>
            <p:cNvSpPr>
              <a:spLocks noChangeShapeType="1"/>
            </p:cNvSpPr>
            <p:nvPr/>
          </p:nvSpPr>
          <p:spPr bwMode="auto">
            <a:xfrm flipH="1">
              <a:off x="9450" y="8875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7" name="直接连接符 10889"/>
            <p:cNvSpPr>
              <a:spLocks noChangeShapeType="1"/>
            </p:cNvSpPr>
            <p:nvPr/>
          </p:nvSpPr>
          <p:spPr bwMode="auto">
            <a:xfrm flipH="1">
              <a:off x="10175" y="8830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8" name="直接连接符 10890"/>
            <p:cNvSpPr>
              <a:spLocks noChangeShapeType="1"/>
            </p:cNvSpPr>
            <p:nvPr/>
          </p:nvSpPr>
          <p:spPr bwMode="auto">
            <a:xfrm flipH="1">
              <a:off x="10900" y="8812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69" name="直接连接符 10891"/>
            <p:cNvSpPr>
              <a:spLocks noChangeShapeType="1"/>
            </p:cNvSpPr>
            <p:nvPr/>
          </p:nvSpPr>
          <p:spPr bwMode="auto">
            <a:xfrm flipH="1">
              <a:off x="11597" y="8795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70" name="文本框 10892"/>
            <p:cNvSpPr txBox="1">
              <a:spLocks noChangeArrowheads="1"/>
            </p:cNvSpPr>
            <p:nvPr/>
          </p:nvSpPr>
          <p:spPr bwMode="auto">
            <a:xfrm>
              <a:off x="9127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25</a:t>
              </a:r>
            </a:p>
          </p:txBody>
        </p:sp>
        <p:sp>
          <p:nvSpPr>
            <p:cNvPr id="121871" name="文本框 10893"/>
            <p:cNvSpPr txBox="1">
              <a:spLocks noChangeArrowheads="1"/>
            </p:cNvSpPr>
            <p:nvPr/>
          </p:nvSpPr>
          <p:spPr bwMode="auto">
            <a:xfrm>
              <a:off x="9842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50</a:t>
              </a:r>
            </a:p>
          </p:txBody>
        </p:sp>
        <p:sp>
          <p:nvSpPr>
            <p:cNvPr id="121872" name="文本框 10894"/>
            <p:cNvSpPr txBox="1">
              <a:spLocks noChangeArrowheads="1"/>
            </p:cNvSpPr>
            <p:nvPr/>
          </p:nvSpPr>
          <p:spPr bwMode="auto">
            <a:xfrm>
              <a:off x="10490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75</a:t>
              </a:r>
            </a:p>
          </p:txBody>
        </p:sp>
        <p:sp>
          <p:nvSpPr>
            <p:cNvPr id="121873" name="文本框 10895"/>
            <p:cNvSpPr txBox="1">
              <a:spLocks noChangeArrowheads="1"/>
            </p:cNvSpPr>
            <p:nvPr/>
          </p:nvSpPr>
          <p:spPr bwMode="auto">
            <a:xfrm>
              <a:off x="11282" y="8875"/>
              <a:ext cx="124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100</a:t>
              </a:r>
            </a:p>
          </p:txBody>
        </p:sp>
        <p:sp>
          <p:nvSpPr>
            <p:cNvPr id="121874" name="文本框 10896"/>
            <p:cNvSpPr txBox="1">
              <a:spLocks noChangeArrowheads="1"/>
            </p:cNvSpPr>
            <p:nvPr/>
          </p:nvSpPr>
          <p:spPr bwMode="auto">
            <a:xfrm>
              <a:off x="7995" y="7812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25</a:t>
              </a:r>
            </a:p>
          </p:txBody>
        </p:sp>
        <p:sp>
          <p:nvSpPr>
            <p:cNvPr id="121875" name="文本框 10897"/>
            <p:cNvSpPr txBox="1">
              <a:spLocks noChangeArrowheads="1"/>
            </p:cNvSpPr>
            <p:nvPr/>
          </p:nvSpPr>
          <p:spPr bwMode="auto">
            <a:xfrm>
              <a:off x="7995" y="7132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50</a:t>
              </a:r>
            </a:p>
          </p:txBody>
        </p:sp>
        <p:sp>
          <p:nvSpPr>
            <p:cNvPr id="121876" name="文本框 10898"/>
            <p:cNvSpPr txBox="1">
              <a:spLocks noChangeArrowheads="1"/>
            </p:cNvSpPr>
            <p:nvPr/>
          </p:nvSpPr>
          <p:spPr bwMode="auto">
            <a:xfrm>
              <a:off x="7995" y="6492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70</a:t>
              </a:r>
            </a:p>
          </p:txBody>
        </p:sp>
        <p:sp>
          <p:nvSpPr>
            <p:cNvPr id="121877" name="文本框 10899"/>
            <p:cNvSpPr txBox="1">
              <a:spLocks noChangeArrowheads="1"/>
            </p:cNvSpPr>
            <p:nvPr/>
          </p:nvSpPr>
          <p:spPr bwMode="auto">
            <a:xfrm>
              <a:off x="7652" y="4907"/>
              <a:ext cx="124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100</a:t>
              </a:r>
            </a:p>
          </p:txBody>
        </p:sp>
        <p:sp>
          <p:nvSpPr>
            <p:cNvPr id="121878" name="文本框 10900"/>
            <p:cNvSpPr txBox="1">
              <a:spLocks noChangeArrowheads="1"/>
            </p:cNvSpPr>
            <p:nvPr/>
          </p:nvSpPr>
          <p:spPr bwMode="auto">
            <a:xfrm>
              <a:off x="8107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 i="1">
                  <a:latin typeface="Times New Roman" pitchFamily="18" charset="0"/>
                </a:rPr>
                <a:t>O</a:t>
              </a:r>
            </a:p>
          </p:txBody>
        </p:sp>
        <p:sp>
          <p:nvSpPr>
            <p:cNvPr id="121879" name="文本框 10901"/>
            <p:cNvSpPr txBox="1">
              <a:spLocks noChangeArrowheads="1"/>
            </p:cNvSpPr>
            <p:nvPr/>
          </p:nvSpPr>
          <p:spPr bwMode="auto">
            <a:xfrm>
              <a:off x="8900" y="4752"/>
              <a:ext cx="158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 i="1">
                  <a:latin typeface="Times New Roman" pitchFamily="18" charset="0"/>
                  <a:ea typeface="黑体" pitchFamily="49" charset="-122"/>
                </a:rPr>
                <a:t>y</a:t>
              </a:r>
              <a:r>
                <a:rPr lang="en-US" altLang="zh-CN" sz="2400">
                  <a:latin typeface="Times New Roman" pitchFamily="18" charset="0"/>
                  <a:ea typeface="黑体" pitchFamily="49" charset="-122"/>
                </a:rPr>
                <a:t>(</a:t>
              </a:r>
              <a:r>
                <a:rPr lang="zh-CN" altLang="en-US" sz="2400">
                  <a:latin typeface="Times New Roman" pitchFamily="18" charset="0"/>
                  <a:ea typeface="黑体" pitchFamily="49" charset="-122"/>
                </a:rPr>
                <a:t>元）</a:t>
              </a:r>
            </a:p>
          </p:txBody>
        </p:sp>
        <p:sp>
          <p:nvSpPr>
            <p:cNvPr id="121880" name="文本框 10902"/>
            <p:cNvSpPr txBox="1">
              <a:spLocks noChangeArrowheads="1"/>
            </p:cNvSpPr>
            <p:nvPr/>
          </p:nvSpPr>
          <p:spPr bwMode="auto">
            <a:xfrm>
              <a:off x="12251" y="8795"/>
              <a:ext cx="158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 i="1">
                  <a:latin typeface="Times New Roman" pitchFamily="18" charset="0"/>
                  <a:ea typeface="黑体" pitchFamily="49" charset="-122"/>
                </a:rPr>
                <a:t>x</a:t>
              </a:r>
              <a:r>
                <a:rPr lang="en-US" altLang="zh-CN" sz="2400">
                  <a:latin typeface="Times New Roman" pitchFamily="18" charset="0"/>
                  <a:ea typeface="黑体" pitchFamily="49" charset="-122"/>
                </a:rPr>
                <a:t>(</a:t>
              </a:r>
              <a:r>
                <a:rPr lang="zh-CN" altLang="en-US" sz="2400">
                  <a:latin typeface="Times New Roman" pitchFamily="18" charset="0"/>
                  <a:ea typeface="黑体" pitchFamily="49" charset="-122"/>
                </a:rPr>
                <a:t>度）</a:t>
              </a:r>
            </a:p>
          </p:txBody>
        </p:sp>
        <p:sp>
          <p:nvSpPr>
            <p:cNvPr id="121881" name="直接连接符 10903"/>
            <p:cNvSpPr>
              <a:spLocks noChangeShapeType="1"/>
            </p:cNvSpPr>
            <p:nvPr/>
          </p:nvSpPr>
          <p:spPr bwMode="auto">
            <a:xfrm>
              <a:off x="8787" y="8192"/>
              <a:ext cx="1362" cy="0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82" name="直接连接符 10904"/>
            <p:cNvSpPr>
              <a:spLocks noChangeShapeType="1"/>
            </p:cNvSpPr>
            <p:nvPr/>
          </p:nvSpPr>
          <p:spPr bwMode="auto">
            <a:xfrm flipH="1" flipV="1">
              <a:off x="10167" y="8192"/>
              <a:ext cx="0" cy="795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83" name="直接连接符 10905"/>
            <p:cNvSpPr>
              <a:spLocks noChangeShapeType="1"/>
            </p:cNvSpPr>
            <p:nvPr/>
          </p:nvSpPr>
          <p:spPr bwMode="auto">
            <a:xfrm>
              <a:off x="8787" y="6720"/>
              <a:ext cx="2722" cy="0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84" name="直接连接符 10906"/>
            <p:cNvSpPr>
              <a:spLocks noChangeShapeType="1"/>
            </p:cNvSpPr>
            <p:nvPr/>
          </p:nvSpPr>
          <p:spPr bwMode="auto">
            <a:xfrm flipH="1" flipV="1">
              <a:off x="11527" y="6720"/>
              <a:ext cx="60" cy="2155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85" name="直接连接符 10907"/>
            <p:cNvSpPr>
              <a:spLocks noChangeShapeType="1"/>
            </p:cNvSpPr>
            <p:nvPr/>
          </p:nvSpPr>
          <p:spPr bwMode="auto">
            <a:xfrm flipV="1">
              <a:off x="8787" y="8192"/>
              <a:ext cx="1362" cy="7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86" name="直接连接符 10908"/>
            <p:cNvSpPr>
              <a:spLocks noChangeShapeType="1"/>
            </p:cNvSpPr>
            <p:nvPr/>
          </p:nvSpPr>
          <p:spPr bwMode="auto">
            <a:xfrm flipV="1">
              <a:off x="10150" y="6492"/>
              <a:ext cx="1587" cy="17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1887" name="文本框 10909"/>
            <p:cNvSpPr txBox="1">
              <a:spLocks noChangeArrowheads="1"/>
            </p:cNvSpPr>
            <p:nvPr/>
          </p:nvSpPr>
          <p:spPr bwMode="auto">
            <a:xfrm>
              <a:off x="7995" y="6037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75</a:t>
              </a:r>
            </a:p>
          </p:txBody>
        </p:sp>
      </p:grpSp>
    </p:spTree>
  </p:cSld>
  <p:clrMapOvr>
    <a:masterClrMapping/>
  </p:clrMapOvr>
  <p:transition>
    <p:fade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77" name="矩形 10876"/>
          <p:cNvSpPr>
            <a:spLocks noChangeArrowheads="1"/>
          </p:cNvSpPr>
          <p:nvPr/>
        </p:nvSpPr>
        <p:spPr bwMode="auto">
          <a:xfrm>
            <a:off x="263525" y="435769"/>
            <a:ext cx="8364538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⑴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请你根据图象所描述的信息，分别求出当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0≤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≤50 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和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&gt;50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时，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与</a:t>
            </a:r>
            <a:r>
              <a:rPr lang="en-US" altLang="zh-CN" sz="2400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的函数表达式；</a:t>
            </a:r>
          </a:p>
        </p:txBody>
      </p:sp>
      <p:sp>
        <p:nvSpPr>
          <p:cNvPr id="10879" name="文本框 10878"/>
          <p:cNvSpPr txBox="1">
            <a:spLocks noChangeArrowheads="1"/>
          </p:cNvSpPr>
          <p:nvPr/>
        </p:nvSpPr>
        <p:spPr bwMode="auto">
          <a:xfrm>
            <a:off x="263526" y="1331118"/>
            <a:ext cx="7115175" cy="33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: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当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</a:rPr>
              <a:t>0≤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</a:rPr>
              <a:t>≤50</a:t>
            </a:r>
            <a:r>
              <a:rPr lang="en-US" altLang="zh-CN" sz="2400">
                <a:solidFill>
                  <a:srgbClr val="FF0000"/>
                </a:solidFill>
              </a:rPr>
              <a:t> 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时</a:t>
            </a:r>
            <a:r>
              <a:rPr lang="zh-CN" altLang="en-US" sz="2400">
                <a:solidFill>
                  <a:srgbClr val="FF0000"/>
                </a:solidFill>
              </a:rPr>
              <a:t>，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由图象可设 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∵其经过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25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），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代入得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25=50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∴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=0.5</a:t>
            </a:r>
            <a:r>
              <a:rPr lang="zh-CN" altLang="en-US" sz="2400">
                <a:solidFill>
                  <a:srgbClr val="FF0000"/>
                </a:solidFill>
                <a:ea typeface="黑体" pitchFamily="49" charset="-122"/>
              </a:rPr>
              <a:t>，∴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=0.5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;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当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＞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时，由图象可设 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+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，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∵其经过（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50,25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）、（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100,70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），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得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=0.9,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=-20,∴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=0.9</a:t>
            </a:r>
            <a:r>
              <a:rPr lang="en-US" altLang="zh-CN" sz="2400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-20.</a:t>
            </a:r>
          </a:p>
        </p:txBody>
      </p:sp>
      <p:grpSp>
        <p:nvGrpSpPr>
          <p:cNvPr id="123908" name="组合 1"/>
          <p:cNvGrpSpPr/>
          <p:nvPr/>
        </p:nvGrpSpPr>
        <p:grpSpPr>
          <a:xfrm>
            <a:off x="5232401" y="2316956"/>
            <a:ext cx="3927475" cy="2424815"/>
            <a:chOff x="7652" y="4752"/>
            <a:chExt cx="6186" cy="5092"/>
          </a:xfrm>
        </p:grpSpPr>
        <p:sp>
          <p:nvSpPr>
            <p:cNvPr id="123909" name="直接连接符 10881"/>
            <p:cNvSpPr>
              <a:spLocks noChangeShapeType="1"/>
            </p:cNvSpPr>
            <p:nvPr/>
          </p:nvSpPr>
          <p:spPr bwMode="auto">
            <a:xfrm>
              <a:off x="8675" y="5017"/>
              <a:ext cx="112" cy="397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0" name="直接连接符 10882"/>
            <p:cNvSpPr>
              <a:spLocks noChangeShapeType="1"/>
            </p:cNvSpPr>
            <p:nvPr/>
          </p:nvSpPr>
          <p:spPr bwMode="auto">
            <a:xfrm flipV="1">
              <a:off x="8787" y="8875"/>
              <a:ext cx="4082" cy="11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1" name="直接连接符 10884"/>
            <p:cNvSpPr>
              <a:spLocks noChangeShapeType="1"/>
            </p:cNvSpPr>
            <p:nvPr/>
          </p:nvSpPr>
          <p:spPr bwMode="auto">
            <a:xfrm>
              <a:off x="8787" y="8192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2" name="直接连接符 10885"/>
            <p:cNvSpPr>
              <a:spLocks noChangeShapeType="1"/>
            </p:cNvSpPr>
            <p:nvPr/>
          </p:nvSpPr>
          <p:spPr bwMode="auto">
            <a:xfrm>
              <a:off x="8745" y="7382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3" name="直接连接符 10886"/>
            <p:cNvSpPr>
              <a:spLocks noChangeShapeType="1"/>
            </p:cNvSpPr>
            <p:nvPr/>
          </p:nvSpPr>
          <p:spPr bwMode="auto">
            <a:xfrm>
              <a:off x="8735" y="6572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4" name="直接连接符 10887"/>
            <p:cNvSpPr>
              <a:spLocks noChangeShapeType="1"/>
            </p:cNvSpPr>
            <p:nvPr/>
          </p:nvSpPr>
          <p:spPr bwMode="auto">
            <a:xfrm>
              <a:off x="8725" y="5795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5" name="直接连接符 10888"/>
            <p:cNvSpPr>
              <a:spLocks noChangeShapeType="1"/>
            </p:cNvSpPr>
            <p:nvPr/>
          </p:nvSpPr>
          <p:spPr bwMode="auto">
            <a:xfrm flipH="1">
              <a:off x="9450" y="8875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6" name="直接连接符 10889"/>
            <p:cNvSpPr>
              <a:spLocks noChangeShapeType="1"/>
            </p:cNvSpPr>
            <p:nvPr/>
          </p:nvSpPr>
          <p:spPr bwMode="auto">
            <a:xfrm flipH="1">
              <a:off x="10175" y="8830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7" name="直接连接符 10890"/>
            <p:cNvSpPr>
              <a:spLocks noChangeShapeType="1"/>
            </p:cNvSpPr>
            <p:nvPr/>
          </p:nvSpPr>
          <p:spPr bwMode="auto">
            <a:xfrm flipH="1">
              <a:off x="10900" y="8812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8" name="直接连接符 10891"/>
            <p:cNvSpPr>
              <a:spLocks noChangeShapeType="1"/>
            </p:cNvSpPr>
            <p:nvPr/>
          </p:nvSpPr>
          <p:spPr bwMode="auto">
            <a:xfrm flipH="1">
              <a:off x="11597" y="8795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19" name="文本框 10892"/>
            <p:cNvSpPr txBox="1">
              <a:spLocks noChangeArrowheads="1"/>
            </p:cNvSpPr>
            <p:nvPr/>
          </p:nvSpPr>
          <p:spPr bwMode="auto">
            <a:xfrm>
              <a:off x="9127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25</a:t>
              </a:r>
            </a:p>
          </p:txBody>
        </p:sp>
        <p:sp>
          <p:nvSpPr>
            <p:cNvPr id="123920" name="文本框 10893"/>
            <p:cNvSpPr txBox="1">
              <a:spLocks noChangeArrowheads="1"/>
            </p:cNvSpPr>
            <p:nvPr/>
          </p:nvSpPr>
          <p:spPr bwMode="auto">
            <a:xfrm>
              <a:off x="9842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50</a:t>
              </a:r>
            </a:p>
          </p:txBody>
        </p:sp>
        <p:sp>
          <p:nvSpPr>
            <p:cNvPr id="123921" name="文本框 10894"/>
            <p:cNvSpPr txBox="1">
              <a:spLocks noChangeArrowheads="1"/>
            </p:cNvSpPr>
            <p:nvPr/>
          </p:nvSpPr>
          <p:spPr bwMode="auto">
            <a:xfrm>
              <a:off x="10490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75</a:t>
              </a:r>
            </a:p>
          </p:txBody>
        </p:sp>
        <p:sp>
          <p:nvSpPr>
            <p:cNvPr id="123922" name="文本框 10895"/>
            <p:cNvSpPr txBox="1">
              <a:spLocks noChangeArrowheads="1"/>
            </p:cNvSpPr>
            <p:nvPr/>
          </p:nvSpPr>
          <p:spPr bwMode="auto">
            <a:xfrm>
              <a:off x="11282" y="8875"/>
              <a:ext cx="124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100</a:t>
              </a:r>
            </a:p>
          </p:txBody>
        </p:sp>
        <p:sp>
          <p:nvSpPr>
            <p:cNvPr id="123923" name="文本框 10896"/>
            <p:cNvSpPr txBox="1">
              <a:spLocks noChangeArrowheads="1"/>
            </p:cNvSpPr>
            <p:nvPr/>
          </p:nvSpPr>
          <p:spPr bwMode="auto">
            <a:xfrm>
              <a:off x="7995" y="7812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25</a:t>
              </a:r>
            </a:p>
          </p:txBody>
        </p:sp>
        <p:sp>
          <p:nvSpPr>
            <p:cNvPr id="123924" name="文本框 10897"/>
            <p:cNvSpPr txBox="1">
              <a:spLocks noChangeArrowheads="1"/>
            </p:cNvSpPr>
            <p:nvPr/>
          </p:nvSpPr>
          <p:spPr bwMode="auto">
            <a:xfrm>
              <a:off x="7995" y="7132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50</a:t>
              </a:r>
            </a:p>
          </p:txBody>
        </p:sp>
        <p:sp>
          <p:nvSpPr>
            <p:cNvPr id="123925" name="文本框 10898"/>
            <p:cNvSpPr txBox="1">
              <a:spLocks noChangeArrowheads="1"/>
            </p:cNvSpPr>
            <p:nvPr/>
          </p:nvSpPr>
          <p:spPr bwMode="auto">
            <a:xfrm>
              <a:off x="7995" y="6492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70</a:t>
              </a:r>
            </a:p>
          </p:txBody>
        </p:sp>
        <p:sp>
          <p:nvSpPr>
            <p:cNvPr id="123926" name="文本框 10899"/>
            <p:cNvSpPr txBox="1">
              <a:spLocks noChangeArrowheads="1"/>
            </p:cNvSpPr>
            <p:nvPr/>
          </p:nvSpPr>
          <p:spPr bwMode="auto">
            <a:xfrm>
              <a:off x="7652" y="4907"/>
              <a:ext cx="124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100</a:t>
              </a:r>
            </a:p>
          </p:txBody>
        </p:sp>
        <p:sp>
          <p:nvSpPr>
            <p:cNvPr id="123927" name="文本框 10900"/>
            <p:cNvSpPr txBox="1">
              <a:spLocks noChangeArrowheads="1"/>
            </p:cNvSpPr>
            <p:nvPr/>
          </p:nvSpPr>
          <p:spPr bwMode="auto">
            <a:xfrm>
              <a:off x="8107" y="8875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 i="1">
                  <a:latin typeface="Times New Roman" pitchFamily="18" charset="0"/>
                </a:rPr>
                <a:t>O</a:t>
              </a:r>
            </a:p>
          </p:txBody>
        </p:sp>
        <p:sp>
          <p:nvSpPr>
            <p:cNvPr id="123928" name="文本框 10901"/>
            <p:cNvSpPr txBox="1">
              <a:spLocks noChangeArrowheads="1"/>
            </p:cNvSpPr>
            <p:nvPr/>
          </p:nvSpPr>
          <p:spPr bwMode="auto">
            <a:xfrm>
              <a:off x="8900" y="4752"/>
              <a:ext cx="158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 i="1">
                  <a:latin typeface="Times New Roman" pitchFamily="18" charset="0"/>
                  <a:ea typeface="黑体" pitchFamily="49" charset="-122"/>
                </a:rPr>
                <a:t>y</a:t>
              </a:r>
              <a:r>
                <a:rPr lang="en-US" altLang="zh-CN" sz="2400">
                  <a:latin typeface="Times New Roman" pitchFamily="18" charset="0"/>
                  <a:ea typeface="黑体" pitchFamily="49" charset="-122"/>
                </a:rPr>
                <a:t>(</a:t>
              </a:r>
              <a:r>
                <a:rPr lang="zh-CN" altLang="en-US" sz="2400">
                  <a:latin typeface="Times New Roman" pitchFamily="18" charset="0"/>
                  <a:ea typeface="黑体" pitchFamily="49" charset="-122"/>
                </a:rPr>
                <a:t>元）</a:t>
              </a:r>
            </a:p>
          </p:txBody>
        </p:sp>
        <p:sp>
          <p:nvSpPr>
            <p:cNvPr id="123929" name="文本框 10902"/>
            <p:cNvSpPr txBox="1">
              <a:spLocks noChangeArrowheads="1"/>
            </p:cNvSpPr>
            <p:nvPr/>
          </p:nvSpPr>
          <p:spPr bwMode="auto">
            <a:xfrm>
              <a:off x="12251" y="8795"/>
              <a:ext cx="158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 i="1">
                  <a:latin typeface="Times New Roman" pitchFamily="18" charset="0"/>
                  <a:ea typeface="黑体" pitchFamily="49" charset="-122"/>
                </a:rPr>
                <a:t>x</a:t>
              </a:r>
              <a:r>
                <a:rPr lang="en-US" altLang="zh-CN" sz="2400">
                  <a:latin typeface="Times New Roman" pitchFamily="18" charset="0"/>
                  <a:ea typeface="黑体" pitchFamily="49" charset="-122"/>
                </a:rPr>
                <a:t>(</a:t>
              </a:r>
              <a:r>
                <a:rPr lang="zh-CN" altLang="en-US" sz="2400">
                  <a:latin typeface="Times New Roman" pitchFamily="18" charset="0"/>
                  <a:ea typeface="黑体" pitchFamily="49" charset="-122"/>
                </a:rPr>
                <a:t>度）</a:t>
              </a:r>
            </a:p>
          </p:txBody>
        </p:sp>
        <p:sp>
          <p:nvSpPr>
            <p:cNvPr id="123930" name="直接连接符 10903"/>
            <p:cNvSpPr>
              <a:spLocks noChangeShapeType="1"/>
            </p:cNvSpPr>
            <p:nvPr/>
          </p:nvSpPr>
          <p:spPr bwMode="auto">
            <a:xfrm>
              <a:off x="8787" y="8192"/>
              <a:ext cx="1362" cy="0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31" name="直接连接符 10904"/>
            <p:cNvSpPr>
              <a:spLocks noChangeShapeType="1"/>
            </p:cNvSpPr>
            <p:nvPr/>
          </p:nvSpPr>
          <p:spPr bwMode="auto">
            <a:xfrm flipH="1" flipV="1">
              <a:off x="10167" y="8192"/>
              <a:ext cx="0" cy="795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32" name="直接连接符 10905"/>
            <p:cNvSpPr>
              <a:spLocks noChangeShapeType="1"/>
            </p:cNvSpPr>
            <p:nvPr/>
          </p:nvSpPr>
          <p:spPr bwMode="auto">
            <a:xfrm>
              <a:off x="8787" y="6720"/>
              <a:ext cx="2722" cy="0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33" name="直接连接符 10906"/>
            <p:cNvSpPr>
              <a:spLocks noChangeShapeType="1"/>
            </p:cNvSpPr>
            <p:nvPr/>
          </p:nvSpPr>
          <p:spPr bwMode="auto">
            <a:xfrm flipH="1" flipV="1">
              <a:off x="11527" y="6720"/>
              <a:ext cx="60" cy="2155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34" name="直接连接符 10907"/>
            <p:cNvSpPr>
              <a:spLocks noChangeShapeType="1"/>
            </p:cNvSpPr>
            <p:nvPr/>
          </p:nvSpPr>
          <p:spPr bwMode="auto">
            <a:xfrm flipV="1">
              <a:off x="8787" y="8192"/>
              <a:ext cx="1362" cy="7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35" name="直接连接符 10908"/>
            <p:cNvSpPr>
              <a:spLocks noChangeShapeType="1"/>
            </p:cNvSpPr>
            <p:nvPr/>
          </p:nvSpPr>
          <p:spPr bwMode="auto">
            <a:xfrm flipV="1">
              <a:off x="10150" y="6492"/>
              <a:ext cx="1587" cy="17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23936" name="文本框 10909"/>
            <p:cNvSpPr txBox="1">
              <a:spLocks noChangeArrowheads="1"/>
            </p:cNvSpPr>
            <p:nvPr/>
          </p:nvSpPr>
          <p:spPr bwMode="auto">
            <a:xfrm>
              <a:off x="7995" y="6037"/>
              <a:ext cx="907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altLang="zh-CN" sz="2400">
                  <a:latin typeface="Times New Roman" pitchFamily="18" charset="0"/>
                </a:rPr>
                <a:t>75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8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8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208" name="矩形 41207"/>
          <p:cNvSpPr>
            <a:spLocks noChangeArrowheads="1"/>
          </p:cNvSpPr>
          <p:nvPr/>
        </p:nvSpPr>
        <p:spPr bwMode="auto">
          <a:xfrm>
            <a:off x="546101" y="482203"/>
            <a:ext cx="8143875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⑵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根据你的分析：当每月用电量不超过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50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度时，收费标准是多少？当每月用电量超过</a:t>
            </a:r>
            <a:r>
              <a:rPr lang="en-US" altLang="zh-CN" sz="2400">
                <a:latin typeface="Times New Roman" pitchFamily="18" charset="0"/>
                <a:ea typeface="黑体" pitchFamily="49" charset="-122"/>
              </a:rPr>
              <a:t>50</a:t>
            </a: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度时，收费标准是多少？</a:t>
            </a:r>
          </a:p>
        </p:txBody>
      </p:sp>
      <p:sp>
        <p:nvSpPr>
          <p:cNvPr id="41209" name="文本框 41208"/>
          <p:cNvSpPr txBox="1">
            <a:spLocks noChangeArrowheads="1"/>
          </p:cNvSpPr>
          <p:nvPr/>
        </p:nvSpPr>
        <p:spPr bwMode="auto">
          <a:xfrm>
            <a:off x="463550" y="2057400"/>
            <a:ext cx="7881938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解：不超过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50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度部分按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0.5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元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/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度计算，超过部分按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0.9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元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/</a:t>
            </a:r>
            <a:r>
              <a:rPr lang="zh-CN" altLang="en-US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度计算</a:t>
            </a:r>
            <a:r>
              <a:rPr lang="en-US" altLang="zh-CN" sz="24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08" grpId="0"/>
      <p:bldP spid="4120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2" name="Text Box 16"/>
          <p:cNvSpPr txBox="1">
            <a:spLocks noChangeArrowheads="1"/>
          </p:cNvSpPr>
          <p:nvPr/>
        </p:nvSpPr>
        <p:spPr bwMode="auto">
          <a:xfrm>
            <a:off x="1692276" y="1924051"/>
            <a:ext cx="18002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CC0066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280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一次函数的应用</a:t>
            </a:r>
          </a:p>
        </p:txBody>
      </p:sp>
      <p:sp>
        <p:nvSpPr>
          <p:cNvPr id="18" name="左大括号 17"/>
          <p:cNvSpPr/>
          <p:nvPr/>
        </p:nvSpPr>
        <p:spPr bwMode="auto">
          <a:xfrm>
            <a:off x="3708401" y="1168003"/>
            <a:ext cx="219075" cy="2386013"/>
          </a:xfrm>
          <a:prstGeom prst="leftBrace">
            <a:avLst>
              <a:gd name="adj1" fmla="val 11564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CC0066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zh-CN" sz="2800"/>
          </a:p>
        </p:txBody>
      </p:sp>
      <p:sp>
        <p:nvSpPr>
          <p:cNvPr id="12295" name="Text Box 18"/>
          <p:cNvSpPr txBox="1">
            <a:spLocks noChangeArrowheads="1"/>
          </p:cNvSpPr>
          <p:nvPr/>
        </p:nvSpPr>
        <p:spPr bwMode="auto">
          <a:xfrm>
            <a:off x="4067175" y="2842022"/>
            <a:ext cx="23749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CC0066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一次函数与一元一次方程的关系</a:t>
            </a:r>
          </a:p>
        </p:txBody>
      </p:sp>
      <p:sp>
        <p:nvSpPr>
          <p:cNvPr id="126981" name="矩形 80"/>
          <p:cNvSpPr>
            <a:spLocks noChangeArrowheads="1"/>
          </p:cNvSpPr>
          <p:nvPr/>
        </p:nvSpPr>
        <p:spPr bwMode="auto">
          <a:xfrm>
            <a:off x="-36513" y="28576"/>
            <a:ext cx="1217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2000" b="1">
                <a:solidFill>
                  <a:srgbClr val="228B8B"/>
                </a:solidFill>
                <a:ea typeface="方正姚体" pitchFamily="2" charset="-122"/>
              </a:rPr>
              <a:t>课堂小结</a:t>
            </a:r>
            <a:endParaRPr lang="zh-CN" altLang="en-US" sz="2000">
              <a:solidFill>
                <a:srgbClr val="228B8B"/>
              </a:solidFill>
            </a:endParaRPr>
          </a:p>
        </p:txBody>
      </p:sp>
      <p:sp>
        <p:nvSpPr>
          <p:cNvPr id="12301" name="Text Box 18"/>
          <p:cNvSpPr txBox="1">
            <a:spLocks noChangeArrowheads="1"/>
          </p:cNvSpPr>
          <p:nvPr/>
        </p:nvSpPr>
        <p:spPr bwMode="auto">
          <a:xfrm>
            <a:off x="4067175" y="981075"/>
            <a:ext cx="23749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CC0066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单个一次函数图象的应用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8" grpId="0"/>
      <p:bldP spid="12295" grpId="0"/>
      <p:bldP spid="123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https://d.book118.com/778130103132006042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蓝色模板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蓝色模板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>
    <ns0:spDef>
      <ns0:spPr bwMode="auto">
        <ns0:xfrm>
          <ns0:off x="0" y="0"/>
          <ns0:ext cx="1" cy="1"/>
        </ns0:xfrm>
        <ns0:custGeom>
          <ns0:avLst/>
          <ns0:gdLst/>
          <ns0:ahLst/>
          <ns0:cxnLst/>
          <ns0:rect l="0" t="0" r="0" b="0"/>
          <ns0:pathLst/>
        </ns0:custGeom>
        <ns0:solidFill>
          <ns0:schemeClr val="accent1"/>
        </ns0:solidFill>
        <ns0:ln w="9525" cap="flat" cmpd="sng" algn="ctr">
          <ns0:solidFill>
            <ns0:schemeClr val="tx1"/>
          </ns0:solidFill>
          <ns0:prstDash val="solid"/>
          <ns0:round/>
          <ns0:headEnd type="none" w="med" len="med"/>
          <ns0:tailEnd type="none" w="med" len="med"/>
        </ns0:ln>
        <ns0:effectLst/>
      </ns0:spPr>
      <ns0:bodyPr vert="horz" wrap="square" lIns="91440" tIns="45720" rIns="91440" bIns="45720" numCol="1" anchor="t" anchorCtr="0" compatLnSpc="1">
        <ns0:prstTxWarp prst="textNoShape">
          <ns0:avLst/>
        </ns0:prstTxWarp>
      </ns0:bodyPr>
      <ns0:lstStyle>
        <ns0:defPPr marL="0" marR="0" indent="0" algn="l" defTabSz="914400" rtl="0" eaLnBrk="1" fontAlgn="base" latinLnBrk="0" hangingPunct="1">
          <ns0:lnSpc>
            <ns0:spcPct val="100000"/>
          </ns0:lnSpc>
          <ns0:spcBef>
            <ns0:spcPct val="0"/>
          </ns0:spcBef>
          <ns0:spcAft>
            <ns0:spcPct val="0"/>
          </ns0:spcAft>
          <ns0:buClrTx/>
          <ns0:buSzTx/>
          <ns0:buFont typeface="Arial" pitchFamily="34" charset="0"/>
          <ns0:buNone/>
          <ns0:tabLst/>
          <ns0:defRPr kumimoji="0" lang="zh-CN" sz="1800" b="0" i="0" u="none" strike="noStrike" cap="none" normalizeH="0" baseline="0" smtClean="0">
            <ns0:ln>
              <ns0:noFill/>
            </ns0:ln>
            <ns0:solidFill>
              <ns0:schemeClr val="tx1"/>
            </ns0:solidFill>
            <ns0:effectLst/>
            <ns0:latin typeface="Arial" pitchFamily="34" charset="0"/>
            <ns0:ea typeface="宋体" pitchFamily="2" charset="-122"/>
          </ns0:defRPr>
        </ns0:defPPr>
      </ns0:lstStyle>
    </ns0:spDef>
    <ns0:lnDef>
      <ns0:spPr bwMode="auto">
        <ns0:xfrm>
          <ns0:off x="0" y="0"/>
          <ns0:ext cx="1" cy="1"/>
        </ns0:xfrm>
        <ns0:custGeom>
          <ns0:avLst/>
          <ns0:gdLst/>
          <ns0:ahLst/>
          <ns0:cxnLst/>
          <ns0:rect l="0" t="0" r="0" b="0"/>
          <ns0:pathLst/>
        </ns0:custGeom>
        <ns0:solidFill>
          <ns0:schemeClr val="accent1"/>
        </ns0:solidFill>
        <ns0:ln w="9525" cap="flat" cmpd="sng" algn="ctr">
          <ns0:solidFill>
            <ns0:schemeClr val="tx1"/>
          </ns0:solidFill>
          <ns0:prstDash val="solid"/>
          <ns0:round/>
          <ns0:headEnd type="none" w="med" len="med"/>
          <ns0:tailEnd type="none" w="med" len="med"/>
        </ns0:ln>
        <ns0:effectLst/>
      </ns0:spPr>
      <ns0:bodyPr vert="horz" wrap="square" lIns="91440" tIns="45720" rIns="91440" bIns="45720" numCol="1" anchor="t" anchorCtr="0" compatLnSpc="1">
        <ns0:prstTxWarp prst="textNoShape">
          <ns0:avLst/>
        </ns0:prstTxWarp>
      </ns0:bodyPr>
      <ns0:lstStyle>
        <ns0:defPPr marL="0" marR="0" indent="0" algn="l" defTabSz="914400" rtl="0" eaLnBrk="1" fontAlgn="base" latinLnBrk="0" hangingPunct="1">
          <ns0:lnSpc>
            <ns0:spcPct val="100000"/>
          </ns0:lnSpc>
          <ns0:spcBef>
            <ns0:spcPct val="0"/>
          </ns0:spcBef>
          <ns0:spcAft>
            <ns0:spcPct val="0"/>
          </ns0:spcAft>
          <ns0:buClrTx/>
          <ns0:buSzTx/>
          <ns0:buFont typeface="Arial" pitchFamily="34" charset="0"/>
          <ns0:buNone/>
          <ns0:tabLst/>
          <ns0:defRPr kumimoji="0" lang="zh-CN" sz="1800" b="0" i="0" u="none" strike="noStrike" cap="none" normalizeH="0" baseline="0" smtClean="0">
            <ns0:ln>
              <ns0:noFill/>
            </ns0:ln>
            <ns0:solidFill>
              <ns0:schemeClr val="tx1"/>
            </ns0:solidFill>
            <ns0:effectLst/>
            <ns0:latin typeface="Arial" pitchFamily="34" charset="0"/>
            <ns0:ea typeface="宋体" pitchFamily="2" charset="-122"/>
          </ns0:defRPr>
        </ns0:defPPr>
      </ns0:lstStyle>
    </ns0:lnDef>
  </ns0:objectDefaults>
  <a:extraClrSchemeLst>
    <a:extraClrScheme>
      <a:clrScheme name="蓝色模板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255</Paragraphs>
  <Slides>28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41">
      <vt:lpstr>Arial</vt:lpstr>
      <vt:lpstr>Calibri</vt:lpstr>
      <vt:lpstr>微软雅黑</vt:lpstr>
      <vt:lpstr>宋体</vt:lpstr>
      <vt:lpstr>黑体</vt:lpstr>
      <vt:lpstr>方正黑体_GBK</vt:lpstr>
      <vt:lpstr>方正姚体</vt:lpstr>
      <vt:lpstr>Times New Roman</vt:lpstr>
      <vt:lpstr>Wingdings</vt:lpstr>
      <vt:lpstr>方正舒体</vt:lpstr>
      <vt:lpstr>楷体_GB2312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2024-09-22T04:51:28.195</cp:lastPrinted>
  <dcterms:created xsi:type="dcterms:W3CDTF">2024-09-21T20:51:28Z</dcterms:created>
  <dcterms:modified xsi:type="dcterms:W3CDTF">2024-09-21T20:51:31Z</dcterms:modified>
</cp:coreProperties>
</file>