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BVKFKJ+PRFNBD+ArialMT"/>
      <p:regular r:id="rId15"/>
    </p:embeddedFont>
    <p:embeddedFont>
      <p:font typeface="BSTLHD+MS-UIGothic"/>
      <p:regular r:id="rId16"/>
    </p:embeddedFont>
    <p:embeddedFont>
      <p:font typeface="ADDDAB+BGVLHP+MicrosoftYaHei-Bold"/>
      <p:regular r:id="rId17"/>
    </p:embeddedFont>
    <p:embeddedFont>
      <p:font typeface="AKMPTV+EIJINQ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D9487-2398-4A2B-9A0D-EA6C7F100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1289F-A32F-4C53-A4FF-AB0291C51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1A50E-548F-4AEA-ADF9-F5D8F6EC1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5F9F26-00E4-4768-922E-A58640668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1A15F8-B37F-4D29-90FF-207C00217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CF673B-3E5A-4C41-9A8A-E6ECFFDEB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9CEEE6-3A0C-4F3F-884A-500AB627A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76512E-34EA-440F-A07A-42C92E876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EEBA2-123C-4F6C-A1B3-842159A94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ADD08-49ED-420C-8ECB-521E63AD0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508BB-A4AE-4EA0-9A90-42DD3D99A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3511613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145664" y="279482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BVKFKJ+PRFNBD+ArialMT"/>
                <a:cs typeface="BVKFKJ+PRFNB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BSTLHD+MS-UIGothic"/>
                <a:cs typeface="BSTLHD+MS-UIGothic"/>
              </a:rPr>
              <a:t>叙事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FFFF"/>
                </a:solidFill>
                <a:latin typeface="BSTLHD+MS-UIGothic"/>
                <a:cs typeface="BSTLHD+MS-UIGothic"/>
              </a:rPr>
              <a:t>理概述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45664" y="3354260"/>
            <a:ext cx="3738821" cy="24637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BVKFKJ+PRFNBD+ArialMT"/>
                <a:cs typeface="BVKFKJ+PRFNB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BSTLHD+MS-UIGothic"/>
                <a:cs typeface="BSTLHD+MS-UIGothic"/>
              </a:rPr>
              <a:t>叙事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FFFF"/>
                </a:solidFill>
                <a:latin typeface="BSTLHD+MS-UIGothic"/>
                <a:cs typeface="BSTLHD+MS-UIGothic"/>
              </a:rPr>
              <a:t>理的核心概念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BVKFKJ+PRFNBD+ArialMT"/>
                <a:cs typeface="BVKFKJ+PRFNB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BSTLHD+MS-UIGothic"/>
                <a:cs typeface="BSTLHD+MS-UIGothic"/>
              </a:rPr>
              <a:t>叙事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FFFF"/>
                </a:solidFill>
                <a:latin typeface="BSTLHD+MS-UIGothic"/>
                <a:cs typeface="BSTLHD+MS-UIGothic"/>
              </a:rPr>
              <a:t>理的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FFFF"/>
                </a:solidFill>
                <a:latin typeface="BSTLHD+MS-UIGothic"/>
                <a:cs typeface="BSTLHD+MS-UIGothic"/>
              </a:rPr>
              <a:t>践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BSTLHD+MS-UIGothic"/>
                <a:cs typeface="BSTLHD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BVKFKJ+PRFNBD+ArialMT"/>
                <a:cs typeface="BVKFKJ+PRFNB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BSTLHD+MS-UIGothic"/>
                <a:cs typeface="BSTLHD+MS-UIGothic"/>
              </a:rPr>
              <a:t>叙事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FFFF"/>
                </a:solidFill>
                <a:latin typeface="BSTLHD+MS-UIGothic"/>
                <a:cs typeface="BSTLHD+MS-UIGothic"/>
              </a:rPr>
              <a:t>理的培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2400">
                <a:solidFill>
                  <a:srgbClr val="FFFFFF"/>
                </a:solidFill>
                <a:latin typeface="BSTLHD+MS-UIGothic"/>
                <a:cs typeface="BSTLHD+MS-UIGothic"/>
              </a:rPr>
              <a:t>与提升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BVKFKJ+PRFNBD+ArialMT"/>
                <a:cs typeface="BVKFKJ+PRFNB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BSTLHD+MS-UIGothic"/>
                <a:cs typeface="BSTLHD+MS-UIGothic"/>
              </a:rPr>
              <a:t>叙事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FFFF"/>
                </a:solidFill>
                <a:latin typeface="BSTLHD+MS-UIGothic"/>
                <a:cs typeface="BSTLHD+MS-UIGothic"/>
              </a:rPr>
              <a:t>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ADDDAB+BGVLHP+MicrosoftYaHei-Bold"/>
                <a:cs typeface="ADDDAB+BGVLHP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BSTLHD+MS-UIGothic"/>
                <a:cs typeface="BSTLHD+MS-UIGothic"/>
              </a:rPr>
              <a:t>定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BA242F"/>
                </a:solidFill>
                <a:latin typeface="BSTLHD+MS-UIGothic"/>
                <a:cs typeface="BSTLHD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A242F"/>
                </a:solidFill>
                <a:latin typeface="BSTLHD+MS-UIGothic"/>
                <a:cs typeface="BSTLHD+MS-UIGothic"/>
              </a:rPr>
              <a:t>定</a:t>
            </a:r>
            <a:r>
              <a:rPr sz="1550">
                <a:solidFill>
                  <a:srgbClr val="BA242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BSTLHD+MS-UIGothic"/>
                <a:cs typeface="BSTLHD+MS-UIGothic"/>
              </a:rPr>
              <a:t>叙事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5C0B15"/>
                </a:solidFill>
                <a:latin typeface="BSTLHD+MS-UIGothic"/>
                <a:cs typeface="BSTLHD+MS-UIGothic"/>
              </a:rPr>
              <a:t>理是指通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过倾</a:t>
            </a:r>
            <a:r>
              <a:rPr sz="1350">
                <a:solidFill>
                  <a:srgbClr val="5C0B15"/>
                </a:solidFill>
                <a:latin typeface="BSTLHD+MS-UIGothic"/>
                <a:cs typeface="BSTLHD+MS-UIGothic"/>
              </a:rPr>
              <a:t>听、理解、尊重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BSTLHD+MS-UIGothic"/>
                <a:cs typeface="BSTLHD+MS-UIGothic"/>
              </a:rPr>
              <a:t>患者的生命故事，帮助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5C0B15"/>
                </a:solidFill>
                <a:latin typeface="BSTLHD+MS-UIGothic"/>
                <a:cs typeface="BSTLHD+MS-UIGothic"/>
              </a:rPr>
              <a:t>士更好地理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BSTLHD+MS-UIGothic"/>
                <a:cs typeface="BSTLHD+MS-UIGothic"/>
              </a:rPr>
              <a:t>解患者的需求和情感，从而提供更加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贴</a:t>
            </a:r>
            <a:r>
              <a:rPr sz="1350">
                <a:solidFill>
                  <a:srgbClr val="5C0B15"/>
                </a:solidFill>
                <a:latin typeface="BSTLHD+MS-UIGothic"/>
                <a:cs typeface="BSTLHD+MS-UIGothic"/>
              </a:rPr>
              <a:t>心、个性化的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5C0B15"/>
                </a:solidFill>
                <a:latin typeface="BSTLHD+MS-UIGothic"/>
                <a:cs typeface="BSTLHD+MS-UIGothic"/>
              </a:rPr>
              <a:t>理服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5C0B15"/>
                </a:solidFill>
                <a:latin typeface="BSTLHD+MS-UIGothic"/>
                <a:cs typeface="BSTLHD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BSTLHD+MS-UIGothic"/>
                <a:cs typeface="BSTLHD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22208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STLHD+MS-UIGothic"/>
                <a:cs typeface="BSTLHD+MS-UIGothic"/>
              </a:rPr>
              <a:t>以患者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BSTLHD+MS-UIGothic"/>
                <a:cs typeface="BSTLHD+MS-UIGothic"/>
              </a:rPr>
              <a:t>中心、关注个体差异、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强调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STLHD+MS-UIGothic"/>
                <a:cs typeface="BSTLHD+MS-UIGothic"/>
              </a:rPr>
              <a:t>情感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FFFFFF"/>
                </a:solidFill>
                <a:latin typeface="BSTLHD+MS-UIGothic"/>
                <a:cs typeface="BSTLHD+MS-UIGothic"/>
              </a:rPr>
              <a:t>接、注重人文关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怀</a:t>
            </a:r>
            <a:r>
              <a:rPr sz="1350">
                <a:solidFill>
                  <a:srgbClr val="FFFFFF"/>
                </a:solidFill>
                <a:latin typeface="BSTLHD+MS-UIGothic"/>
                <a:cs typeface="BSTLH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BSTLHD+MS-UIGothic"/>
                <a:cs typeface="BSTLHD+MS-UIGothic"/>
              </a:rPr>
              <a:t>叙事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BA242F"/>
                </a:solidFill>
                <a:latin typeface="BSTLHD+MS-UIGothic"/>
                <a:cs typeface="BSTLHD+MS-UIGothic"/>
              </a:rPr>
              <a:t>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BSTLHD+MS-UIGothic"/>
                <a:cs typeface="BSTLHD+MS-UIGothic"/>
              </a:rPr>
              <a:t>提高患者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2000" spc="23">
                <a:solidFill>
                  <a:srgbClr val="FFFDFD"/>
                </a:solidFill>
                <a:latin typeface="BSTLHD+MS-UIGothic"/>
                <a:cs typeface="BSTLHD+MS-UIGothic"/>
              </a:rPr>
              <a:t>意度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40419" y="170995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BSTLHD+MS-UIGothic"/>
                <a:cs typeface="BSTLHD+MS-UIGothic"/>
              </a:rPr>
              <a:t>促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FFFDFD"/>
                </a:solidFill>
                <a:latin typeface="BSTLHD+MS-UIGothic"/>
                <a:cs typeface="BSTLHD+MS-UIGothic"/>
              </a:rPr>
              <a:t>医患关系和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STLHD+MS-UIGothic"/>
                <a:cs typeface="BSTLHD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BSTLHD+MS-UIGothic"/>
                <a:cs typeface="BSTLHD+MS-UIGothic"/>
              </a:rPr>
              <a:t>关注患者的生命故事，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BSTLHD+MS-UIGothic"/>
                <a:cs typeface="BSTLHD+MS-UIGothic"/>
              </a:rPr>
              <a:t>士能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STLHD+MS-UIGothic"/>
                <a:cs typeface="BSTLHD+MS-UIGothic"/>
              </a:rPr>
              <a:t>更好地理解患者的需求和情感，提供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STLHD+MS-UIGothic"/>
                <a:cs typeface="BSTLHD+MS-UIGothic"/>
              </a:rPr>
              <a:t>更加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贴</a:t>
            </a:r>
            <a:r>
              <a:rPr sz="1500">
                <a:solidFill>
                  <a:srgbClr val="FFFDFD"/>
                </a:solidFill>
                <a:latin typeface="BSTLHD+MS-UIGothic"/>
                <a:cs typeface="BSTLHD+MS-UIGothic"/>
              </a:rPr>
              <a:t>心、个性化的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BSTLHD+MS-UIGothic"/>
                <a:cs typeface="BSTLHD+MS-UIGothic"/>
              </a:rPr>
              <a:t>理服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BSTLHD+MS-UIGothic"/>
                <a:cs typeface="BSTLHD+MS-UIGothic"/>
              </a:rPr>
              <a:t>，从而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STLHD+MS-UIGothic"/>
                <a:cs typeface="BSTLHD+MS-UIGothic"/>
              </a:rPr>
              <a:t>提高患者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BSTLHD+MS-UIGothic"/>
                <a:cs typeface="BSTLHD+MS-UIGothic"/>
              </a:rPr>
              <a:t>意度。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STLHD+MS-UIGothic"/>
                <a:cs typeface="BSTLHD+MS-UIGothic"/>
              </a:rPr>
              <a:t>叙事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BSTLHD+MS-UIGothic"/>
                <a:cs typeface="BSTLHD+MS-UIGothic"/>
              </a:rPr>
              <a:t>理有助于建立更加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FFFDFD"/>
                </a:solidFill>
                <a:latin typeface="BSTLHD+MS-UIGothic"/>
                <a:cs typeface="BSTLHD+MS-UIGothic"/>
              </a:rPr>
              <a:t>密的医患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STLHD+MS-UIGothic"/>
                <a:cs typeface="BSTLHD+MS-UIGothic"/>
              </a:rPr>
              <a:t>关系，增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BSTLHD+MS-UIGothic"/>
                <a:cs typeface="BSTLHD+MS-UIGothic"/>
              </a:rPr>
              <a:t>医患之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BSTLHD+MS-UIGothic"/>
                <a:cs typeface="BSTLHD+MS-UIGothic"/>
              </a:rPr>
              <a:t>的信任和理解，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STLHD+MS-UIGothic"/>
                <a:cs typeface="BSTLHD+MS-UIGothic"/>
              </a:rPr>
              <a:t>减少医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疗纠纷</a:t>
            </a:r>
            <a:r>
              <a:rPr sz="1500">
                <a:solidFill>
                  <a:srgbClr val="FFFDFD"/>
                </a:solidFill>
                <a:latin typeface="BSTLHD+MS-UIGothic"/>
                <a:cs typeface="BSTLHD+MS-UIGothic"/>
              </a:rPr>
              <a:t>和冲突。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45709" y="385371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BSTLHD+MS-UIGothic"/>
                <a:cs typeface="BSTLHD+MS-UIGothic"/>
              </a:rPr>
              <a:t>提升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2000" spc="23">
                <a:solidFill>
                  <a:srgbClr val="FFFDFD"/>
                </a:solidFill>
                <a:latin typeface="BSTLHD+MS-UIGothic"/>
                <a:cs typeface="BSTLHD+MS-UIGothic"/>
              </a:rPr>
              <a:t>士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职业</a:t>
            </a:r>
            <a:r>
              <a:rPr sz="2000" spc="23">
                <a:solidFill>
                  <a:srgbClr val="FFFDFD"/>
                </a:solidFill>
                <a:latin typeface="BSTLHD+MS-UIGothic"/>
                <a:cs typeface="BSTLHD+MS-UIGothic"/>
              </a:rPr>
              <a:t>素养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STLHD+MS-UIGothic"/>
                <a:cs typeface="BSTLHD+MS-UIGothic"/>
              </a:rPr>
              <a:t>叙事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BSTLHD+MS-UIGothic"/>
                <a:cs typeface="BSTLHD+MS-UIGothic"/>
              </a:rPr>
              <a:t>理要求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BSTLHD+MS-UIGothic"/>
                <a:cs typeface="BSTLHD+MS-UIGothic"/>
              </a:rPr>
              <a:t>士具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BSTLHD+MS-UIGothic"/>
                <a:cs typeface="BSTLHD+MS-UIGothic"/>
              </a:rPr>
              <a:t>更高的沟通技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STLHD+MS-UIGothic"/>
                <a:cs typeface="BSTLHD+MS-UIGothic"/>
              </a:rPr>
              <a:t>巧、人文素养和情感管理能力，有助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STLHD+MS-UIGothic"/>
                <a:cs typeface="BSTLHD+MS-UIGothic"/>
              </a:rPr>
              <a:t>于提升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BSTLHD+MS-UIGothic"/>
                <a:cs typeface="BSTLHD+MS-UIGothic"/>
              </a:rPr>
              <a:t>士的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FFFDFD"/>
                </a:solidFill>
                <a:latin typeface="BSTLHD+MS-UIGothic"/>
                <a:cs typeface="BSTLHD+MS-UIGothic"/>
              </a:rPr>
              <a:t>素养和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DFD"/>
                </a:solidFill>
                <a:latin typeface="BSTLHD+MS-UIGothic"/>
                <a:cs typeface="BSTLHD+MS-UIGothic"/>
              </a:rPr>
              <a:t>合能力。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BSTLHD+MS-UIGothic"/>
                <a:cs typeface="BSTLHD+MS-UIGothic"/>
              </a:rPr>
              <a:t>叙事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BA242F"/>
                </a:solidFill>
                <a:latin typeface="BSTLHD+MS-UIGothic"/>
                <a:cs typeface="BSTLHD+MS-UIGothic"/>
              </a:rPr>
              <a:t>理的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BA242F"/>
                </a:solidFill>
                <a:latin typeface="BSTLHD+MS-UIGothic"/>
                <a:cs typeface="BSTLHD+MS-UIGothic"/>
              </a:rPr>
              <a:t>史与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BA242F"/>
                </a:solidFill>
                <a:latin typeface="BSTLHD+MS-UIGothic"/>
                <a:cs typeface="BSTLHD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BA242F"/>
                </a:solidFill>
                <a:latin typeface="BSTLHD+MS-UIGothic"/>
                <a:cs typeface="BSTLHD+MS-UIGothic"/>
              </a:rPr>
              <a:t>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36690" y="2033642"/>
            <a:ext cx="5479066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叙事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理起源于</a:t>
            </a:r>
            <a:r>
              <a:rPr sz="1500">
                <a:solidFill>
                  <a:srgbClr val="5C0B15"/>
                </a:solidFill>
                <a:latin typeface="AKMPTV+EIJINQ+MicrosoftYaHei"/>
                <a:cs typeface="AKMPTV+EIJINQ+MicrosoftYaHei"/>
              </a:rPr>
              <a:t>20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世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5C0B15"/>
                </a:solidFill>
                <a:latin typeface="AKMPTV+EIJINQ+MicrosoftYaHei"/>
                <a:cs typeface="AKMPTV+EIJINQ+MicrosoftYaHei"/>
              </a:rPr>
              <a:t>80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年代的美国，最初是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了解决精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神科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士与患者之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的沟通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而提出的。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36690" y="3228975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BA242F"/>
                </a:solidFill>
                <a:latin typeface="SimSun"/>
                <a:cs typeface="SimSun"/>
              </a:rPr>
              <a:t>发</a:t>
            </a:r>
            <a:r>
              <a:rPr sz="1600">
                <a:solidFill>
                  <a:srgbClr val="BA242F"/>
                </a:solidFill>
                <a:latin typeface="BSTLHD+MS-UIGothic"/>
                <a:cs typeface="BSTLHD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36690" y="3648447"/>
            <a:ext cx="54032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随着医学模式的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转变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和人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们对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健康需求的提高，叙事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逐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成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一种重要的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理理念和方法，被广泛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用于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床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践。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36690" y="4861559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BA242F"/>
                </a:solidFill>
                <a:latin typeface="BSTLHD+MS-UIGothic"/>
                <a:cs typeface="BSTLHD+MS-UIGothic"/>
              </a:rPr>
              <a:t>未来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36690" y="5322943"/>
            <a:ext cx="540327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随着医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技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的不断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步和人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们对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健康需求的不断提高，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叙事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理将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继续发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展，并与其他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理理念和方法相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合，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患者提供更加全面、个性化的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理服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ADDDAB+BGVLHP+MicrosoftYaHei-Bold"/>
                <a:cs typeface="ADDDAB+BGVLHP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BSTLHD+MS-UIGothic"/>
                <a:cs typeface="BSTLHD+MS-UIGothic"/>
              </a:rPr>
              <a:t>故事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倾</a:t>
            </a:r>
            <a:r>
              <a:rPr sz="3000">
                <a:solidFill>
                  <a:srgbClr val="BA242F"/>
                </a:solidFill>
                <a:latin typeface="BSTLHD+MS-UIGothic"/>
                <a:cs typeface="BSTLHD+MS-UIGothic"/>
              </a:rPr>
              <a:t>听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听是叙事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理的基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听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程中要避免打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断或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判，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患者自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由表达自己的故事。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83714" y="1507863"/>
            <a:ext cx="18722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，需要耐心、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专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783714" y="1782183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和尊重。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282565" y="5200388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听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要关注患者的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情感和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经历</a:t>
            </a: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，理解其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BSTLHD+MS-UIGothic"/>
                <a:cs typeface="BSTLHD+MS-UIGothic"/>
              </a:rPr>
              <a:t>感受和需求。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BSTLHD+MS-UIGothic"/>
                <a:cs typeface="BSTLHD+MS-UIGothic"/>
              </a:rPr>
              <a:t>故事理解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9198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STLHD+MS-UIGothic"/>
                <a:cs typeface="BSTLHD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FFFFFF"/>
                </a:solidFill>
                <a:latin typeface="BSTLHD+MS-UIGothic"/>
                <a:cs typeface="BSTLHD+MS-UIGothic"/>
              </a:rPr>
              <a:t>听患者故事的基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FFF"/>
                </a:solidFill>
                <a:latin typeface="BSTLHD+MS-UIGothic"/>
                <a:cs typeface="BSTLHD+MS-UIGothic"/>
              </a:rPr>
              <a:t>上，要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STLHD+MS-UIGothic"/>
                <a:cs typeface="BSTLHD+MS-UIGothic"/>
              </a:rPr>
              <a:t>深入理解其背景、情感和意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BSTLHD+MS-UIGothic"/>
                <a:cs typeface="BSTLHD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STLHD+MS-UIGothic"/>
                <a:cs typeface="BSTLHD+MS-UIGothic"/>
              </a:rPr>
              <a:t>需要从患者的角度出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BSTLHD+MS-UIGothic"/>
                <a:cs typeface="BSTLHD+MS-UIGothic"/>
              </a:rPr>
              <a:t>，理解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STLHD+MS-UIGothic"/>
                <a:cs typeface="BSTLHD+MS-UIGothic"/>
              </a:rPr>
              <a:t>理解故事中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FFFFFF"/>
                </a:solidFill>
                <a:latin typeface="BSTLHD+MS-UIGothic"/>
                <a:cs typeface="BSTLHD+MS-UIGothic"/>
              </a:rPr>
              <a:t>含的深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FFF"/>
                </a:solidFill>
                <a:latin typeface="BSTLHD+MS-UIGothic"/>
                <a:cs typeface="BSTLHD+MS-UIGothic"/>
              </a:rPr>
              <a:t>次含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BSTLHD+MS-UIGothic"/>
                <a:cs typeface="BSTLHD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STLHD+MS-UIGothic"/>
                <a:cs typeface="BSTLHD+MS-UIGothic"/>
              </a:rPr>
              <a:t>探究其背后的意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BSTLHD+MS-UIGothic"/>
                <a:cs typeface="BSTLHD+MS-UIGothic"/>
              </a:rPr>
              <a:t>和价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BSTLHD+MS-UIGothic"/>
                <a:cs typeface="BSTLHD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09490" y="4926068"/>
            <a:ext cx="2062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STLHD+MS-UIGothic"/>
                <a:cs typeface="BSTLHD+MS-UIGothic"/>
              </a:rPr>
              <a:t>其感受、需求和困惑。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BSTLHD+MS-UIGothic"/>
                <a:cs typeface="BSTLHD+MS-UIGothic"/>
              </a:rPr>
              <a:t>故事回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 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STLHD+MS-UIGothic"/>
                <a:cs typeface="BSTLHD+MS-UIGothic"/>
              </a:rPr>
              <a:t>在理解患者故事的基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FFF"/>
                </a:solidFill>
                <a:latin typeface="BSTLHD+MS-UIGothic"/>
                <a:cs typeface="BSTLHD+MS-UIGothic"/>
              </a:rPr>
              <a:t>上，要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给</a:t>
            </a:r>
          </a:p>
          <a:p>
            <a:pPr marL="3810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STLHD+MS-UIGothic"/>
                <a:cs typeface="BSTLHD+MS-UIGothic"/>
              </a:rPr>
              <a:t>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BSTLHD+MS-UIGothic"/>
                <a:cs typeface="BSTLHD+MS-UIGothic"/>
              </a:rPr>
              <a:t>极的回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BSTLHD+MS-UIGothic"/>
                <a:cs typeface="BSTLHD+MS-UIGothic"/>
              </a:rPr>
              <a:t>和反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FFFFFF"/>
                </a:solidFill>
                <a:latin typeface="BSTLHD+MS-UIGothic"/>
                <a:cs typeface="BSTLHD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STLHD+MS-UIGothic"/>
                <a:cs typeface="BSTLHD+MS-UIGothic"/>
              </a:rPr>
              <a:t>可以使用提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</a:t>
            </a:r>
            <a:r>
              <a:rPr sz="1500">
                <a:solidFill>
                  <a:srgbClr val="FFFFFF"/>
                </a:solidFill>
                <a:latin typeface="BSTLHD+MS-UIGothic"/>
                <a:cs typeface="BSTLHD+MS-UIGothic"/>
              </a:rPr>
              <a:t>、澄清或引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BSTLHD+MS-UIGothic"/>
                <a:cs typeface="BSTLHD+MS-UIGothic"/>
              </a:rPr>
              <a:t>的方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STLHD+MS-UIGothic"/>
                <a:cs typeface="BSTLHD+MS-UIGothic"/>
              </a:rPr>
              <a:t>式，促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BSTLHD+MS-UIGothic"/>
                <a:cs typeface="BSTLHD+MS-UIGothic"/>
              </a:rPr>
              <a:t>患者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BSTLHD+MS-UIGothic"/>
                <a:cs typeface="BSTLHD+MS-UIGothic"/>
              </a:rPr>
              <a:t>一步表达自己的</a:t>
            </a:r>
          </a:p>
          <a:p>
            <a:pPr marL="762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STLHD+MS-UIGothic"/>
                <a:cs typeface="BSTLHD+MS-UIGothic"/>
              </a:rPr>
              <a:t>感受和需求。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STLHD+MS-UIGothic"/>
                <a:cs typeface="BSTLHD+MS-UIGothic"/>
              </a:rPr>
              <a:t>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应时</a:t>
            </a:r>
            <a:r>
              <a:rPr sz="1500">
                <a:solidFill>
                  <a:srgbClr val="FFFFFF"/>
                </a:solidFill>
                <a:latin typeface="BSTLHD+MS-UIGothic"/>
                <a:cs typeface="BSTLHD+MS-UIGothic"/>
              </a:rPr>
              <a:t>要关注患者的情感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BSTLHD+MS-UIGothic"/>
                <a:cs typeface="BSTLHD+MS-UIGothic"/>
              </a:rPr>
              <a:t>化，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FFF"/>
                </a:solidFill>
                <a:latin typeface="BSTLHD+MS-UIGothic"/>
                <a:cs typeface="BSTLHD+MS-UIGothic"/>
              </a:rPr>
              <a:t>予支持和鼓励，帮助其建立信</a:t>
            </a:r>
          </a:p>
          <a:p>
            <a:pPr marL="1143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STLHD+MS-UIGothic"/>
                <a:cs typeface="BSTLHD+MS-UIGothic"/>
              </a:rPr>
              <a:t>心。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https://d.book118.com/778135116137006037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BVKFKJ+PRFNBD+ArialMT</vt:lpstr>
      <vt:lpstr>Times New Roman</vt:lpstr>
      <vt:lpstr>BSTLHD+MS-UIGothic</vt:lpstr>
      <vt:lpstr>SimSun</vt:lpstr>
      <vt:lpstr>ADDDAB+BGVLHP+MicrosoftYaHei-Bold</vt:lpstr>
      <vt:lpstr>AKMPTV+EIJINQ+MicrosoftYaHei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2024-09-18T00:42:03.615</cp:lastPrinted>
  <dcterms:created xsi:type="dcterms:W3CDTF">2024-09-17T16:42:03Z</dcterms:created>
  <dcterms:modified xsi:type="dcterms:W3CDTF">2024-09-17T16:42:04Z</dcterms:modified>
</cp:coreProperties>
</file>