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gif" ContentType="image/gif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4" r:id="rId2"/>
    <p:sldMasterId id="2147483687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3" r:id="rId20"/>
  </p:sldIdLst>
  <p:sldSz cx="9144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9.png" /><Relationship Id="rId2" Type="http://schemas.openxmlformats.org/officeDocument/2006/relationships/image" Target="../media/image30.png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0.png" /><Relationship Id="rId2" Type="http://schemas.openxmlformats.org/officeDocument/2006/relationships/image" Target="../media/image41.png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AB7DDA5D-6A72-4AFB-BB0C-98B4CC1DFC7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2024/2/21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16386" name="文本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audio" Target="../media/cashreg1.wav" /><Relationship Id="rId2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FBA0A5-B239-40BB-B0BA-D8A56B8A36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7D6298-9572-42C7-9F78-BCF88BD81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52EEB1-87DA-4616-B64D-2A9A2A8D9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582C6C-4ADE-45A7-8882-FE24F469F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EBE302-1A6D-4897-A023-0476EA896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C11FFA-74D8-471D-BB79-936AE3D52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E54BF5-9059-4CC9-9E26-F778222F4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CAC48A-7CDF-499B-BF02-332514645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BA58FB-EA4B-4495-9A49-028263CB6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AD4015-7CA1-4E01-B4D9-85881D882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70ADC4-F023-43DB-9B33-2F9231457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628800"/>
            <a:ext cx="9144000" cy="1470025"/>
          </a:xfrm>
        </p:spPr>
        <p:txBody>
          <a:bodyPr>
            <a:noAutofit/>
          </a:bodyPr>
          <a:lstStyle>
            <a:lvl1pPr>
              <a:defRPr sz="6000" b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72008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/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>
            <a:lvl1pPr marL="571500" indent="-571500" algn="l">
              <a:buFont typeface="Wingdings" panose="05000000000000000000" pitchFamily="2" charset="2"/>
              <a:buChar char="n"/>
              <a:defRPr sz="3600" b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9592" y="1268760"/>
            <a:ext cx="7344816" cy="4857403"/>
          </a:xfrm>
        </p:spPr>
        <p:txBody>
          <a:bodyPr/>
          <a:lstStyle>
            <a:lvl1pPr marL="0" indent="0">
              <a:buNone/>
              <a:defRPr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b="1">
                <a:latin typeface="华文新魏" pitchFamily="2" charset="-122"/>
                <a:ea typeface="华文新魏" pitchFamily="2" charset="-122"/>
              </a:defRPr>
            </a:lvl2pPr>
            <a:lvl3pPr marL="914400" indent="0">
              <a:buNone/>
              <a:defRPr b="1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>
            <a:lvl1pPr>
              <a:defRPr lang="zh-CN" altLang="en-US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>
            <a:lvl1pPr>
              <a:defRPr lang="zh-CN" altLang="en-US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>
            <a:lvl1pPr>
              <a:defRPr lang="zh-CN" altLang="en-US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>
            <a:lvl1pPr>
              <a:defRPr lang="zh-CN" altLang="en-US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47C98C5F-67D0-459C-BFB7-E738F400434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2024/2/21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>
              <a:buNone/>
            </a:pPr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628800"/>
            <a:ext cx="9144000" cy="1470025"/>
          </a:xfrm>
        </p:spPr>
        <p:txBody>
          <a:bodyPr>
            <a:noAutofit/>
          </a:bodyPr>
          <a:lstStyle>
            <a:lvl1pPr>
              <a:defRPr sz="6000" b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72008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/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>
            <a:lvl1pPr marL="571500" indent="-571500" algn="l">
              <a:buFont typeface="Wingdings" panose="05000000000000000000" pitchFamily="2" charset="2"/>
              <a:buChar char="n"/>
              <a:defRPr sz="3600" b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9592" y="1268760"/>
            <a:ext cx="7344816" cy="4857403"/>
          </a:xfrm>
        </p:spPr>
        <p:txBody>
          <a:bodyPr/>
          <a:lstStyle>
            <a:lvl1pPr marL="0" indent="0">
              <a:buNone/>
              <a:defRPr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b="1">
                <a:latin typeface="华文新魏" pitchFamily="2" charset="-122"/>
                <a:ea typeface="华文新魏" pitchFamily="2" charset="-122"/>
              </a:defRPr>
            </a:lvl2pPr>
            <a:lvl3pPr marL="914400" indent="0">
              <a:buNone/>
              <a:defRPr b="1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>
            <a:lvl1pPr>
              <a:defRPr lang="zh-CN" altLang="en-US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>
            <a:lvl1pPr>
              <a:defRPr lang="zh-CN" altLang="en-US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>
            <a:lvl1pPr>
              <a:defRPr lang="zh-CN" altLang="en-US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>
            <a:lvl1pPr>
              <a:defRPr lang="zh-CN" altLang="en-US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47C98C5F-67D0-459C-BFB7-E738F400434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2024/2/21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>
              <a:buNone/>
            </a:pPr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 advTm="8900">
    <p:sndAc>
      <p:stSnd>
        <p:snd r:embed="rId1" name="cashreg.wav"/>
      </p:stSnd>
    </p:sndAc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audio" Target="../media/cashreg1.wav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slideLayout" Target="../slideLayouts/slideLayout33.xml" /><Relationship Id="rId11" Type="http://schemas.openxmlformats.org/officeDocument/2006/relationships/slideLayout" Target="../slideLayouts/slideLayout34.xml" /><Relationship Id="rId12" Type="http://schemas.openxmlformats.org/officeDocument/2006/relationships/slideLayout" Target="../slideLayouts/slideLayout35.xml" /><Relationship Id="rId13" Type="http://schemas.openxmlformats.org/officeDocument/2006/relationships/audio" Target="../media/cashreg1.wav" /><Relationship Id="rId14" Type="http://schemas.openxmlformats.org/officeDocument/2006/relationships/theme" Target="../theme/theme3.xml" /><Relationship Id="rId2" Type="http://schemas.openxmlformats.org/officeDocument/2006/relationships/slideLayout" Target="../slideLayouts/slideLayout25.xml" /><Relationship Id="rId3" Type="http://schemas.openxmlformats.org/officeDocument/2006/relationships/slideLayout" Target="../slideLayouts/slideLayout26.xml" /><Relationship Id="rId4" Type="http://schemas.openxmlformats.org/officeDocument/2006/relationships/slideLayout" Target="../slideLayouts/slideLayout27.xml" /><Relationship Id="rId5" Type="http://schemas.openxmlformats.org/officeDocument/2006/relationships/slideLayout" Target="../slideLayouts/slideLayout28.xml" /><Relationship Id="rId6" Type="http://schemas.openxmlformats.org/officeDocument/2006/relationships/slideLayout" Target="../slideLayouts/slideLayout29.xml" /><Relationship Id="rId7" Type="http://schemas.openxmlformats.org/officeDocument/2006/relationships/slideLayout" Target="../slideLayouts/slideLayout30.xml" /><Relationship Id="rId8" Type="http://schemas.openxmlformats.org/officeDocument/2006/relationships/slideLayout" Target="../slideLayouts/slideLayout31.xml" /><Relationship Id="rId9" Type="http://schemas.openxmlformats.org/officeDocument/2006/relationships/slideLayout" Target="../slideLayouts/slideLayout3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457200" y="-26987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5"/>
          </p:nvPr>
        </p:nvSpPr>
        <p:spPr>
          <a:xfrm>
            <a:off x="827088" y="1196975"/>
            <a:ext cx="7489825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med" advTm="8900">
    <p:sndAc>
      <p:stSnd>
        <p:snd r:embed="rId13" name="cashreg.wav"/>
      </p:stSnd>
    </p:sndAc>
  </p:transition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zh-CN" altLang="en-US" sz="3600" b="1" kern="1200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zh-CN" altLang="en-US"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lang="zh-CN" altLang="en-US" sz="2800" b="1" kern="1200">
          <a:solidFill>
            <a:schemeClr val="tx1"/>
          </a:solidFill>
          <a:latin typeface="华文新魏" pitchFamily="2" charset="-122"/>
          <a:ea typeface="华文新魏" pitchFamily="2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zh-CN" altLang="en-US" sz="2400" b="1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-26987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</p:nvPr>
        </p:nvSpPr>
        <p:spPr>
          <a:xfrm>
            <a:off x="827088" y="1196975"/>
            <a:ext cx="7489825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med" advTm="8900">
    <p:sndAc>
      <p:stSnd>
        <p:snd r:embed="rId13" name="cashreg.wav"/>
      </p:stSnd>
    </p:sndAc>
  </p:transition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zh-CN" altLang="en-US" sz="3600" b="1" kern="1200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9900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zh-CN" altLang="en-US"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lang="zh-CN" altLang="en-US" sz="2800" b="1" kern="1200">
          <a:solidFill>
            <a:schemeClr val="tx1"/>
          </a:solidFill>
          <a:latin typeface="华文新魏" pitchFamily="2" charset="-122"/>
          <a:ea typeface="华文新魏" pitchFamily="2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zh-CN" altLang="en-US" sz="2400" b="1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audio" Target="../media/audio312.wav" /><Relationship Id="rId3" Type="http://schemas.openxmlformats.org/officeDocument/2006/relationships/audio" Target="../media/chimes13.wav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audio" Target="../media/cashreg1.wav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image" Target="../media/image1.gif" /><Relationship Id="rId3" Type="http://schemas.openxmlformats.org/officeDocument/2006/relationships/image" Target="../media/image2.jpeg" /><Relationship Id="rId4" Type="http://schemas.openxmlformats.org/officeDocument/2006/relationships/image" Target="../media/image3.wmf" /><Relationship Id="rId5" Type="http://schemas.openxmlformats.org/officeDocument/2006/relationships/audio" Target="../media/cashreg1.wav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10" Type="http://schemas.openxmlformats.org/officeDocument/2006/relationships/image" Target="../media/image12.jpeg" /><Relationship Id="rId11" Type="http://schemas.openxmlformats.org/officeDocument/2006/relationships/image" Target="../media/image13.jpeg" /><Relationship Id="rId12" Type="http://schemas.openxmlformats.org/officeDocument/2006/relationships/image" Target="../media/image14.jpeg" /><Relationship Id="rId13" Type="http://schemas.openxmlformats.org/officeDocument/2006/relationships/image" Target="../media/image15.jpeg" /><Relationship Id="rId14" Type="http://schemas.openxmlformats.org/officeDocument/2006/relationships/image" Target="../media/image16.jpeg" /><Relationship Id="rId15" Type="http://schemas.openxmlformats.org/officeDocument/2006/relationships/image" Target="../media/image17.jpeg" /><Relationship Id="rId16" Type="http://schemas.openxmlformats.org/officeDocument/2006/relationships/image" Target="../media/image18.jpeg" /><Relationship Id="rId17" Type="http://schemas.openxmlformats.org/officeDocument/2006/relationships/image" Target="../media/image19.gif" /><Relationship Id="rId18" Type="http://schemas.openxmlformats.org/officeDocument/2006/relationships/audio" Target="../media/cashreg1.wav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8.jpeg" /><Relationship Id="rId7" Type="http://schemas.openxmlformats.org/officeDocument/2006/relationships/image" Target="../media/image9.jpeg" /><Relationship Id="rId8" Type="http://schemas.openxmlformats.org/officeDocument/2006/relationships/image" Target="../media/image10.jpeg" /><Relationship Id="rId9" Type="http://schemas.openxmlformats.org/officeDocument/2006/relationships/image" Target="../media/image1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10" Type="http://schemas.openxmlformats.org/officeDocument/2006/relationships/image" Target="../media/image12.jpeg" /><Relationship Id="rId11" Type="http://schemas.openxmlformats.org/officeDocument/2006/relationships/image" Target="../media/image16.jpeg" /><Relationship Id="rId12" Type="http://schemas.openxmlformats.org/officeDocument/2006/relationships/image" Target="../media/image11.jpeg" /><Relationship Id="rId13" Type="http://schemas.openxmlformats.org/officeDocument/2006/relationships/image" Target="../media/image17.jpeg" /><Relationship Id="rId14" Type="http://schemas.openxmlformats.org/officeDocument/2006/relationships/image" Target="../media/image7.jpeg" /><Relationship Id="rId15" Type="http://schemas.openxmlformats.org/officeDocument/2006/relationships/image" Target="../media/image15.jpeg" /><Relationship Id="rId16" Type="http://schemas.openxmlformats.org/officeDocument/2006/relationships/audio" Target="../media/cashreg1.wav" /><Relationship Id="rId2" Type="http://schemas.openxmlformats.org/officeDocument/2006/relationships/image" Target="../media/image9.jpeg" /><Relationship Id="rId3" Type="http://schemas.openxmlformats.org/officeDocument/2006/relationships/image" Target="../media/image14.jpeg" /><Relationship Id="rId4" Type="http://schemas.openxmlformats.org/officeDocument/2006/relationships/image" Target="../media/image18.jpeg" /><Relationship Id="rId5" Type="http://schemas.openxmlformats.org/officeDocument/2006/relationships/image" Target="../media/image4.jpeg" /><Relationship Id="rId6" Type="http://schemas.openxmlformats.org/officeDocument/2006/relationships/image" Target="../media/image6.jpeg" /><Relationship Id="rId7" Type="http://schemas.openxmlformats.org/officeDocument/2006/relationships/image" Target="../media/image5.jpeg" /><Relationship Id="rId8" Type="http://schemas.openxmlformats.org/officeDocument/2006/relationships/image" Target="../media/image8.jpeg" /><Relationship Id="rId9" Type="http://schemas.openxmlformats.org/officeDocument/2006/relationships/image" Target="../media/image1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4.jpeg" /><Relationship Id="rId3" Type="http://schemas.openxmlformats.org/officeDocument/2006/relationships/image" Target="../media/image18.jpeg" /><Relationship Id="rId4" Type="http://schemas.openxmlformats.org/officeDocument/2006/relationships/image" Target="../media/image4.jpeg" /><Relationship Id="rId5" Type="http://schemas.openxmlformats.org/officeDocument/2006/relationships/audio" Target="../media/cashreg1.wav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5.jpeg" /><Relationship Id="rId3" Type="http://schemas.openxmlformats.org/officeDocument/2006/relationships/image" Target="../media/image8.jpeg" /><Relationship Id="rId4" Type="http://schemas.openxmlformats.org/officeDocument/2006/relationships/image" Target="../media/image6.jpeg" /><Relationship Id="rId5" Type="http://schemas.openxmlformats.org/officeDocument/2006/relationships/audio" Target="../media/cashreg1.wav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2.jpeg" /><Relationship Id="rId4" Type="http://schemas.openxmlformats.org/officeDocument/2006/relationships/image" Target="../media/image16.jpeg" /><Relationship Id="rId5" Type="http://schemas.openxmlformats.org/officeDocument/2006/relationships/image" Target="../media/image11.jpeg" /><Relationship Id="rId6" Type="http://schemas.openxmlformats.org/officeDocument/2006/relationships/image" Target="../media/image13.jpeg" /><Relationship Id="rId7" Type="http://schemas.openxmlformats.org/officeDocument/2006/relationships/audio" Target="../media/cashreg1.wav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audio" Target="../media/cashreg1.wav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6.jpeg" /><Relationship Id="rId7" Type="http://schemas.openxmlformats.org/officeDocument/2006/relationships/image" Target="../media/image27.jpeg" /><Relationship Id="rId8" Type="http://schemas.openxmlformats.org/officeDocument/2006/relationships/image" Target="../media/image28.jpeg" /><Relationship Id="rId9" Type="http://schemas.openxmlformats.org/officeDocument/2006/relationships/audio" Target="../media/cashreg1.wav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10" Type="http://schemas.openxmlformats.org/officeDocument/2006/relationships/audio" Target="../media/cashreg1.wav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29.png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30.png" /><Relationship Id="rId6" Type="http://schemas.openxmlformats.org/officeDocument/2006/relationships/image" Target="../media/image31.jpeg" /><Relationship Id="rId7" Type="http://schemas.openxmlformats.org/officeDocument/2006/relationships/image" Target="../media/image32.jpeg" /><Relationship Id="rId8" Type="http://schemas.openxmlformats.org/officeDocument/2006/relationships/image" Target="../media/image33.jpeg" /><Relationship Id="rId9" Type="http://schemas.openxmlformats.org/officeDocument/2006/relationships/vmlDrawing" Target="../drawings/vmlDrawing1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34.jpeg" /><Relationship Id="rId3" Type="http://schemas.openxmlformats.org/officeDocument/2006/relationships/image" Target="../media/image35.jpeg" /><Relationship Id="rId4" Type="http://schemas.openxmlformats.org/officeDocument/2006/relationships/image" Target="../media/image36.jpeg" /><Relationship Id="rId5" Type="http://schemas.openxmlformats.org/officeDocument/2006/relationships/image" Target="../media/image37.jpeg" /><Relationship Id="rId6" Type="http://schemas.openxmlformats.org/officeDocument/2006/relationships/image" Target="../media/image38.jpeg" /><Relationship Id="rId7" Type="http://schemas.openxmlformats.org/officeDocument/2006/relationships/image" Target="../media/image39.jpeg" /><Relationship Id="rId8" Type="http://schemas.openxmlformats.org/officeDocument/2006/relationships/audio" Target="../media/cashreg1.wa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10" Type="http://schemas.openxmlformats.org/officeDocument/2006/relationships/audio" Target="../media/cashreg1.wav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40.png" /><Relationship Id="rId4" Type="http://schemas.openxmlformats.org/officeDocument/2006/relationships/oleObject" Target="../embeddings/oleObject4.bin" TargetMode="Internal" /><Relationship Id="rId5" Type="http://schemas.openxmlformats.org/officeDocument/2006/relationships/image" Target="../media/image41.png" /><Relationship Id="rId6" Type="http://schemas.openxmlformats.org/officeDocument/2006/relationships/image" Target="../media/image42.jpeg" /><Relationship Id="rId7" Type="http://schemas.openxmlformats.org/officeDocument/2006/relationships/image" Target="../media/image43.jpeg" /><Relationship Id="rId8" Type="http://schemas.openxmlformats.org/officeDocument/2006/relationships/image" Target="../media/image44.jpeg" /><Relationship Id="rId9" Type="http://schemas.openxmlformats.org/officeDocument/2006/relationships/vmlDrawing" Target="../drawings/vmlDrawing2.v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audio" Target="../media/chimes13.wav" /><Relationship Id="rId3" Type="http://schemas.openxmlformats.org/officeDocument/2006/relationships/audio" Target="../media/cashreg1.wav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audio" Target="../media/cashreg1.wav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10134411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AutoShape 2"/>
          <p:cNvSpPr/>
          <p:nvPr/>
        </p:nvSpPr>
        <p:spPr>
          <a:xfrm rot="5400000">
            <a:off x="1870075" y="2749550"/>
            <a:ext cx="217488" cy="1000125"/>
          </a:xfrm>
          <a:prstGeom prst="can">
            <a:avLst>
              <a:gd name="adj" fmla="val 5909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55" name="AutoShape 3"/>
          <p:cNvSpPr/>
          <p:nvPr/>
        </p:nvSpPr>
        <p:spPr>
          <a:xfrm>
            <a:off x="857250" y="5416550"/>
            <a:ext cx="4356100" cy="727075"/>
          </a:xfrm>
          <a:prstGeom prst="cube">
            <a:avLst>
              <a:gd name="adj" fmla="val 75991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56" name="AutoShape 4"/>
          <p:cNvSpPr/>
          <p:nvPr/>
        </p:nvSpPr>
        <p:spPr>
          <a:xfrm>
            <a:off x="2928938" y="5197475"/>
            <a:ext cx="642937" cy="582613"/>
          </a:xfrm>
          <a:prstGeom prst="cube">
            <a:avLst>
              <a:gd name="adj" fmla="val 2635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57" name="AutoShape 5"/>
          <p:cNvSpPr/>
          <p:nvPr/>
        </p:nvSpPr>
        <p:spPr>
          <a:xfrm>
            <a:off x="2284413" y="5197475"/>
            <a:ext cx="642937" cy="582613"/>
          </a:xfrm>
          <a:prstGeom prst="cube">
            <a:avLst>
              <a:gd name="adj" fmla="val 2635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58" name="AutoShape 6"/>
          <p:cNvSpPr/>
          <p:nvPr/>
        </p:nvSpPr>
        <p:spPr>
          <a:xfrm>
            <a:off x="3143250" y="4108450"/>
            <a:ext cx="212725" cy="1235075"/>
          </a:xfrm>
          <a:prstGeom prst="can">
            <a:avLst>
              <a:gd name="adj" fmla="val 77574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59" name="AutoShape 7"/>
          <p:cNvSpPr/>
          <p:nvPr/>
        </p:nvSpPr>
        <p:spPr>
          <a:xfrm>
            <a:off x="2498725" y="4108450"/>
            <a:ext cx="214313" cy="1235075"/>
          </a:xfrm>
          <a:prstGeom prst="can">
            <a:avLst>
              <a:gd name="adj" fmla="val 7699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60" name="AutoShape 8"/>
          <p:cNvSpPr/>
          <p:nvPr/>
        </p:nvSpPr>
        <p:spPr>
          <a:xfrm>
            <a:off x="2214563" y="2871788"/>
            <a:ext cx="1498600" cy="145415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61" name="Oval 9"/>
          <p:cNvSpPr/>
          <p:nvPr/>
        </p:nvSpPr>
        <p:spPr>
          <a:xfrm>
            <a:off x="2260600" y="2506663"/>
            <a:ext cx="214313" cy="217487"/>
          </a:xfrm>
          <a:prstGeom prst="ellipse">
            <a:avLst/>
          </a:prstGeom>
          <a:gradFill rotWithShape="1">
            <a:gsLst>
              <a:gs pos="0">
                <a:srgbClr val="FBB6A3"/>
              </a:gs>
              <a:gs pos="100000">
                <a:srgbClr val="74544B"/>
              </a:gs>
            </a:gsLst>
            <a:path path="shape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62" name="Oval 10"/>
          <p:cNvSpPr/>
          <p:nvPr/>
        </p:nvSpPr>
        <p:spPr>
          <a:xfrm>
            <a:off x="3417888" y="2498725"/>
            <a:ext cx="214312" cy="217488"/>
          </a:xfrm>
          <a:prstGeom prst="ellipse">
            <a:avLst/>
          </a:prstGeom>
          <a:gradFill rotWithShape="1">
            <a:gsLst>
              <a:gs pos="0">
                <a:srgbClr val="FBB6A3"/>
              </a:gs>
              <a:gs pos="100000">
                <a:srgbClr val="74544B"/>
              </a:gs>
            </a:gsLst>
            <a:path path="shape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2838450" y="1922463"/>
            <a:ext cx="214313" cy="217488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2333625" y="1490663"/>
            <a:ext cx="212725" cy="217488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65" name="Oval 13"/>
          <p:cNvSpPr>
            <a:spLocks noChangeArrowheads="1"/>
          </p:cNvSpPr>
          <p:nvPr/>
        </p:nvSpPr>
        <p:spPr bwMode="auto">
          <a:xfrm>
            <a:off x="3270250" y="1490663"/>
            <a:ext cx="214313" cy="217488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05" name="Line 14"/>
          <p:cNvSpPr/>
          <p:nvPr/>
        </p:nvSpPr>
        <p:spPr>
          <a:xfrm>
            <a:off x="2476500" y="1708150"/>
            <a:ext cx="357188" cy="29051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8206" name="Line 15"/>
          <p:cNvSpPr/>
          <p:nvPr/>
        </p:nvSpPr>
        <p:spPr>
          <a:xfrm flipH="1">
            <a:off x="3048000" y="1708150"/>
            <a:ext cx="284163" cy="29051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3568" name="AutoShape 16"/>
          <p:cNvSpPr/>
          <p:nvPr/>
        </p:nvSpPr>
        <p:spPr>
          <a:xfrm>
            <a:off x="1285875" y="3235325"/>
            <a:ext cx="214313" cy="873125"/>
          </a:xfrm>
          <a:prstGeom prst="can">
            <a:avLst>
              <a:gd name="adj" fmla="val 54431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69" name="AutoShape 17"/>
          <p:cNvSpPr/>
          <p:nvPr/>
        </p:nvSpPr>
        <p:spPr>
          <a:xfrm>
            <a:off x="4357688" y="3308350"/>
            <a:ext cx="212725" cy="944563"/>
          </a:xfrm>
          <a:prstGeom prst="can">
            <a:avLst>
              <a:gd name="adj" fmla="val 59324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70" name="AutoShape 18"/>
          <p:cNvSpPr/>
          <p:nvPr/>
        </p:nvSpPr>
        <p:spPr>
          <a:xfrm rot="5400000">
            <a:off x="3817938" y="2916238"/>
            <a:ext cx="219075" cy="857250"/>
          </a:xfrm>
          <a:prstGeom prst="can">
            <a:avLst>
              <a:gd name="adj" fmla="val 5228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8210" name="Text Box 19"/>
          <p:cNvSpPr txBox="1"/>
          <p:nvPr/>
        </p:nvSpPr>
        <p:spPr>
          <a:xfrm>
            <a:off x="5508625" y="1125538"/>
            <a:ext cx="3167063" cy="646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83" name="Text Box 31"/>
          <p:cNvSpPr txBox="1"/>
          <p:nvPr/>
        </p:nvSpPr>
        <p:spPr>
          <a:xfrm>
            <a:off x="6572250" y="5516563"/>
            <a:ext cx="720725" cy="768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endParaRPr lang="en-US" altLang="zh-CN" sz="4400">
              <a:solidFill>
                <a:srgbClr val="FF33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3584" name="Oval 32"/>
          <p:cNvSpPr>
            <a:spLocks noChangeArrowheads="1"/>
          </p:cNvSpPr>
          <p:nvPr/>
        </p:nvSpPr>
        <p:spPr bwMode="auto">
          <a:xfrm>
            <a:off x="2476500" y="2138363"/>
            <a:ext cx="935038" cy="935038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85" name="Oval 33"/>
          <p:cNvSpPr>
            <a:spLocks noChangeArrowheads="1"/>
          </p:cNvSpPr>
          <p:nvPr/>
        </p:nvSpPr>
        <p:spPr bwMode="auto">
          <a:xfrm>
            <a:off x="2692400" y="2354263"/>
            <a:ext cx="144463" cy="146050"/>
          </a:xfrm>
          <a:prstGeom prst="ellipse">
            <a:avLst/>
          </a:prstGeom>
          <a:gradFill rotWithShape="1">
            <a:gsLst>
              <a:gs pos="0">
                <a:schemeClr val="tx2">
                  <a:gamma/>
                  <a:tint val="0"/>
                  <a:invGamma/>
                </a:schemeClr>
              </a:gs>
              <a:gs pos="100000">
                <a:schemeClr val="tx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86" name="Oval 34"/>
          <p:cNvSpPr>
            <a:spLocks noChangeArrowheads="1"/>
          </p:cNvSpPr>
          <p:nvPr/>
        </p:nvSpPr>
        <p:spPr bwMode="auto">
          <a:xfrm>
            <a:off x="3052763" y="2359025"/>
            <a:ext cx="144463" cy="146050"/>
          </a:xfrm>
          <a:prstGeom prst="ellipse">
            <a:avLst/>
          </a:prstGeom>
          <a:gradFill rotWithShape="1">
            <a:gsLst>
              <a:gs pos="0">
                <a:schemeClr val="tx2">
                  <a:gamma/>
                  <a:tint val="0"/>
                  <a:invGamma/>
                </a:schemeClr>
              </a:gs>
              <a:gs pos="100000">
                <a:schemeClr val="tx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15" name="未知"/>
          <p:cNvSpPr/>
          <p:nvPr/>
        </p:nvSpPr>
        <p:spPr>
          <a:xfrm>
            <a:off x="2765425" y="2859088"/>
            <a:ext cx="360363" cy="71437"/>
          </a:xfrm>
          <a:custGeom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26" h="45">
                <a:moveTo>
                  <a:pt x="0" y="0"/>
                </a:moveTo>
                <a:cubicBezTo>
                  <a:pt x="49" y="22"/>
                  <a:pt x="98" y="45"/>
                  <a:pt x="136" y="45"/>
                </a:cubicBezTo>
                <a:cubicBezTo>
                  <a:pt x="174" y="45"/>
                  <a:pt x="212" y="7"/>
                  <a:pt x="227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587" name="标题 37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>
            <a:normAutofit fontScale="90000"/>
          </a:bodyPr>
          <a:lstStyle/>
          <a:p>
            <a:pPr marL="571500" marR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kumimoji="0" lang="zh-CN" altLang="en-US" sz="3600" b="1" i="0" u="none" strike="noStrike" kern="1200" cap="none" spc="0" normalizeH="0" baseline="0" noProof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小朋友们好，我是机器人</a:t>
            </a:r>
            <a:r>
              <a:rPr kumimoji="0" lang="en-US" altLang="zh-CN" sz="3600" b="1" i="0" u="none" strike="noStrike" kern="1200" cap="none" spc="0" normalizeH="0" baseline="0" noProof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“</a:t>
            </a:r>
            <a:r>
              <a:rPr kumimoji="0" lang="zh-CN" altLang="en-US" sz="3600" b="1" i="0" u="none" strike="noStrike" kern="1200" cap="none" spc="0" normalizeH="0" baseline="0" noProof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乐乐</a:t>
            </a:r>
            <a:r>
              <a:rPr kumimoji="0" lang="en-US" altLang="zh-CN" sz="3600" b="1" i="0" u="none" strike="noStrike" kern="1200" cap="none" spc="0" normalizeH="0" baseline="0" noProof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”</a:t>
            </a:r>
            <a:r>
              <a:rPr kumimoji="0" lang="zh-CN" altLang="en-US" sz="3600" b="1" i="0" u="none" strike="noStrike" kern="1200" cap="none" spc="0" normalizeH="0" baseline="0" noProof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很高兴能和大家一起学习。</a:t>
            </a:r>
          </a:p>
        </p:txBody>
      </p:sp>
    </p:spTree>
  </p:cSld>
  <p:clrMapOvr>
    <a:masterClrMapping/>
  </p:clrMapOvr>
  <p:transition>
    <p:sndAc>
      <p:stSnd>
        <p:snd r:embed="rId3" name="chimes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1" presetClass="emph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1" presetClass="emph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235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35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1" presetClass="emph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9" presetClass="emph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9" presetClass="emph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9" presetClass="emph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mph" presetSubtype="2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7" grpId="0"/>
      <p:bldP spid="23560" grpId="0"/>
      <p:bldP spid="23561" grpId="0"/>
      <p:bldP spid="23562" grpId="0"/>
      <p:bldP spid="23563" grpId="0"/>
      <p:bldP spid="23564" grpId="0"/>
      <p:bldP spid="23565" grpId="0"/>
      <p:bldP spid="23583" grpId="0"/>
      <p:bldP spid="23584" grpId="0"/>
      <p:bldP spid="23585" grpId="0"/>
      <p:bldP spid="2358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标题 4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 anchorCtr="0"/>
          <a:lstStyle/>
          <a:p>
            <a:pPr>
              <a:buClrTx/>
              <a:buSzTx/>
              <a:buFontTx/>
            </a:pP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认识图形</a:t>
            </a:r>
          </a:p>
        </p:txBody>
      </p:sp>
      <p:sp>
        <p:nvSpPr>
          <p:cNvPr id="9218" name="副标题 5"/>
          <p:cNvSpPr>
            <a:spLocks noGrp="1"/>
          </p:cNvSpPr>
          <p:nvPr>
            <p:ph type="subTitle" idx="1"/>
          </p:nvPr>
        </p:nvSpPr>
        <p:spPr>
          <a:xfrm>
            <a:off x="1371600" y="3213100"/>
            <a:ext cx="6400800" cy="720725"/>
          </a:xfrm>
        </p:spPr>
        <p:txBody>
          <a:bodyPr vert="horz" wrap="square" lIns="91440" tIns="45720" rIns="91440" bIns="45720" anchor="t" anchorCtr="0"/>
          <a:lstStyle/>
          <a:p>
            <a:pPr>
              <a:buClrTx/>
              <a:buSzTx/>
            </a:pP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课时</a:t>
            </a:r>
          </a:p>
        </p:txBody>
      </p:sp>
    </p:spTree>
  </p:cSld>
  <p:clrMapOvr>
    <a:masterClrMapping/>
  </p:clrMapOvr>
  <p:transition spd="med" advTm="8900">
    <p:sndAc>
      <p:stSnd>
        <p:snd r:embed="rId2" name="cashreg.wav"/>
      </p:stSnd>
    </p:sndAc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1" name="Picture 2" descr="2007115_833097e2e5509682035dce51d9a486d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3" y="2643188"/>
            <a:ext cx="114300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2" name="Picture 3" descr="z+TX0w==_V2opIpobmsd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63" y="2857500"/>
            <a:ext cx="4319587" cy="3397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Text Box 4"/>
          <p:cNvSpPr txBox="1"/>
          <p:nvPr/>
        </p:nvSpPr>
        <p:spPr>
          <a:xfrm>
            <a:off x="5429250" y="4143375"/>
            <a:ext cx="2786063" cy="1384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幼圆" pitchFamily="49" charset="-122"/>
                <a:ea typeface="幼圆" pitchFamily="49" charset="-122"/>
              </a:rPr>
              <a:t>和平鸽给我们带来的八宝箱里装了什么东西</a:t>
            </a:r>
            <a:r>
              <a:rPr lang="en-US" altLang="zh-CN" sz="2800" b="1">
                <a:latin typeface="幼圆" pitchFamily="49" charset="-122"/>
                <a:ea typeface="幼圆" pitchFamily="49" charset="-122"/>
              </a:rPr>
              <a:t>?</a:t>
            </a:r>
          </a:p>
        </p:txBody>
      </p:sp>
      <p:sp>
        <p:nvSpPr>
          <p:cNvPr id="10244" name="Text Box 2"/>
          <p:cNvSpPr txBox="1"/>
          <p:nvPr/>
        </p:nvSpPr>
        <p:spPr>
          <a:xfrm>
            <a:off x="2986088" y="1428750"/>
            <a:ext cx="231457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endParaRPr lang="zh-CN" altLang="en-US" sz="3200" b="1">
              <a:latin typeface="幼圆" pitchFamily="49" charset="-122"/>
              <a:ea typeface="幼圆" pitchFamily="49" charset="-122"/>
            </a:endParaRPr>
          </a:p>
        </p:txBody>
      </p:sp>
      <p:grpSp>
        <p:nvGrpSpPr>
          <p:cNvPr id="10245" name="Group 49"/>
          <p:cNvGrpSpPr/>
          <p:nvPr/>
        </p:nvGrpSpPr>
        <p:grpSpPr>
          <a:xfrm>
            <a:off x="3071813" y="1357313"/>
            <a:ext cx="2857500" cy="936625"/>
            <a:chOff x="1074" y="255"/>
            <a:chExt cx="1800" cy="590"/>
          </a:xfrm>
        </p:grpSpPr>
        <p:pic>
          <p:nvPicPr>
            <p:cNvPr id="10246" name="Picture 5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1" y="255"/>
              <a:ext cx="1718" cy="59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47" name="Text Box 51"/>
            <p:cNvSpPr txBox="1"/>
            <p:nvPr/>
          </p:nvSpPr>
          <p:spPr>
            <a:xfrm>
              <a:off x="1074" y="346"/>
              <a:ext cx="1800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zh-CN" altLang="en-US" sz="3200" b="1">
                  <a:latin typeface="幼圆" pitchFamily="49" charset="-122"/>
                  <a:ea typeface="幼圆" pitchFamily="49" charset="-122"/>
                </a:rPr>
                <a:t> 猜  一   猜</a:t>
              </a:r>
            </a:p>
          </p:txBody>
        </p:sp>
      </p:grpSp>
    </p:spTree>
  </p:cSld>
  <p:clrMapOvr>
    <a:masterClrMapping/>
  </p:clrMapOvr>
  <p:transition spd="med" advTm="8900">
    <p:sndAc>
      <p:stSnd>
        <p:snd r:embed="rId5" name="cashreg.wav"/>
      </p:stSnd>
    </p:sndAc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5" name="Picture 2" descr="肥皂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75" y="2786063"/>
            <a:ext cx="895350" cy="466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6" name="Picture 3" descr="盒子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0" y="1571625"/>
            <a:ext cx="542925" cy="72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7" name="Picture 4" descr="积木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75" y="4143375"/>
            <a:ext cx="533400" cy="514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Picture 5" descr="篮球"/>
          <p:cNvPicPr>
            <a:picLocks noChangeAspect="1"/>
          </p:cNvPicPr>
          <p:nvPr/>
        </p:nvPicPr>
        <p:blipFill>
          <a:blip r:embed="rId5">
            <a:clrChange>
              <a:clrFrom>
                <a:srgbClr val="FCF6F6"/>
              </a:clrFrom>
              <a:clrTo>
                <a:srgbClr val="FC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50" y="3097213"/>
            <a:ext cx="428625" cy="381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Picture 6" descr="色子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3" y="2786063"/>
            <a:ext cx="352425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Picture 7" descr="未命名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4750" y="3786188"/>
            <a:ext cx="895350" cy="542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1" name="Picture 8" descr="未命名1"/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7563" y="4929188"/>
            <a:ext cx="1076325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2" name="Picture 9" descr="未命名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688" y="4500563"/>
            <a:ext cx="438150" cy="857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3" name="Picture 10" descr="未命名3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6625" y="3143250"/>
            <a:ext cx="457200" cy="64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4" name="Picture 11" descr="未命名4"/>
          <p:cNvPicPr>
            <a:picLocks noChangeAspect="1"/>
          </p:cNvPicPr>
          <p:nvPr/>
        </p:nvPicPr>
        <p:blipFill>
          <a:blip r:embed="rId11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00" y="1643063"/>
            <a:ext cx="504825" cy="80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5" name="Picture 12" descr="未命名5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38" y="3929063"/>
            <a:ext cx="485775" cy="752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6" name="Picture 13" descr="未命名1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5063" y="3357563"/>
            <a:ext cx="352425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7" name="Picture 14" descr="未命名66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7688" y="2071688"/>
            <a:ext cx="10001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8" name="Picture 15" descr="足球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2650" y="1751013"/>
            <a:ext cx="485775" cy="542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9" name="Picture 16" descr="积木"/>
          <p:cNvPicPr>
            <a:picLocks noChangeAspect="1"/>
          </p:cNvPicPr>
          <p:nvPr/>
        </p:nvPicPr>
        <p:blipFill>
          <a:blip r:embed="rId16">
            <a:clrChange>
              <a:clrFrom>
                <a:srgbClr val="FDFAF7"/>
              </a:clrFrom>
              <a:clrTo>
                <a:srgbClr val="FDFA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313" y="2786063"/>
            <a:ext cx="590550" cy="933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80" name="Text Box 18"/>
          <p:cNvSpPr txBox="1"/>
          <p:nvPr/>
        </p:nvSpPr>
        <p:spPr>
          <a:xfrm>
            <a:off x="785813" y="5548313"/>
            <a:ext cx="7458075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你能把这些物品按照他们的形状分成几类吗？</a:t>
            </a:r>
          </a:p>
        </p:txBody>
      </p:sp>
      <p:pic>
        <p:nvPicPr>
          <p:cNvPr id="11281" name="Picture 19" descr="u=3362902373,2165304493&amp;fm=13&amp;gp=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4313" y="142875"/>
            <a:ext cx="1031875" cy="825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82" name="标题 1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algn="l"/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分一分</a:t>
            </a:r>
          </a:p>
        </p:txBody>
      </p:sp>
    </p:spTree>
  </p:cSld>
  <p:clrMapOvr>
    <a:masterClrMapping/>
  </p:clrMapOvr>
  <p:transition spd="med" advTm="8900">
    <p:sndAc>
      <p:stSnd>
        <p:snd r:embed="rId18" name="cashreg.wav"/>
      </p:stSnd>
    </p:sndAc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Picture 2" descr="未命名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19338" y="2671763"/>
            <a:ext cx="895350" cy="5429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3"/>
          <p:cNvGrpSpPr>
            <a:grpSpLocks noChangeAspect="1"/>
          </p:cNvGrpSpPr>
          <p:nvPr/>
        </p:nvGrpSpPr>
        <p:grpSpPr>
          <a:xfrm>
            <a:off x="2752725" y="1357313"/>
            <a:ext cx="1571625" cy="1538287"/>
            <a:chOff x="225" y="0"/>
            <a:chExt cx="990" cy="969"/>
          </a:xfrm>
        </p:grpSpPr>
        <p:pic>
          <p:nvPicPr>
            <p:cNvPr id="12291" name="Picture 4" descr="未命名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6" y="495"/>
              <a:ext cx="306" cy="47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2" name="Picture 5" descr="积木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DFAF7"/>
                </a:clrFrom>
                <a:clrTo>
                  <a:srgbClr val="FDFA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5" y="0"/>
              <a:ext cx="372" cy="58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3" name="Picture 6" descr="肥皂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DFFFF"/>
                </a:clrFrom>
                <a:clrTo>
                  <a:srgbClr val="FD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1" y="135"/>
              <a:ext cx="564" cy="29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0247" name="Picture 7" descr="积木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188" y="2571750"/>
            <a:ext cx="533400" cy="5143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Group 8"/>
          <p:cNvGrpSpPr>
            <a:grpSpLocks noChangeAspect="1"/>
          </p:cNvGrpSpPr>
          <p:nvPr/>
        </p:nvGrpSpPr>
        <p:grpSpPr>
          <a:xfrm>
            <a:off x="6286500" y="1571625"/>
            <a:ext cx="1209675" cy="1042988"/>
            <a:chOff x="0" y="135"/>
            <a:chExt cx="762" cy="657"/>
          </a:xfrm>
        </p:grpSpPr>
        <p:pic>
          <p:nvPicPr>
            <p:cNvPr id="12296" name="Picture 9" descr="盒子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336"/>
              <a:ext cx="342" cy="45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7" name="Picture 10" descr="色子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0" y="135"/>
              <a:ext cx="222" cy="23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0251" name="Picture 11" descr="未命名4"/>
          <p:cNvPicPr>
            <a:picLocks noChangeAspect="1"/>
          </p:cNvPicPr>
          <p:nvPr/>
        </p:nvPicPr>
        <p:blipFill>
          <a:blip r:embed="rId9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50" y="3643313"/>
            <a:ext cx="504825" cy="8001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Group 12"/>
          <p:cNvGrpSpPr>
            <a:grpSpLocks noChangeAspect="1"/>
          </p:cNvGrpSpPr>
          <p:nvPr/>
        </p:nvGrpSpPr>
        <p:grpSpPr>
          <a:xfrm>
            <a:off x="2428875" y="4857750"/>
            <a:ext cx="1524000" cy="1290638"/>
            <a:chOff x="900" y="0"/>
            <a:chExt cx="960" cy="813"/>
          </a:xfrm>
        </p:grpSpPr>
        <p:pic>
          <p:nvPicPr>
            <p:cNvPr id="12300" name="Picture 13" descr="未命名3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80" y="0"/>
              <a:ext cx="288" cy="40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1" name="Picture 14" descr="未命名66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B"/>
                </a:clrFrom>
                <a:clrTo>
                  <a:srgbClr val="FFFF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0" y="495"/>
              <a:ext cx="630" cy="31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2" name="Picture 15" descr="未命名2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84" y="0"/>
              <a:ext cx="276" cy="54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" name="Group 16"/>
          <p:cNvGrpSpPr>
            <a:grpSpLocks noChangeAspect="1"/>
          </p:cNvGrpSpPr>
          <p:nvPr/>
        </p:nvGrpSpPr>
        <p:grpSpPr>
          <a:xfrm>
            <a:off x="6143625" y="4572000"/>
            <a:ext cx="1724025" cy="1371600"/>
            <a:chExt cx="1086" cy="864"/>
          </a:xfrm>
        </p:grpSpPr>
        <p:pic>
          <p:nvPicPr>
            <p:cNvPr id="12304" name="Picture 17" descr="足球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356"/>
              <a:ext cx="306" cy="34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5" name="Picture 18" descr="篮球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CF6F6"/>
                </a:clrFrom>
                <a:clrTo>
                  <a:srgbClr val="FC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6" y="0"/>
              <a:ext cx="270" cy="2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6" name="Picture 19" descr="未命名11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5" y="630"/>
              <a:ext cx="222" cy="234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260" name="Line 20"/>
          <p:cNvSpPr/>
          <p:nvPr/>
        </p:nvSpPr>
        <p:spPr>
          <a:xfrm>
            <a:off x="4572000" y="1136650"/>
            <a:ext cx="1588" cy="5292725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0261" name="Line 21"/>
          <p:cNvSpPr/>
          <p:nvPr/>
        </p:nvSpPr>
        <p:spPr>
          <a:xfrm>
            <a:off x="1000125" y="3429000"/>
            <a:ext cx="7143750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2309" name="Rectangle 22"/>
          <p:cNvSpPr/>
          <p:nvPr/>
        </p:nvSpPr>
        <p:spPr>
          <a:xfrm>
            <a:off x="1006475" y="1143000"/>
            <a:ext cx="7131050" cy="5286375"/>
          </a:xfrm>
          <a:prstGeom prst="rect">
            <a:avLst/>
          </a:prstGeom>
          <a:noFill/>
          <a:ln w="571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0263" name="AutoShape 23"/>
          <p:cNvSpPr/>
          <p:nvPr/>
        </p:nvSpPr>
        <p:spPr>
          <a:xfrm>
            <a:off x="2370138" y="2765425"/>
            <a:ext cx="815975" cy="409575"/>
          </a:xfrm>
          <a:prstGeom prst="cube">
            <a:avLst>
              <a:gd name="adj" fmla="val 25000"/>
            </a:avLst>
          </a:prstGeom>
          <a:noFill/>
          <a:ln w="38100" cap="flat" cmpd="sng">
            <a:solidFill>
              <a:srgbClr val="3333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0264" name="Text Box 24"/>
          <p:cNvSpPr txBox="1"/>
          <p:nvPr/>
        </p:nvSpPr>
        <p:spPr>
          <a:xfrm>
            <a:off x="1000125" y="2905125"/>
            <a:ext cx="126682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长方体</a:t>
            </a:r>
          </a:p>
        </p:txBody>
      </p:sp>
      <p:sp>
        <p:nvSpPr>
          <p:cNvPr id="10265" name="Text Box 25"/>
          <p:cNvSpPr txBox="1"/>
          <p:nvPr/>
        </p:nvSpPr>
        <p:spPr>
          <a:xfrm>
            <a:off x="4572000" y="2905125"/>
            <a:ext cx="126682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正方体</a:t>
            </a:r>
          </a:p>
        </p:txBody>
      </p:sp>
      <p:sp>
        <p:nvSpPr>
          <p:cNvPr id="10266" name="Text Box 26"/>
          <p:cNvSpPr txBox="1"/>
          <p:nvPr/>
        </p:nvSpPr>
        <p:spPr>
          <a:xfrm>
            <a:off x="1000125" y="5905500"/>
            <a:ext cx="906463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圆柱</a:t>
            </a:r>
          </a:p>
        </p:txBody>
      </p:sp>
      <p:sp>
        <p:nvSpPr>
          <p:cNvPr id="10267" name="Text Box 27"/>
          <p:cNvSpPr txBox="1"/>
          <p:nvPr/>
        </p:nvSpPr>
        <p:spPr>
          <a:xfrm>
            <a:off x="4572000" y="5905500"/>
            <a:ext cx="5461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球</a:t>
            </a:r>
          </a:p>
        </p:txBody>
      </p:sp>
      <p:grpSp>
        <p:nvGrpSpPr>
          <p:cNvPr id="6" name="Group 28"/>
          <p:cNvGrpSpPr/>
          <p:nvPr/>
        </p:nvGrpSpPr>
        <p:grpSpPr>
          <a:xfrm>
            <a:off x="1006475" y="1138238"/>
            <a:ext cx="1223963" cy="1403350"/>
            <a:chExt cx="1104" cy="1104"/>
          </a:xfrm>
        </p:grpSpPr>
        <p:sp>
          <p:nvSpPr>
            <p:cNvPr id="12316" name="Rectangle 29"/>
            <p:cNvSpPr/>
            <p:nvPr/>
          </p:nvSpPr>
          <p:spPr>
            <a:xfrm>
              <a:off x="0" y="0"/>
              <a:ext cx="1104" cy="1104"/>
            </a:xfrm>
            <a:prstGeom prst="rect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7" name="AutoShape 30"/>
            <p:cNvSpPr/>
            <p:nvPr/>
          </p:nvSpPr>
          <p:spPr>
            <a:xfrm>
              <a:off x="122" y="397"/>
              <a:ext cx="864" cy="384"/>
            </a:xfrm>
            <a:prstGeom prst="cube">
              <a:avLst>
                <a:gd name="adj" fmla="val 25000"/>
              </a:avLst>
            </a:prstGeom>
            <a:noFill/>
            <a:ln w="571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271" name="AutoShape 31"/>
          <p:cNvSpPr/>
          <p:nvPr/>
        </p:nvSpPr>
        <p:spPr>
          <a:xfrm>
            <a:off x="7264400" y="2611438"/>
            <a:ext cx="431800" cy="431800"/>
          </a:xfrm>
          <a:prstGeom prst="cube">
            <a:avLst>
              <a:gd name="adj" fmla="val 25000"/>
            </a:avLst>
          </a:prstGeom>
          <a:noFill/>
          <a:ln w="38100" cap="flat" cmpd="sng">
            <a:solidFill>
              <a:srgbClr val="3333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grpSp>
        <p:nvGrpSpPr>
          <p:cNvPr id="7" name="Group 32"/>
          <p:cNvGrpSpPr/>
          <p:nvPr/>
        </p:nvGrpSpPr>
        <p:grpSpPr>
          <a:xfrm>
            <a:off x="4572000" y="1143000"/>
            <a:ext cx="1223963" cy="1403350"/>
            <a:chExt cx="1104" cy="1104"/>
          </a:xfrm>
        </p:grpSpPr>
        <p:sp>
          <p:nvSpPr>
            <p:cNvPr id="12320" name="Rectangle 33"/>
            <p:cNvSpPr/>
            <p:nvPr/>
          </p:nvSpPr>
          <p:spPr>
            <a:xfrm>
              <a:off x="0" y="0"/>
              <a:ext cx="1104" cy="1104"/>
            </a:xfrm>
            <a:prstGeom prst="rect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21" name="AutoShape 34"/>
            <p:cNvSpPr/>
            <p:nvPr/>
          </p:nvSpPr>
          <p:spPr>
            <a:xfrm>
              <a:off x="322" y="337"/>
              <a:ext cx="487" cy="425"/>
            </a:xfrm>
            <a:prstGeom prst="cube">
              <a:avLst>
                <a:gd name="adj" fmla="val 25000"/>
              </a:avLst>
            </a:prstGeom>
            <a:noFill/>
            <a:ln w="571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275" name="AutoShape 35"/>
          <p:cNvSpPr/>
          <p:nvPr/>
        </p:nvSpPr>
        <p:spPr>
          <a:xfrm>
            <a:off x="3246438" y="3716338"/>
            <a:ext cx="338137" cy="709612"/>
          </a:xfrm>
          <a:prstGeom prst="can">
            <a:avLst>
              <a:gd name="adj" fmla="val 52463"/>
            </a:avLst>
          </a:prstGeom>
          <a:noFill/>
          <a:ln w="38100" cap="flat" cmpd="sng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Group 36"/>
          <p:cNvGrpSpPr/>
          <p:nvPr/>
        </p:nvGrpSpPr>
        <p:grpSpPr>
          <a:xfrm>
            <a:off x="1020763" y="3429000"/>
            <a:ext cx="1223962" cy="1368425"/>
            <a:chExt cx="1104" cy="1104"/>
          </a:xfrm>
        </p:grpSpPr>
        <p:sp>
          <p:nvSpPr>
            <p:cNvPr id="12324" name="Rectangle 37"/>
            <p:cNvSpPr/>
            <p:nvPr/>
          </p:nvSpPr>
          <p:spPr>
            <a:xfrm>
              <a:off x="0" y="0"/>
              <a:ext cx="1104" cy="1104"/>
            </a:xfrm>
            <a:prstGeom prst="rect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25" name="AutoShape 38"/>
            <p:cNvSpPr/>
            <p:nvPr/>
          </p:nvSpPr>
          <p:spPr>
            <a:xfrm>
              <a:off x="367" y="288"/>
              <a:ext cx="336" cy="576"/>
            </a:xfrm>
            <a:prstGeom prst="can">
              <a:avLst>
                <a:gd name="adj" fmla="val 42856"/>
              </a:avLst>
            </a:prstGeom>
            <a:noFill/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279" name="Oval 39"/>
          <p:cNvSpPr/>
          <p:nvPr/>
        </p:nvSpPr>
        <p:spPr>
          <a:xfrm>
            <a:off x="6186488" y="5226050"/>
            <a:ext cx="395287" cy="395288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767600"/>
              </a:gs>
            </a:gsLst>
            <a:path path="rect">
              <a:fillToRect r="100000" b="100000"/>
            </a:path>
          </a:gradFill>
          <a:ln w="9525">
            <a:noFill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grpSp>
        <p:nvGrpSpPr>
          <p:cNvPr id="9" name="Group 40"/>
          <p:cNvGrpSpPr/>
          <p:nvPr/>
        </p:nvGrpSpPr>
        <p:grpSpPr>
          <a:xfrm>
            <a:off x="4572000" y="3429000"/>
            <a:ext cx="1223963" cy="1403350"/>
            <a:chExt cx="1104" cy="1104"/>
          </a:xfrm>
        </p:grpSpPr>
        <p:sp>
          <p:nvSpPr>
            <p:cNvPr id="12328" name="Rectangle 41"/>
            <p:cNvSpPr/>
            <p:nvPr/>
          </p:nvSpPr>
          <p:spPr>
            <a:xfrm>
              <a:off x="0" y="0"/>
              <a:ext cx="1104" cy="1104"/>
            </a:xfrm>
            <a:prstGeom prst="rect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29" name="Oval 42"/>
            <p:cNvSpPr/>
            <p:nvPr/>
          </p:nvSpPr>
          <p:spPr>
            <a:xfrm>
              <a:off x="240" y="144"/>
              <a:ext cx="584" cy="510"/>
            </a:xfrm>
            <a:prstGeom prst="ellipse">
              <a:avLst/>
            </a:prstGeom>
            <a:gradFill rotWithShape="0">
              <a:gsLst>
                <a:gs pos="0">
                  <a:srgbClr val="99CCFF"/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63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med" advTm="8900">
    <p:sndAc>
      <p:stSnd>
        <p:snd r:embed="rId16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3" grpId="0"/>
      <p:bldP spid="10264" grpId="0"/>
      <p:bldP spid="10265" grpId="0"/>
      <p:bldP spid="10266" grpId="0"/>
      <p:bldP spid="10267" grpId="0"/>
      <p:bldP spid="10271" grpId="0"/>
      <p:bldP spid="10275" grpId="0"/>
      <p:bldP spid="102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7" name="Text Box 3"/>
          <p:cNvSpPr txBox="1"/>
          <p:nvPr/>
        </p:nvSpPr>
        <p:spPr>
          <a:xfrm>
            <a:off x="1516063" y="3786188"/>
            <a:ext cx="269875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长长的，方方的</a:t>
            </a:r>
          </a:p>
        </p:txBody>
      </p:sp>
      <p:sp>
        <p:nvSpPr>
          <p:cNvPr id="11268" name="Text Box 4"/>
          <p:cNvSpPr txBox="1"/>
          <p:nvPr/>
        </p:nvSpPr>
        <p:spPr>
          <a:xfrm>
            <a:off x="1516063" y="4500563"/>
            <a:ext cx="269875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有８个尖尖的角</a:t>
            </a:r>
          </a:p>
        </p:txBody>
      </p:sp>
      <p:sp>
        <p:nvSpPr>
          <p:cNvPr id="11269" name="Text Box 5"/>
          <p:cNvSpPr txBox="1"/>
          <p:nvPr/>
        </p:nvSpPr>
        <p:spPr>
          <a:xfrm>
            <a:off x="1516063" y="5221288"/>
            <a:ext cx="1620837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有６个面</a:t>
            </a:r>
          </a:p>
        </p:txBody>
      </p:sp>
      <p:grpSp>
        <p:nvGrpSpPr>
          <p:cNvPr id="13316" name="Group 6"/>
          <p:cNvGrpSpPr>
            <a:grpSpLocks noChangeAspect="1"/>
          </p:cNvGrpSpPr>
          <p:nvPr/>
        </p:nvGrpSpPr>
        <p:grpSpPr>
          <a:xfrm>
            <a:off x="4787900" y="1712913"/>
            <a:ext cx="2541588" cy="2479675"/>
            <a:chOff x="852" y="358"/>
            <a:chExt cx="1038" cy="1102"/>
          </a:xfrm>
        </p:grpSpPr>
        <p:pic>
          <p:nvPicPr>
            <p:cNvPr id="13317" name="Picture 7" descr="未命名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28" y="1126"/>
              <a:ext cx="198" cy="33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8" name="Picture 8" descr="积木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DFAF7"/>
                </a:clrFrom>
                <a:clrTo>
                  <a:srgbClr val="FDFA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52" y="358"/>
              <a:ext cx="241" cy="4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9" name="Picture 9" descr="肥皂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DFFFF"/>
                </a:clrFrom>
                <a:clrTo>
                  <a:srgbClr val="FD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24" y="646"/>
              <a:ext cx="366" cy="2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320" name="标题 9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>
            <a:normAutofit fontScale="9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kumimoji="0" lang="zh-CN" altLang="en-US" sz="3600" b="1" i="0" u="none" strike="noStrike" kern="1200" cap="none" spc="0" normalizeH="0" baseline="0" noProof="1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长方体  看一看  摸一摸 小组内说说你的感受。</a:t>
            </a:r>
            <a:endParaRPr kumimoji="0" lang="en-US" altLang="zh-CN" sz="3600" b="1" i="0" u="none" strike="noStrike" kern="1200" cap="none" spc="0" normalizeH="0" baseline="0" noProof="1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 spd="med" advTm="8900">
    <p:sndAc>
      <p:stSnd>
        <p:snd r:embed="rId5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3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3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7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  <p:bldP spid="112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5" name="Text Box 3"/>
          <p:cNvSpPr txBox="1"/>
          <p:nvPr/>
        </p:nvSpPr>
        <p:spPr>
          <a:xfrm>
            <a:off x="1587500" y="3429000"/>
            <a:ext cx="19812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方方正正的</a:t>
            </a:r>
          </a:p>
        </p:txBody>
      </p:sp>
      <p:sp>
        <p:nvSpPr>
          <p:cNvPr id="13316" name="Text Box 4"/>
          <p:cNvSpPr txBox="1"/>
          <p:nvPr/>
        </p:nvSpPr>
        <p:spPr>
          <a:xfrm>
            <a:off x="1587500" y="4005263"/>
            <a:ext cx="269875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有８个尖尖的角</a:t>
            </a:r>
          </a:p>
        </p:txBody>
      </p:sp>
      <p:sp>
        <p:nvSpPr>
          <p:cNvPr id="13317" name="Text Box 5"/>
          <p:cNvSpPr txBox="1"/>
          <p:nvPr/>
        </p:nvSpPr>
        <p:spPr>
          <a:xfrm>
            <a:off x="1587500" y="4600575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有６个面</a:t>
            </a:r>
          </a:p>
        </p:txBody>
      </p:sp>
      <p:sp>
        <p:nvSpPr>
          <p:cNvPr id="13318" name="Text Box 6"/>
          <p:cNvSpPr txBox="1"/>
          <p:nvPr/>
        </p:nvSpPr>
        <p:spPr>
          <a:xfrm>
            <a:off x="1587500" y="5175250"/>
            <a:ext cx="269875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每个面都一样大</a:t>
            </a:r>
          </a:p>
        </p:txBody>
      </p:sp>
      <p:grpSp>
        <p:nvGrpSpPr>
          <p:cNvPr id="14341" name="Group 7"/>
          <p:cNvGrpSpPr>
            <a:grpSpLocks noChangeAspect="1"/>
          </p:cNvGrpSpPr>
          <p:nvPr/>
        </p:nvGrpSpPr>
        <p:grpSpPr>
          <a:xfrm>
            <a:off x="4786313" y="1785938"/>
            <a:ext cx="2143125" cy="1493837"/>
            <a:chOff x="-102" y="631"/>
            <a:chExt cx="1024" cy="652"/>
          </a:xfrm>
        </p:grpSpPr>
        <p:pic>
          <p:nvPicPr>
            <p:cNvPr id="14342" name="Picture 8" descr="盒子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102" y="967"/>
              <a:ext cx="259" cy="31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3" name="Picture 9" descr="色子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4" y="631"/>
              <a:ext cx="168" cy="162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4344" name="Picture 10" descr="积木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375" y="3286125"/>
            <a:ext cx="533400" cy="51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5" name="标题 10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algn="l">
              <a:buFont typeface="Wingdings" panose="05000000000000000000" pitchFamily="2" charset="2"/>
              <a:buChar char="n"/>
            </a:pP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正方体</a:t>
            </a:r>
          </a:p>
        </p:txBody>
      </p:sp>
    </p:spTree>
  </p:cSld>
  <p:clrMapOvr>
    <a:masterClrMapping/>
  </p:clrMapOvr>
  <p:transition spd="med" advTm="8900">
    <p:sndAc>
      <p:stSnd>
        <p:snd r:embed="rId5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3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3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7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3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2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6" grpId="0"/>
      <p:bldP spid="13317" grpId="0"/>
      <p:bldP spid="133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3" name="Text Box 3"/>
          <p:cNvSpPr txBox="1"/>
          <p:nvPr/>
        </p:nvSpPr>
        <p:spPr>
          <a:xfrm>
            <a:off x="1214438" y="4214813"/>
            <a:ext cx="269875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长长的，圆圆的</a:t>
            </a:r>
          </a:p>
        </p:txBody>
      </p:sp>
      <p:sp>
        <p:nvSpPr>
          <p:cNvPr id="15364" name="Text Box 4"/>
          <p:cNvSpPr txBox="1"/>
          <p:nvPr/>
        </p:nvSpPr>
        <p:spPr>
          <a:xfrm>
            <a:off x="1214438" y="4875213"/>
            <a:ext cx="34163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从上到下，粗细相同</a:t>
            </a:r>
          </a:p>
        </p:txBody>
      </p:sp>
      <p:sp>
        <p:nvSpPr>
          <p:cNvPr id="15365" name="Text Box 5"/>
          <p:cNvSpPr txBox="1"/>
          <p:nvPr/>
        </p:nvSpPr>
        <p:spPr>
          <a:xfrm>
            <a:off x="1214438" y="5503863"/>
            <a:ext cx="34163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上下两个面都是圆形</a:t>
            </a:r>
          </a:p>
        </p:txBody>
      </p:sp>
      <p:grpSp>
        <p:nvGrpSpPr>
          <p:cNvPr id="2" name="Group 6"/>
          <p:cNvGrpSpPr>
            <a:grpSpLocks noChangeAspect="1"/>
          </p:cNvGrpSpPr>
          <p:nvPr/>
        </p:nvGrpSpPr>
        <p:grpSpPr>
          <a:xfrm>
            <a:off x="5572125" y="1857375"/>
            <a:ext cx="2428875" cy="2433638"/>
            <a:chOff x="45" y="-810"/>
            <a:chExt cx="1530" cy="1533"/>
          </a:xfrm>
        </p:grpSpPr>
        <p:pic>
          <p:nvPicPr>
            <p:cNvPr id="3" name="Picture 7" descr="未命名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" y="315"/>
              <a:ext cx="288" cy="40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66" name="Picture 8" descr="未命名6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B"/>
                </a:clrFrom>
                <a:clrTo>
                  <a:srgbClr val="FFFF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45" y="405"/>
              <a:ext cx="630" cy="31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67" name="Picture 9" descr="未命名2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25" y="-810"/>
              <a:ext cx="276" cy="54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5368" name="Picture 10" descr="未命名4"/>
          <p:cNvPicPr>
            <a:picLocks noChangeAspect="1"/>
          </p:cNvPicPr>
          <p:nvPr/>
        </p:nvPicPr>
        <p:blipFill>
          <a:blip r:embed="rId6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88" y="1928813"/>
            <a:ext cx="504825" cy="800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9" name="标题 10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algn="l">
              <a:buFont typeface="Wingdings" panose="05000000000000000000" pitchFamily="2" charset="2"/>
              <a:buChar char="n"/>
            </a:pP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圆柱体</a:t>
            </a:r>
          </a:p>
        </p:txBody>
      </p:sp>
      <p:sp>
        <p:nvSpPr>
          <p:cNvPr id="4" name="文本框 1"/>
          <p:cNvSpPr txBox="1"/>
          <p:nvPr/>
        </p:nvSpPr>
        <p:spPr>
          <a:xfrm>
            <a:off x="1389063" y="6027738"/>
            <a:ext cx="2468562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</a:rPr>
              <a:t>横放能滚动</a:t>
            </a:r>
          </a:p>
        </p:txBody>
      </p:sp>
    </p:spTree>
  </p:cSld>
  <p:clrMapOvr>
    <a:masterClrMapping/>
  </p:clrMapOvr>
  <p:transition spd="med" advTm="8900">
    <p:sndAc>
      <p:stSnd>
        <p:snd r:embed="rId7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/>
      <p:bldP spid="15365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409" name="Group 2"/>
          <p:cNvGrpSpPr/>
          <p:nvPr/>
        </p:nvGrpSpPr>
        <p:grpSpPr>
          <a:xfrm>
            <a:off x="3857625" y="1785938"/>
            <a:ext cx="1728788" cy="2232025"/>
            <a:chExt cx="671" cy="879"/>
          </a:xfrm>
        </p:grpSpPr>
        <p:sp>
          <p:nvSpPr>
            <p:cNvPr id="17410" name="Text Box 3"/>
            <p:cNvSpPr txBox="1"/>
            <p:nvPr/>
          </p:nvSpPr>
          <p:spPr>
            <a:xfrm>
              <a:off x="0" y="0"/>
              <a:ext cx="71" cy="2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0" hangingPunct="0"/>
              <a:endParaRPr lang="zh-CN" altLang="en-US" sz="2800" b="1">
                <a:latin typeface="Times New Roman" panose="02020603050405020304" pitchFamily="18" charset="0"/>
                <a:ea typeface="楷体_GB2312"/>
              </a:endParaRPr>
            </a:p>
          </p:txBody>
        </p:sp>
        <p:pic>
          <p:nvPicPr>
            <p:cNvPr id="17411" name="Picture 4" descr="tu05_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" y="375"/>
              <a:ext cx="504" cy="50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7412" name="Picture 5" descr="tu02_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5" y="2286000"/>
            <a:ext cx="1352550" cy="1200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5" name="Rectangle 7"/>
          <p:cNvSpPr/>
          <p:nvPr/>
        </p:nvSpPr>
        <p:spPr>
          <a:xfrm>
            <a:off x="1135063" y="4143375"/>
            <a:ext cx="1262062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圆圆的</a:t>
            </a:r>
          </a:p>
        </p:txBody>
      </p:sp>
      <p:sp>
        <p:nvSpPr>
          <p:cNvPr id="17414" name="标题 7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algn="l">
              <a:buFont typeface="Wingdings" panose="05000000000000000000" pitchFamily="2" charset="2"/>
              <a:buChar char="n"/>
            </a:pP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71563" y="4949825"/>
            <a:ext cx="2214562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能自由滚动</a:t>
            </a:r>
          </a:p>
        </p:txBody>
      </p:sp>
    </p:spTree>
  </p:cSld>
  <p:clrMapOvr>
    <a:masterClrMapping/>
  </p:clrMapOvr>
  <p:transition spd="med" advTm="8900">
    <p:sndAc>
      <p:stSnd>
        <p:snd r:embed="rId4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dur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1" name="Picture 3" descr="u=3748286005,1159078338&amp;fm=21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875" y="2516188"/>
            <a:ext cx="1619250" cy="1076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2" name="Picture 4" descr="u=1192439962,1288601617&amp;fm=23&amp;gp=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36813"/>
            <a:ext cx="1619250" cy="1155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5" descr="u=2689979252,1239116973&amp;fm=23&amp;gp=0"/>
          <p:cNvPicPr>
            <a:picLocks noChangeAspect="1"/>
          </p:cNvPicPr>
          <p:nvPr/>
        </p:nvPicPr>
        <p:blipFill>
          <a:blip r:embed="rId4"/>
          <a:srcRect t="8527" b="12099"/>
          <a:stretch>
            <a:fillRect/>
          </a:stretch>
        </p:blipFill>
        <p:spPr>
          <a:xfrm>
            <a:off x="881063" y="4429125"/>
            <a:ext cx="1619250" cy="1285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Picture 6" descr="u=1707951294,3465889249&amp;fm=23&amp;gp=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4306888"/>
            <a:ext cx="1619250" cy="1408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5" name="Picture 7" descr="u=548277422,2670164682&amp;fm=23&amp;gp=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5813" y="4441825"/>
            <a:ext cx="1619250" cy="1273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6" name="Picture 8" descr="u=1079575285,561756105&amp;fm=23&amp;gp=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813" y="2185988"/>
            <a:ext cx="1798637" cy="3600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7" name="Picture 9" descr="u=425743226,755460789&amp;fm=23&amp;gp=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625" y="2297113"/>
            <a:ext cx="1619250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40" name="标题 9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algn="l">
              <a:buFont typeface="Wingdings" panose="05000000000000000000" pitchFamily="2" charset="2"/>
              <a:buChar char="n"/>
            </a:pP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生活中的长方体</a:t>
            </a:r>
          </a:p>
        </p:txBody>
      </p:sp>
    </p:spTree>
  </p:cSld>
  <p:clrMapOvr>
    <a:masterClrMapping/>
  </p:clrMapOvr>
  <p:transition spd="med" advTm="8900">
    <p:sndAc>
      <p:stSnd>
        <p:snd r:embed="rId9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4339" name="Object 2"/>
          <p:cNvGraphicFramePr>
            <a:graphicFrameLocks noChangeAspect="1"/>
          </p:cNvGraphicFramePr>
          <p:nvPr/>
        </p:nvGraphicFramePr>
        <p:xfrm>
          <a:off x="1571625" y="1571625"/>
          <a:ext cx="1619250" cy="17764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3733800" imgH="4095750" progId="Paint.Picture">
                  <p:embed/>
                </p:oleObj>
              </mc:Choice>
              <mc:Fallback>
                <p:oleObj r:id="rId2" imgW="3733800" imgH="409575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71625" y="1571625"/>
                        <a:ext cx="1619250" cy="1776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3"/>
          <p:cNvGraphicFramePr>
            <a:graphicFrameLocks noChangeAspect="1"/>
          </p:cNvGraphicFramePr>
          <p:nvPr/>
        </p:nvGraphicFramePr>
        <p:xfrm>
          <a:off x="5929313" y="1500188"/>
          <a:ext cx="1619250" cy="17621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4" imgW="3981450" imgH="3895725" progId="Paint.Picture">
                  <p:embed/>
                </p:oleObj>
              </mc:Choice>
              <mc:Fallback>
                <p:oleObj r:id="rId4" imgW="3981450" imgH="3895725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29313" y="1500188"/>
                        <a:ext cx="1619250" cy="176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3" name="Picture 7" descr="u=2819745676,3919264756&amp;fm=21&amp;gp=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3" y="1857375"/>
            <a:ext cx="1619250" cy="1316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4" name="Picture 8" descr="u=1644026460,2891959954&amp;fm=21&amp;gp=0"/>
          <p:cNvPicPr>
            <a:picLocks noChangeAspect="1"/>
          </p:cNvPicPr>
          <p:nvPr/>
        </p:nvPicPr>
        <p:blipFill>
          <a:blip r:embed="rId7"/>
          <a:srcRect b="48863"/>
          <a:stretch>
            <a:fillRect/>
          </a:stretch>
        </p:blipFill>
        <p:spPr>
          <a:xfrm>
            <a:off x="2000250" y="3857625"/>
            <a:ext cx="2895600" cy="1071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5" name="Picture 9" descr="u=1536649505,3151186269&amp;fm=23&amp;gp=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2125" y="3786188"/>
            <a:ext cx="942975" cy="1133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2" name="标题 10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algn="l">
              <a:buFont typeface="Wingdings" panose="05000000000000000000" pitchFamily="2" charset="2"/>
              <a:buChar char="n"/>
            </a:pP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生活中的正方体</a:t>
            </a:r>
          </a:p>
        </p:txBody>
      </p:sp>
    </p:spTree>
  </p:cSld>
  <p:clrMapOvr>
    <a:masterClrMapping/>
  </p:clrMapOvr>
  <p:transition spd="med" advTm="8900">
    <p:sndAc>
      <p:stSnd>
        <p:snd r:embed="rId10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52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52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8" name="Picture 4" descr="u=3136015067,2307254728&amp;fm=21&amp;gp=0"/>
          <p:cNvPicPr>
            <a:picLocks noChangeAspect="1"/>
          </p:cNvPicPr>
          <p:nvPr/>
        </p:nvPicPr>
        <p:blipFill>
          <a:blip r:embed="rId2"/>
          <a:srcRect l="8008" r="9331"/>
          <a:stretch>
            <a:fillRect/>
          </a:stretch>
        </p:blipFill>
        <p:spPr>
          <a:xfrm>
            <a:off x="1393825" y="1989138"/>
            <a:ext cx="1785938" cy="1619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Picture 5" descr="u=2234737489,2193307355&amp;fm=21&amp;gp=0"/>
          <p:cNvPicPr>
            <a:picLocks noChangeAspect="1"/>
          </p:cNvPicPr>
          <p:nvPr/>
        </p:nvPicPr>
        <p:blipFill>
          <a:blip r:embed="rId3"/>
          <a:srcRect l="2223" r="2223"/>
          <a:stretch>
            <a:fillRect/>
          </a:stretch>
        </p:blipFill>
        <p:spPr>
          <a:xfrm>
            <a:off x="3600450" y="1989138"/>
            <a:ext cx="1547813" cy="1619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1" name="Picture 7" descr="u=770662591,1086304703&amp;fm=23&amp;gp=0"/>
          <p:cNvPicPr>
            <a:picLocks noChangeAspect="1"/>
          </p:cNvPicPr>
          <p:nvPr/>
        </p:nvPicPr>
        <p:blipFill>
          <a:blip r:embed="rId4"/>
          <a:srcRect l="21828" r="24702"/>
          <a:stretch>
            <a:fillRect/>
          </a:stretch>
        </p:blipFill>
        <p:spPr>
          <a:xfrm>
            <a:off x="3609975" y="3906838"/>
            <a:ext cx="1538288" cy="1619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2" name="Picture 8" descr="u=3377958264,2622815356&amp;fm=21&amp;gp=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5250" y="3890963"/>
            <a:ext cx="1814513" cy="1619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3" name="Picture 9" descr="u=1300677995,584553385&amp;fm=23&amp;gp=0"/>
          <p:cNvPicPr>
            <a:picLocks noChangeAspect="1"/>
          </p:cNvPicPr>
          <p:nvPr/>
        </p:nvPicPr>
        <p:blipFill>
          <a:blip r:embed="rId6"/>
          <a:srcRect b="10883"/>
          <a:stretch>
            <a:fillRect/>
          </a:stretch>
        </p:blipFill>
        <p:spPr>
          <a:xfrm>
            <a:off x="5545138" y="1989138"/>
            <a:ext cx="1747837" cy="1619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5" name="Picture 11" descr="u=3779418869,2655818284&amp;fm=21&amp;gp=0"/>
          <p:cNvPicPr>
            <a:picLocks noChangeAspect="1"/>
          </p:cNvPicPr>
          <p:nvPr/>
        </p:nvPicPr>
        <p:blipFill>
          <a:blip r:embed="rId7"/>
          <a:srcRect b="5000"/>
          <a:stretch>
            <a:fillRect/>
          </a:stretch>
        </p:blipFill>
        <p:spPr>
          <a:xfrm>
            <a:off x="5570538" y="3910013"/>
            <a:ext cx="1881187" cy="1619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7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algn="l">
              <a:buFont typeface="Wingdings" panose="05000000000000000000" pitchFamily="2" charset="2"/>
              <a:buChar char="n"/>
            </a:pP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生活中的圆柱体</a:t>
            </a:r>
          </a:p>
        </p:txBody>
      </p:sp>
    </p:spTree>
  </p:cSld>
  <p:clrMapOvr>
    <a:masterClrMapping/>
  </p:clrMapOvr>
  <p:transition spd="med" advTm="8900">
    <p:sndAc>
      <p:stSnd>
        <p:snd r:embed="rId8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3" presetClass="entr" presetSubtype="16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8441" name="Object 5"/>
          <p:cNvGraphicFramePr>
            <a:graphicFrameLocks noChangeAspect="1"/>
          </p:cNvGraphicFramePr>
          <p:nvPr/>
        </p:nvGraphicFramePr>
        <p:xfrm>
          <a:off x="1692275" y="2689225"/>
          <a:ext cx="1616075" cy="16192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2" imgW="3143250" imgH="3152775" progId="Paint.Picture">
                  <p:embed/>
                </p:oleObj>
              </mc:Choice>
              <mc:Fallback>
                <p:oleObj r:id="rId2" imgW="3143250" imgH="3152775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92275" y="2689225"/>
                        <a:ext cx="1616075" cy="1619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6" name="Object 7"/>
          <p:cNvGraphicFramePr>
            <a:graphicFrameLocks noChangeAspect="1"/>
          </p:cNvGraphicFramePr>
          <p:nvPr/>
        </p:nvGraphicFramePr>
        <p:xfrm>
          <a:off x="4216400" y="2228850"/>
          <a:ext cx="1376363" cy="16192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4" imgW="2686050" imgH="3162300" progId="Paint.Picture">
                  <p:embed/>
                </p:oleObj>
              </mc:Choice>
              <mc:Fallback>
                <p:oleObj r:id="rId4" imgW="2686050" imgH="316230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16400" y="2228850"/>
                        <a:ext cx="1376363" cy="1619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47" name="Picture 15" descr="u=3314308094,1703089622&amp;fm=23&amp;gp=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9488" y="4768850"/>
            <a:ext cx="1619250" cy="1619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8" name="Picture 16" descr="u=2006690531,3957366801&amp;fm=21&amp;gp=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0400" y="4308475"/>
            <a:ext cx="1619250" cy="1608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9" name="Picture 17" descr="u=2718412872,929288407&amp;fm=21&amp;gp=0"/>
          <p:cNvPicPr>
            <a:picLocks noChangeAspect="1"/>
          </p:cNvPicPr>
          <p:nvPr/>
        </p:nvPicPr>
        <p:blipFill>
          <a:blip r:embed="rId8"/>
          <a:srcRect r="26280"/>
          <a:stretch>
            <a:fillRect/>
          </a:stretch>
        </p:blipFill>
        <p:spPr>
          <a:xfrm>
            <a:off x="6310313" y="1901825"/>
            <a:ext cx="1785937" cy="1619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10" name="标题 19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algn="l">
              <a:buFont typeface="Wingdings" panose="05000000000000000000" pitchFamily="2" charset="2"/>
              <a:buChar char="n"/>
            </a:pPr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生活中的球</a:t>
            </a:r>
          </a:p>
        </p:txBody>
      </p:sp>
    </p:spTree>
  </p:cSld>
  <p:clrMapOvr>
    <a:masterClrMapping/>
  </p:clrMapOvr>
  <p:transition spd="med" advTm="8900">
    <p:sndAc>
      <p:stSnd>
        <p:snd r:embed="rId10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29" name="Rectangle 5"/>
          <p:cNvSpPr>
            <a:spLocks noGrp="1"/>
          </p:cNvSpPr>
          <p:nvPr>
            <p:ph idx="1"/>
          </p:nvPr>
        </p:nvSpPr>
        <p:spPr>
          <a:xfrm>
            <a:off x="928688" y="1500188"/>
            <a:ext cx="7316787" cy="4927600"/>
          </a:xfrm>
        </p:spPr>
        <p:txBody>
          <a:bodyPr vert="horz" wrap="square" lIns="91440" tIns="45720" rIns="91440" bIns="45720" anchor="t" anchorCtr="0"/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lang="en-US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）圆圆鼓鼓的小淘气，滚动起来不费力。</a:t>
            </a:r>
            <a:r>
              <a:rPr lang="en-US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-----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endParaRPr lang="en-US" altLang="en-US" sz="2400" kern="120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lang="en-US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lang="zh-CN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）正正方方</a:t>
            </a:r>
            <a:r>
              <a:rPr lang="en-US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lang="zh-CN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张脸，平平滑滑都一样。</a:t>
            </a:r>
            <a:r>
              <a:rPr lang="en-US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-----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endParaRPr lang="en-US" altLang="en-US" sz="2400" kern="120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lang="en-US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lang="zh-CN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）上上下下一样粗，放倒一推就滚动。</a:t>
            </a:r>
            <a:r>
              <a:rPr lang="en-US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-----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endParaRPr lang="en-US" altLang="en-US" sz="2400" kern="120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lang="en-US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lang="zh-CN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）长长方方一物体，平平稳稳随处见。</a:t>
            </a:r>
            <a:r>
              <a:rPr lang="en-US" altLang="en-US" sz="2400" kern="120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-----</a:t>
            </a:r>
          </a:p>
        </p:txBody>
      </p:sp>
      <p:sp>
        <p:nvSpPr>
          <p:cNvPr id="31750" name="Text Box 6"/>
          <p:cNvSpPr txBox="1"/>
          <p:nvPr/>
        </p:nvSpPr>
        <p:spPr>
          <a:xfrm>
            <a:off x="5840413" y="2071688"/>
            <a:ext cx="2230437" cy="646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600" b="1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（球）</a:t>
            </a:r>
          </a:p>
        </p:txBody>
      </p:sp>
      <p:sp>
        <p:nvSpPr>
          <p:cNvPr id="31751" name="Text Box 7"/>
          <p:cNvSpPr txBox="1"/>
          <p:nvPr/>
        </p:nvSpPr>
        <p:spPr>
          <a:xfrm>
            <a:off x="5840413" y="3211513"/>
            <a:ext cx="2803525" cy="646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6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（正方体）</a:t>
            </a:r>
          </a:p>
        </p:txBody>
      </p:sp>
      <p:sp>
        <p:nvSpPr>
          <p:cNvPr id="31752" name="Text Box 8"/>
          <p:cNvSpPr txBox="1"/>
          <p:nvPr/>
        </p:nvSpPr>
        <p:spPr>
          <a:xfrm>
            <a:off x="5840413" y="5715000"/>
            <a:ext cx="2686050" cy="646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600" b="1">
                <a:latin typeface="幼圆" pitchFamily="49" charset="-122"/>
                <a:ea typeface="幼圆" pitchFamily="49" charset="-122"/>
              </a:rPr>
              <a:t>（长方体）</a:t>
            </a:r>
          </a:p>
        </p:txBody>
      </p:sp>
      <p:sp>
        <p:nvSpPr>
          <p:cNvPr id="31753" name="Text Box 9"/>
          <p:cNvSpPr txBox="1"/>
          <p:nvPr/>
        </p:nvSpPr>
        <p:spPr>
          <a:xfrm>
            <a:off x="5840413" y="4497388"/>
            <a:ext cx="2805112" cy="646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600" b="1">
                <a:solidFill>
                  <a:srgbClr val="008000"/>
                </a:solidFill>
                <a:latin typeface="幼圆" pitchFamily="49" charset="-122"/>
                <a:ea typeface="幼圆" pitchFamily="49" charset="-122"/>
              </a:rPr>
              <a:t>（圆柱）</a:t>
            </a:r>
          </a:p>
        </p:txBody>
      </p:sp>
      <p:sp>
        <p:nvSpPr>
          <p:cNvPr id="31754" name="Oval 10"/>
          <p:cNvSpPr/>
          <p:nvPr/>
        </p:nvSpPr>
        <p:spPr>
          <a:xfrm>
            <a:off x="5200650" y="2146300"/>
            <a:ext cx="533400" cy="533400"/>
          </a:xfrm>
          <a:prstGeom prst="ellipse">
            <a:avLst/>
          </a:prstGeom>
          <a:gradFill rotWithShape="0">
            <a:gsLst>
              <a:gs pos="0">
                <a:srgbClr val="FFCC66"/>
              </a:gs>
              <a:gs pos="100000">
                <a:srgbClr val="FF6600"/>
              </a:gs>
            </a:gsLst>
            <a:path path="rect">
              <a:fillToRect r="100000" b="100000"/>
            </a:path>
          </a:gradFill>
          <a:ln w="9525">
            <a:noFill/>
          </a:ln>
          <a:effectLst>
            <a:outerShdw sy="50000" kx="-2453608" rotWithShape="0">
              <a:schemeClr val="bg2"/>
            </a:outerShdw>
          </a:effectLst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1755" name="AutoShape 11"/>
          <p:cNvSpPr/>
          <p:nvPr/>
        </p:nvSpPr>
        <p:spPr>
          <a:xfrm>
            <a:off x="5180013" y="3281363"/>
            <a:ext cx="574675" cy="576262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1756" name="AutoShape 12"/>
          <p:cNvSpPr/>
          <p:nvPr/>
        </p:nvSpPr>
        <p:spPr>
          <a:xfrm>
            <a:off x="5072063" y="5857875"/>
            <a:ext cx="790575" cy="504825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1757" name="AutoShape 13"/>
          <p:cNvSpPr/>
          <p:nvPr/>
        </p:nvSpPr>
        <p:spPr>
          <a:xfrm>
            <a:off x="5216525" y="4565650"/>
            <a:ext cx="503238" cy="720725"/>
          </a:xfrm>
          <a:prstGeom prst="can">
            <a:avLst>
              <a:gd name="adj" fmla="val 39468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endParaRPr lang="zh-CN" altLang="en-US">
              <a:solidFill>
                <a:srgbClr val="FF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2538" name="标题 13"/>
          <p:cNvSpPr>
            <a:spLocks noGrp="1"/>
          </p:cNvSpPr>
          <p:nvPr>
            <p:ph type="title"/>
          </p:nvPr>
        </p:nvSpPr>
        <p:spPr>
          <a:xfrm>
            <a:off x="457200" y="-26987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谜语</a:t>
            </a:r>
          </a:p>
        </p:txBody>
      </p:sp>
    </p:spTree>
  </p:cSld>
  <p:clrMapOvr>
    <a:masterClrMapping/>
  </p:clrMapOvr>
  <p:transition spd="med" advTm="8900">
    <p:sndAc>
      <p:stSnd>
        <p:snd r:embed="rId3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  <p:bldP spid="31751" grpId="0"/>
      <p:bldP spid="31752" grpId="0"/>
      <p:bldP spid="31753" grpId="0"/>
      <p:bldP spid="31754" grpId="0"/>
      <p:bldP spid="31755" grpId="0"/>
      <p:bldP spid="31756" grpId="0"/>
      <p:bldP spid="317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游戏二：动起来</a:t>
            </a:r>
          </a:p>
        </p:txBody>
      </p:sp>
      <p:sp>
        <p:nvSpPr>
          <p:cNvPr id="23554" name="文本框 3"/>
          <p:cNvSpPr txBox="1"/>
          <p:nvPr/>
        </p:nvSpPr>
        <p:spPr>
          <a:xfrm>
            <a:off x="1944688" y="1666875"/>
            <a:ext cx="36290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>
                <a:latin typeface="Arial" pitchFamily="34" charset="0"/>
                <a:ea typeface="宋体" panose="02010600030101010101" pitchFamily="2" charset="-122"/>
              </a:rPr>
              <a:t>1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、我说你猜。我比你猜</a:t>
            </a:r>
            <a:r>
              <a:rPr lang="zh-CN" altLang="en-US">
                <a:latin typeface="Arial" pitchFamily="34" charset="0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23555" name="文本框 4"/>
          <p:cNvSpPr txBox="1"/>
          <p:nvPr/>
        </p:nvSpPr>
        <p:spPr>
          <a:xfrm>
            <a:off x="2105025" y="2886075"/>
            <a:ext cx="40100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>
                <a:latin typeface="Arial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、我说你摸（闭上眼睛）。</a:t>
            </a:r>
          </a:p>
        </p:txBody>
      </p:sp>
    </p:spTree>
  </p:cSld>
  <p:clrMapOvr>
    <a:masterClrMapping/>
  </p:clrMapOvr>
  <p:transition spd="med" advTm="8900">
    <p:sndAc>
      <p:stSnd>
        <p:snd r:embed="rId2" name="cashreg.wav"/>
      </p:stSnd>
    </p:sndAc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https://d.book118.com/785101344112011111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一上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一上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16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8">
      <vt:lpstr>Arial</vt:lpstr>
      <vt:lpstr>Calibri</vt:lpstr>
      <vt:lpstr>宋体</vt:lpstr>
      <vt:lpstr>微软雅黑</vt:lpstr>
      <vt:lpstr>华文新魏</vt:lpstr>
      <vt:lpstr>楷体</vt:lpstr>
      <vt:lpstr>Wingdings</vt:lpstr>
      <vt:lpstr>幼圆</vt:lpstr>
      <vt:lpstr>Times New Roman</vt:lpstr>
      <vt:lpstr>黑体</vt:lpstr>
      <vt:lpstr>楷体_GB2312</vt:lpstr>
      <vt:lpstr>Office Theme</vt:lpstr>
      <vt:lpstr> 小朋友们好，我是机器人“乐乐”很高兴能和大家一起学习。</vt:lpstr>
      <vt:lpstr>认识图形</vt:lpstr>
      <vt:lpstr>PowerPoint Presentation</vt:lpstr>
      <vt:lpstr>      分一分</vt:lpstr>
      <vt:lpstr>PowerPoint Presentation</vt:lpstr>
      <vt:lpstr> 长方体  看一看  摸一摸 小组内说说你的感受。</vt:lpstr>
      <vt:lpstr> 正方体</vt:lpstr>
      <vt:lpstr> 圆柱体</vt:lpstr>
      <vt:lpstr> 球</vt:lpstr>
      <vt:lpstr> 生活中的长方体</vt:lpstr>
      <vt:lpstr> 生活中的正方体</vt:lpstr>
      <vt:lpstr> 生活中的圆柱体</vt:lpstr>
      <vt:lpstr> 生活中的球</vt:lpstr>
      <vt:lpstr>谜语</vt:lpstr>
      <vt:lpstr>游戏二：动起来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2024-09-17T00:00:03.015</cp:lastPrinted>
  <dcterms:created xsi:type="dcterms:W3CDTF">2024-09-16T16:00:03Z</dcterms:created>
  <dcterms:modified xsi:type="dcterms:W3CDTF">2024-09-16T16:00:05Z</dcterms:modified>
</cp:coreProperties>
</file>