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TSPFLB+MS-UIGothic"/>
      <p:regular r:id="rId16"/>
    </p:embeddedFont>
    <p:embeddedFont>
      <p:font typeface="NOEGBU+JSFTMD+ArialMT"/>
      <p:regular r:id="rId17"/>
    </p:embeddedFont>
    <p:embeddedFont>
      <p:font typeface="SKKGKE+QRQMBL+MicrosoftYaHei"/>
      <p:regular r:id="rId18"/>
    </p:embeddedFont>
    <p:embeddedFont>
      <p:font typeface="VHDRJP+AJDLPD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E7341-73CA-40A6-81C2-7CBEA1B05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D66E4-E153-424C-9C31-AD723672D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599D2-D937-4A5E-BBB1-9C559CE33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2F827-3849-49E3-B94E-28D38D4B6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9F0510-D4B2-4753-B78C-DB18F0A5B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5F71B1-48FD-45C4-B44A-743D7EADE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B7F762-413A-4E4C-980D-3C4625EF7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DF6A8-8041-4E4E-9F8A-1AD9CE25C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DA1F7-1BD4-43B3-A8A0-297015065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B5EBE-3078-4ABE-A626-5C6453C5B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03EB6-BD2E-4B65-842B-612CC8398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100020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TSPFLB+MS-UIGothic"/>
                <a:cs typeface="TSPFLB+MS-UIGothic"/>
              </a:rPr>
              <a:t>麻疹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查</a:t>
            </a:r>
            <a:r>
              <a:rPr sz="5150" spc="20">
                <a:solidFill>
                  <a:srgbClr val="27DFF4"/>
                </a:solidFill>
                <a:latin typeface="TSPFLB+MS-UIGothic"/>
                <a:cs typeface="TSPFLB+MS-UIGothic"/>
              </a:rPr>
              <a:t>房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27DFF4"/>
                </a:solidFill>
                <a:latin typeface="TSPFLB+MS-UIGothic"/>
                <a:cs typeface="TSPFLB+MS-UIGothic"/>
              </a:rPr>
              <a:t>理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TSPFLB+MS-UIGothic"/>
                <a:cs typeface="TSPFL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OEGBU+JSFTMD+ArialMT"/>
                <a:cs typeface="NOEGBU+JSFTM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SPFLB+MS-UIGothic"/>
                <a:cs typeface="TSPFLB+MS-UIGothic"/>
              </a:rPr>
              <a:t>麻疹概述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SKKGKE+QRQMBL+MicrosoftYaHei"/>
                <a:cs typeface="SKKGKE+QRQMBL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OEGBU+JSFTMD+ArialMT"/>
                <a:cs typeface="NOEGBU+JSFTM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SPFLB+MS-UIGothic"/>
                <a:cs typeface="TSPFLB+MS-UIGothic"/>
              </a:rPr>
              <a:t>麻疹的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TSPFLB+MS-UIGothic"/>
                <a:cs typeface="TSPFLB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314890"/>
            <a:ext cx="3404616" cy="18809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OEGBU+JSFTMD+ArialMT"/>
                <a:cs typeface="NOEGBU+JSFTM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SPFLB+MS-UIGothic"/>
                <a:cs typeface="TSPFLB+MS-UIGothic"/>
              </a:rPr>
              <a:t>麻疹的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6FF"/>
                </a:solidFill>
                <a:latin typeface="TSPFLB+MS-UIGothic"/>
                <a:cs typeface="TSPFLB+MS-UIGothic"/>
              </a:rPr>
              <a:t>防和控制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OEGBU+JSFTMD+ArialMT"/>
                <a:cs typeface="NOEGBU+JSFTM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SPFLB+MS-UIGothic"/>
                <a:cs typeface="TSPFLB+MS-UIGothic"/>
              </a:rPr>
              <a:t>麻疹的并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TSPFLB+MS-UIGothic"/>
                <a:cs typeface="TSPFLB+MS-UIGothic"/>
              </a:rPr>
              <a:t>症和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B6FF"/>
                </a:solidFill>
                <a:latin typeface="TSPFLB+MS-UIGothic"/>
                <a:cs typeface="TSPFLB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OEGBU+JSFTMD+ArialMT"/>
                <a:cs typeface="NOEGBU+JSFTM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SPFLB+MS-UIGothic"/>
                <a:cs typeface="TSPFLB+MS-UIGothic"/>
              </a:rPr>
              <a:t>麻疹的案例分析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SPFLB+MS-UIGothic"/>
                <a:cs typeface="TSPFLB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VHDRJP+AJDLPD+MicrosoftYaHei-Bold"/>
                <a:cs typeface="VHDRJP+AJDLP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TSPFLB+MS-UIGothic"/>
                <a:cs typeface="TSPFLB+MS-UIGothic"/>
              </a:rPr>
              <a:t>麻疹概述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SPFLB+MS-UIGothic"/>
                <a:cs typeface="TSPFLB+MS-UIGothic"/>
              </a:rPr>
              <a:t>麻疹的定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HDRJP+AJDLPD+MicrosoftYaHei-Bold"/>
                <a:cs typeface="VHDRJP+AJDLPD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HDRJP+AJDLPD+MicrosoftYaHei-Bold"/>
                <a:cs typeface="VHDRJP+AJDLPD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SPFLB+MS-UIGothic"/>
                <a:cs typeface="TSPFLB+MS-UIGothic"/>
              </a:rPr>
              <a:t>麻疹的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6FF"/>
                </a:solidFill>
                <a:latin typeface="TSPFLB+MS-UIGothic"/>
                <a:cs typeface="TSPFLB+MS-UIGothic"/>
              </a:rPr>
              <a:t>播方式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SPFLB+MS-UIGothic"/>
                <a:cs typeface="TSPFLB+MS-UIGothic"/>
              </a:rPr>
              <a:t>麻疹病毒在体外生存力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TSPFLB+MS-UIGothic"/>
                <a:cs typeface="TSPFLB+MS-UIGothic"/>
              </a:rPr>
              <a:t>弱，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TSPFLB+MS-UIGothic"/>
                <a:cs typeface="TSPFLB+MS-UIGothic"/>
              </a:rPr>
              <a:t>紫外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TSPFLB+MS-UIGothic"/>
                <a:cs typeface="TSPFLB+MS-UIGothic"/>
              </a:rPr>
              <a:t>、高温、一般消毒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TSPFLB+MS-UIGothic"/>
                <a:cs typeface="TSPFLB+MS-UIGothic"/>
              </a:rPr>
              <a:t>敏感。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SPFLB+MS-UIGothic"/>
                <a:cs typeface="TSPFLB+MS-UIGothic"/>
              </a:rPr>
              <a:t>麻疹的症状和体征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68918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95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麻疹的潜伏期一般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SKKGKE+QRQMBL+MicrosoftYaHei"/>
                <a:cs typeface="SKKGKE+QRQMBL+MicrosoftYaHei"/>
              </a:rPr>
              <a:t>10-14</a:t>
            </a: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天，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感染后可能出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现发热</a:t>
            </a: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、咳嗽、流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鼻涕、眼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膜炎等前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驱</a:t>
            </a: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症状。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746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在前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驱</a:t>
            </a: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症状出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后</a:t>
            </a:r>
            <a:r>
              <a:rPr sz="1500">
                <a:solidFill>
                  <a:srgbClr val="FFFFFF"/>
                </a:solidFill>
                <a:latin typeface="SKKGKE+QRQMBL+MicrosoftYaHei"/>
                <a:cs typeface="SKKGKE+QRQMBL+MicrosoftYaHei"/>
              </a:rPr>
              <a:t>1-2</a:t>
            </a: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周，感染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者可能出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皮疹，通常首先出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在面部，然后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散至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部、躯干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和四肢。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麻疹皮疹的特点是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色斑丘疹，</a:t>
            </a:r>
          </a:p>
          <a:p>
            <a:pPr marL="37464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红晕</a:t>
            </a: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，通常在</a:t>
            </a:r>
            <a:r>
              <a:rPr sz="1500">
                <a:solidFill>
                  <a:srgbClr val="FFFFFF"/>
                </a:solidFill>
                <a:latin typeface="SKKGKE+QRQMBL+MicrosoftYaHei"/>
                <a:cs typeface="SKKGKE+QRQMBL+MicrosoftYaHei"/>
              </a:rPr>
              <a:t>2-3</a:t>
            </a: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周内消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PFLB+MS-UIGothic"/>
                <a:cs typeface="TSPFLB+MS-UIGothic"/>
              </a:rPr>
              <a:t>退，不留痕迹。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VHDRJP+AJDLPD+MicrosoftYaHei-Bold"/>
                <a:cs typeface="VHDRJP+AJDLP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14944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TSPFLB+MS-UIGothic"/>
                <a:cs typeface="TSPFLB+MS-UIGothic"/>
              </a:rPr>
              <a:t>麻疹的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护</a:t>
            </a:r>
            <a:r>
              <a:rPr sz="3800">
                <a:solidFill>
                  <a:srgbClr val="27DFF4"/>
                </a:solidFill>
                <a:latin typeface="TSPFLB+MS-UIGothic"/>
                <a:cs typeface="TSPFLB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SPFLB+MS-UIGothic"/>
                <a:cs typeface="TSPFLB+MS-UIGothic"/>
              </a:rPr>
              <a:t>家庭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6FF"/>
                </a:solidFill>
                <a:latin typeface="TSPFLB+MS-UIGothic"/>
                <a:cs typeface="TSPFLB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09725" y="2105655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SPFLB+MS-UIGothic"/>
                <a:cs typeface="TSPFLB+MS-UIGothic"/>
              </a:rPr>
              <a:t>保持室内空气流通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SPFLB+MS-UIGothic"/>
                <a:cs typeface="TSPFLB+MS-UIGothic"/>
              </a:rPr>
              <a:t>皮肤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00B6FF"/>
                </a:solidFill>
                <a:latin typeface="TSPFLB+MS-UIGothic"/>
                <a:cs typeface="TSPFLB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SPFLB+MS-UIGothic"/>
                <a:cs typeface="TSPFLB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SPFLB+MS-UIGothic"/>
                <a:cs typeface="TSPFLB+MS-UIGothic"/>
              </a:rPr>
              <a:t>隔离措施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SPFLB+MS-UIGothic"/>
                <a:cs typeface="TSPFLB+MS-UIGothic"/>
              </a:rPr>
              <a:t>口腔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00B6FF"/>
                </a:solidFill>
                <a:latin typeface="TSPFLB+MS-UIGothic"/>
                <a:cs typeface="TSPFLB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00B6FF"/>
                </a:solidFill>
                <a:latin typeface="TSPFLB+MS-UIGothic"/>
                <a:cs typeface="TSPFLB+MS-UIGothic"/>
              </a:rPr>
              <a:t>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6FF"/>
                </a:solidFill>
                <a:latin typeface="TSPFLB+MS-UIGothic"/>
                <a:cs typeface="TSPFLB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3514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TSPFLB+MS-UIGothic"/>
                <a:cs typeface="TSPFLB+MS-UIGothic"/>
              </a:rPr>
              <a:t>多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2000">
                <a:solidFill>
                  <a:srgbClr val="FFFFFF"/>
                </a:solidFill>
                <a:latin typeface="TSPFLB+MS-UIGothic"/>
                <a:cs typeface="TSPFLB+MS-UIGothic"/>
              </a:rPr>
              <a:t>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62070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TSPFLB+MS-UIGothic"/>
                <a:cs typeface="TSPFLB+MS-UIGothic"/>
              </a:rPr>
              <a:t>清淡易消化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2000">
                <a:solidFill>
                  <a:srgbClr val="FFFFFF"/>
                </a:solidFill>
                <a:latin typeface="TSPFLB+MS-UIGothic"/>
                <a:cs typeface="TSPFLB+MS-UIGothic"/>
              </a:rPr>
              <a:t>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2467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2000" spc="25">
                <a:solidFill>
                  <a:srgbClr val="FFFFFF"/>
                </a:solidFill>
                <a:latin typeface="TSPFLB+MS-UIGothic"/>
                <a:cs typeface="TSPFLB+MS-UIGothic"/>
              </a:rPr>
              <a:t>充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2000" spc="23">
                <a:solidFill>
                  <a:srgbClr val="FFFFFF"/>
                </a:solidFill>
                <a:latin typeface="TSPFLB+MS-UIGothic"/>
                <a:cs typeface="TSPFLB+MS-UIGothic"/>
              </a:rPr>
              <a:t>生素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422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TSPFLB+MS-UIGothic"/>
                <a:cs typeface="TSPFLB+MS-UIGothic"/>
              </a:rPr>
              <a:t>禁食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668258"/>
            <a:ext cx="212675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予清淡易消化、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丰富的食物，如稀粥、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蒸蛋等，避免油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腻</a:t>
            </a: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、辛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辣食物。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鼓励患者多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水，以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充体内水分的流失，同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有利于毒素的排出。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352915" y="4839708"/>
            <a:ext cx="22626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重食欲不振、呕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吐、腹泻等症状的患者，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应暂时</a:t>
            </a: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禁食，及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就医。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多吃新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蔬菜和水果，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501765" y="535405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生素和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TSPFLB+MS-UIGothic"/>
                <a:cs typeface="TSPFL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SPFLB+MS-UIGothic"/>
                <a:cs typeface="TSPFLB+MS-UIGothic"/>
              </a:rPr>
              <a:t>心理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6FF"/>
                </a:solidFill>
                <a:latin typeface="TSPFLB+MS-UIGothic"/>
                <a:cs typeface="TSPFLB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KKGKE+QRQMBL+MicrosoftYaHei"/>
                <a:cs typeface="SKKGKE+QRQMBL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KKGKE+QRQMBL+MicrosoftYaHei"/>
                <a:cs typeface="SKKGKE+QRQMBL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KKGKE+QRQMBL+MicrosoftYaHei"/>
                <a:cs typeface="SKKGKE+QRQMBL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KKGKE+QRQMBL+MicrosoftYaHei"/>
                <a:cs typeface="SKKGKE+QRQMBL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SPFLB+MS-UIGothic"/>
                <a:cs typeface="TSPFLB+MS-UIGothic"/>
              </a:rPr>
              <a:t>安慰和鼓励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SPFLB+MS-UIGothic"/>
                <a:cs typeface="TSPFLB+MS-UIGothic"/>
              </a:rPr>
              <a:t>解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释</a:t>
            </a:r>
            <a:r>
              <a:rPr sz="1550" spc="25">
                <a:solidFill>
                  <a:srgbClr val="00B6FF"/>
                </a:solidFill>
                <a:latin typeface="TSPFLB+MS-UIGothic"/>
                <a:cs typeface="TSPFLB+MS-UIGothic"/>
              </a:rPr>
              <a:t>病情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SPFLB+MS-UIGothic"/>
                <a:cs typeface="TSPFLB+MS-UIGothic"/>
              </a:rPr>
              <a:t>避免不良刺激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寻</a:t>
            </a:r>
            <a:r>
              <a:rPr sz="1550" spc="25">
                <a:solidFill>
                  <a:srgbClr val="00B6FF"/>
                </a:solidFill>
                <a:latin typeface="TSPFLB+MS-UIGothic"/>
                <a:cs typeface="TSPFLB+MS-UIGothic"/>
              </a:rPr>
              <a:t>求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专业</a:t>
            </a:r>
            <a:r>
              <a:rPr sz="1550" spc="25">
                <a:solidFill>
                  <a:srgbClr val="00B6FF"/>
                </a:solidFill>
                <a:latin typeface="TSPFLB+MS-UIGothic"/>
                <a:cs typeface="TSPFLB+MS-UIGothic"/>
              </a:rPr>
              <a:t>帮助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VHDRJP+AJDLPD+MicrosoftYaHei-Bold"/>
                <a:cs typeface="VHDRJP+AJDLP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TSPFLB+MS-UIGothic"/>
                <a:cs typeface="TSPFLB+MS-UIGothic"/>
              </a:rPr>
              <a:t>麻疹的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预</a:t>
            </a:r>
            <a:r>
              <a:rPr sz="3800" spc="25">
                <a:solidFill>
                  <a:srgbClr val="27DFF4"/>
                </a:solidFill>
                <a:latin typeface="TSPFLB+MS-UIGothic"/>
                <a:cs typeface="TSPFLB+MS-UIGothic"/>
              </a:rPr>
              <a:t>防和控制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https://d.book118.com/785210002012011104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TSPFLB+MS-UIGothic</vt:lpstr>
      <vt:lpstr>SimSun</vt:lpstr>
      <vt:lpstr>NOEGBU+JSFTMD+ArialMT</vt:lpstr>
      <vt:lpstr>Times New Roman</vt:lpstr>
      <vt:lpstr>SKKGKE+QRQMBL+MicrosoftYaHei</vt:lpstr>
      <vt:lpstr>VHDRJP+AJDLPD+MicrosoftYaHei-Bold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2024-09-13T17:31:47.110</cp:lastPrinted>
  <dcterms:created xsi:type="dcterms:W3CDTF">2024-09-13T09:31:47Z</dcterms:created>
  <dcterms:modified xsi:type="dcterms:W3CDTF">2024-09-13T09:31:48Z</dcterms:modified>
</cp:coreProperties>
</file>