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8C267-77D0-49AC-9295-D9708C30E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3D88E-BE42-4EB5-8BA7-FD4896E30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95525-2713-4A23-ACF8-CA375A6B4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439EB-314B-46D0-B9B3-760BA1A8F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17EF33-B6A2-47A4-8C2E-2C898EA76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7D896-60F4-4AEA-9E48-4C398F4B0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E8570-0D74-4727-AD52-87BE7079A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E64A9-C5F9-4D1F-8011-2BA32AFEE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F1CA6-5357-42A6-BA92-BB91ECBF7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49E08-DB27-45C6-AFC2-E6368FA21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357BB-2241-4205-B891-E3D02173A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tags" Target="../tags/tag243.xml" /><Relationship Id="rId24" Type="http://schemas.openxmlformats.org/officeDocument/2006/relationships/tags" Target="../tags/tag244.xml" /><Relationship Id="rId25" Type="http://schemas.openxmlformats.org/officeDocument/2006/relationships/tags" Target="../tags/tag245.xml" /><Relationship Id="rId26" Type="http://schemas.openxmlformats.org/officeDocument/2006/relationships/tags" Target="../tags/tag246.xml" /><Relationship Id="rId27" Type="http://schemas.openxmlformats.org/officeDocument/2006/relationships/tags" Target="../tags/tag247.xml" /><Relationship Id="rId28" Type="http://schemas.openxmlformats.org/officeDocument/2006/relationships/tags" Target="../tags/tag248.xml" /><Relationship Id="rId29" Type="http://schemas.openxmlformats.org/officeDocument/2006/relationships/tags" Target="../tags/tag249.xml" /><Relationship Id="rId3" Type="http://schemas.openxmlformats.org/officeDocument/2006/relationships/tags" Target="../tags/tag223.xml" /><Relationship Id="rId30" Type="http://schemas.openxmlformats.org/officeDocument/2006/relationships/tags" Target="../tags/tag250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24112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向雷锋学习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37440"/>
          </a:xfrm>
        </p:spPr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雷锋生平简介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雷锋的事迹和精神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向雷锋学习的意义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如何将雷锋精神融入工作和学习中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新时代下如何传承和弘扬雷锋精神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雷锋生平简介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雷锋的出生和家庭背景</a:t>
            </a:r>
            <a:endParaRPr lang="zh-CN" altLang="en-US"/>
          </a:p>
        </p:txBody>
      </p:sp>
      <p:sp>
        <p:nvSpPr>
          <p:cNvPr id="104898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雷锋出生在湖南省望城县一个贫苦农民家庭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父亲雷明亮因遭日军毒打，生病无钱医治而去世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母亲张元潢在雷锋满两岁时改嫁，雷锋由六叔公和六叔奶奶抚养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雷锋有一个哥哥和一个弟弟，哥哥雷正德幼年夭折，弟弟雷松鹤和雷锋一起度过童年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雷锋的成长经历</a:t>
            </a:r>
            <a:endParaRPr lang="zh-CN" altLang="en-US"/>
          </a:p>
        </p:txBody>
      </p:sp>
      <p:sp>
        <p:nvSpPr>
          <p:cNvPr id="1049052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3025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标题"/>
          <p:cNvSpPr txBox="1"/>
          <p:nvPr>
            <p:custDataLst>
              <p:tags r:id="rId3"/>
            </p:custDataLst>
          </p:nvPr>
        </p:nvSpPr>
        <p:spPr>
          <a:xfrm>
            <a:off x="4533552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56" name="文本框 25"/>
          <p:cNvSpPr txBox="1"/>
          <p:nvPr>
            <p:custDataLst>
              <p:tags r:id="rId4"/>
            </p:custDataLst>
          </p:nvPr>
        </p:nvSpPr>
        <p:spPr>
          <a:xfrm>
            <a:off x="4533552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出生地：湖南省长沙市望城县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58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242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标题"/>
          <p:cNvSpPr txBox="1"/>
          <p:nvPr>
            <p:custDataLst>
              <p:tags r:id="rId6"/>
            </p:custDataLst>
          </p:nvPr>
        </p:nvSpPr>
        <p:spPr>
          <a:xfrm>
            <a:off x="1805768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62" name="文本框 25"/>
          <p:cNvSpPr txBox="1"/>
          <p:nvPr>
            <p:custDataLst>
              <p:tags r:id="rId7"/>
            </p:custDataLst>
          </p:nvPr>
        </p:nvSpPr>
        <p:spPr>
          <a:xfrm>
            <a:off x="1805768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出生日期：1940年12月18日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64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592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标题"/>
          <p:cNvSpPr txBox="1"/>
          <p:nvPr>
            <p:custDataLst>
              <p:tags r:id="rId9"/>
            </p:custDataLst>
          </p:nvPr>
        </p:nvSpPr>
        <p:spPr>
          <a:xfrm>
            <a:off x="9989119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68" name="文本框 25"/>
          <p:cNvSpPr txBox="1"/>
          <p:nvPr>
            <p:custDataLst>
              <p:tags r:id="rId10"/>
            </p:custDataLst>
          </p:nvPr>
        </p:nvSpPr>
        <p:spPr>
          <a:xfrm>
            <a:off x="9989119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成长经历：自幼丧母，父亲病故，由哥哥抚养长大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70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809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标题"/>
          <p:cNvSpPr txBox="1"/>
          <p:nvPr>
            <p:custDataLst>
              <p:tags r:id="rId12"/>
            </p:custDataLst>
          </p:nvPr>
        </p:nvSpPr>
        <p:spPr>
          <a:xfrm>
            <a:off x="7261335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74" name="文本框 36"/>
          <p:cNvSpPr txBox="1"/>
          <p:nvPr>
            <p:custDataLst>
              <p:tags r:id="rId13"/>
            </p:custDataLst>
          </p:nvPr>
        </p:nvSpPr>
        <p:spPr>
          <a:xfrm>
            <a:off x="7261335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家庭背景：农民家庭，家境贫寒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76" name="标题"/>
          <p:cNvSpPr txBox="1"/>
          <p:nvPr>
            <p:custDataLst>
              <p:tags r:id="rId14"/>
            </p:custDataLst>
          </p:nvPr>
        </p:nvSpPr>
        <p:spPr>
          <a:xfrm>
            <a:off x="3641199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78" name="标题"/>
          <p:cNvSpPr txBox="1"/>
          <p:nvPr>
            <p:custDataLst>
              <p:tags r:id="rId15"/>
            </p:custDataLst>
          </p:nvPr>
        </p:nvSpPr>
        <p:spPr>
          <a:xfrm>
            <a:off x="913415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80" name="标题"/>
          <p:cNvSpPr txBox="1"/>
          <p:nvPr>
            <p:custDataLst>
              <p:tags r:id="rId16"/>
            </p:custDataLst>
          </p:nvPr>
        </p:nvSpPr>
        <p:spPr>
          <a:xfrm>
            <a:off x="9096766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82" name="标题"/>
          <p:cNvSpPr txBox="1"/>
          <p:nvPr>
            <p:custDataLst>
              <p:tags r:id="rId17"/>
            </p:custDataLst>
          </p:nvPr>
        </p:nvSpPr>
        <p:spPr>
          <a:xfrm>
            <a:off x="6368982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84" name="任意多边形 4"/>
          <p:cNvSpPr/>
          <p:nvPr>
            <p:custDataLst>
              <p:tags r:id="rId18"/>
            </p:custDataLst>
          </p:nvPr>
        </p:nvSpPr>
        <p:spPr>
          <a:xfrm rot="2700000">
            <a:off x="5435916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标题"/>
          <p:cNvSpPr txBox="1"/>
          <p:nvPr>
            <p:custDataLst>
              <p:tags r:id="rId19"/>
            </p:custDataLst>
          </p:nvPr>
        </p:nvSpPr>
        <p:spPr>
          <a:xfrm>
            <a:off x="5896442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88" name="文本框 25"/>
          <p:cNvSpPr txBox="1"/>
          <p:nvPr>
            <p:custDataLst>
              <p:tags r:id="rId20"/>
            </p:custDataLst>
          </p:nvPr>
        </p:nvSpPr>
        <p:spPr>
          <a:xfrm>
            <a:off x="5896442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工作经历：在部队期间，担任过通讯员、班长等职务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90" name="任意多边形 7"/>
          <p:cNvSpPr/>
          <p:nvPr>
            <p:custDataLst>
              <p:tags r:id="rId21"/>
            </p:custDataLst>
          </p:nvPr>
        </p:nvSpPr>
        <p:spPr>
          <a:xfrm rot="2700000">
            <a:off x="2708132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标题"/>
          <p:cNvSpPr txBox="1"/>
          <p:nvPr>
            <p:custDataLst>
              <p:tags r:id="rId22"/>
            </p:custDataLst>
          </p:nvPr>
        </p:nvSpPr>
        <p:spPr>
          <a:xfrm>
            <a:off x="3168659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94" name="文本框 10"/>
          <p:cNvSpPr txBox="1"/>
          <p:nvPr>
            <p:custDataLst>
              <p:tags r:id="rId23"/>
            </p:custDataLst>
          </p:nvPr>
        </p:nvSpPr>
        <p:spPr>
          <a:xfrm>
            <a:off x="3168659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参军经历：1959年参军，成为解放军战士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96" name="任意多边形 11"/>
          <p:cNvSpPr/>
          <p:nvPr>
            <p:custDataLst>
              <p:tags r:id="rId24"/>
            </p:custDataLst>
          </p:nvPr>
        </p:nvSpPr>
        <p:spPr>
          <a:xfrm rot="2700000">
            <a:off x="8163699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标题"/>
          <p:cNvSpPr txBox="1"/>
          <p:nvPr>
            <p:custDataLst>
              <p:tags r:id="rId25"/>
            </p:custDataLst>
          </p:nvPr>
        </p:nvSpPr>
        <p:spPr>
          <a:xfrm>
            <a:off x="8624226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100" name="文本框 15"/>
          <p:cNvSpPr txBox="1"/>
          <p:nvPr>
            <p:custDataLst>
              <p:tags r:id="rId26"/>
            </p:custDataLst>
          </p:nvPr>
        </p:nvSpPr>
        <p:spPr>
          <a:xfrm>
            <a:off x="8624226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事迹：在部队期间，表现出色，多次立功受奖，被誉为“雷锋精神”的代表人物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02" name="标题"/>
          <p:cNvSpPr txBox="1"/>
          <p:nvPr>
            <p:custDataLst>
              <p:tags r:id="rId27"/>
            </p:custDataLst>
          </p:nvPr>
        </p:nvSpPr>
        <p:spPr>
          <a:xfrm>
            <a:off x="5004089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104" name="标题"/>
          <p:cNvSpPr txBox="1"/>
          <p:nvPr>
            <p:custDataLst>
              <p:tags r:id="rId28"/>
            </p:custDataLst>
          </p:nvPr>
        </p:nvSpPr>
        <p:spPr>
          <a:xfrm>
            <a:off x="2276306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106" name="标题"/>
          <p:cNvSpPr txBox="1"/>
          <p:nvPr>
            <p:custDataLst>
              <p:tags r:id="rId29"/>
            </p:custDataLst>
          </p:nvPr>
        </p:nvSpPr>
        <p:spPr>
          <a:xfrm>
            <a:off x="7731873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雷锋的参军经历</a:t>
            </a:r>
            <a:endParaRPr lang="zh-CN" altLang="en-US"/>
          </a:p>
        </p:txBody>
      </p:sp>
      <p:sp>
        <p:nvSpPr>
          <p:cNvPr id="10491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1961年，雷锋被选为沈阳军区工程兵某部四连班长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1959年，雷锋加入中国人民解放军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1960年，雷锋被分配到沈阳军区工程兵某部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1962年，雷锋因表现突出，被选为沈阳军区工程兵某部四连副指导员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雷锋的英年早逝</a:t>
            </a:r>
            <a:endParaRPr lang="zh-CN" altLang="en-US"/>
          </a:p>
        </p:txBody>
      </p:sp>
      <p:sp>
        <p:nvSpPr>
          <p:cNvPr id="10492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雷锋出生于1940年12月18日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雷锋的英年早逝引起了全国人民的悲痛和怀念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雷锋的英年早逝并没有阻止他的精神传承，他的事迹和精神被广泛传颂和弘扬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雷锋在1962年8月15日因公殉职，年仅22岁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雷锋的事迹和精神</a:t>
            </a:r>
            <a:endParaRPr lang="zh-CN" altLang="en-US"/>
          </a:p>
        </p:txBody>
      </p:sp>
      <p:sp>
        <p:nvSpPr>
          <p:cNvPr id="104930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雷锋的助人为乐事迹</a:t>
            </a:r>
            <a:endParaRPr lang="zh-CN" altLang="en-US"/>
          </a:p>
        </p:txBody>
      </p:sp>
      <p:sp>
        <p:nvSpPr>
          <p:cNvPr id="1049346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帮助老人过马路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50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帮助陌生人寻找失物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54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帮助邻居修理家电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58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帮助同事解决工作难题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雷锋的艰苦朴素精神</a:t>
            </a:r>
            <a:endParaRPr lang="zh-CN" altLang="en-US"/>
          </a:p>
        </p:txBody>
      </p:sp>
      <p:sp>
        <p:nvSpPr>
          <p:cNvPr id="104940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0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0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0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1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1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1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2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2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雷锋出身贫寒，自幼生活艰苦，养成了勤俭节约的习惯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雷锋在生活中，始终保持着勤俭节约的习惯，不浪费、不奢侈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雷锋在工作中，始终保持着艰苦奋斗的精神，不怕苦、不怕累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雷锋在部队中，始终保持着艰苦朴素的生活作风，不追求物质享受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雷锋的无私奉献精神</a:t>
            </a:r>
            <a:endParaRPr lang="zh-CN" altLang="en-US"/>
          </a:p>
        </p:txBody>
      </p:sp>
      <p:sp>
        <p:nvSpPr>
          <p:cNvPr id="10494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雷锋在部队中，经常帮助战友，无私奉献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雷锋在工厂中，主动承担脏活累活，无私奉献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雷锋在生活中，乐于助人，无私奉献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雷锋的精神，影响了一代又一代人，成为了中华民族的精神财富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雷锋的钉子精神</a:t>
            </a:r>
            <a:endParaRPr lang="zh-CN" altLang="en-US"/>
          </a:p>
        </p:txBody>
      </p:sp>
      <p:sp>
        <p:nvSpPr>
          <p:cNvPr id="104955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钉子精神：雷锋在日记中写道，要像钉子一样，牢牢地钉在岗位上，全心全意为人民服务。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勤奋好学：雷锋利用一切可以利用的时间，努力学习，不断提高自己的文化水平和业务能力。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乐于助人：雷锋经常帮助同事、战友和群众，为他们解决各种困难。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艰苦奋斗：雷锋在生活上非常节俭，从不浪费一分钱，始终保持艰苦奋斗的作风。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向雷锋学习的意义</a:t>
            </a:r>
            <a:endParaRPr lang="zh-CN" altLang="en-US"/>
          </a:p>
        </p:txBody>
      </p:sp>
      <p:sp>
        <p:nvSpPr>
          <p:cNvPr id="104961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https://d.book118.com/785224112024011034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7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 panose="020b0503020204020204" charset="-122"/>
        <a:cs typeface="Arial"/>
      </a:majorFont>
      <a:minorFont>
        <a:latin typeface="微软雅黑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向雷锋学习</vt:lpstr>
      <vt:lpstr>目录</vt:lpstr>
      <vt:lpstr>添加章节标题</vt:lpstr>
      <vt:lpstr>雷锋生平简介</vt:lpstr>
      <vt:lpstr>雷锋的出生和家庭背景</vt:lpstr>
      <vt:lpstr>雷锋的成长经历</vt:lpstr>
      <vt:lpstr>雷锋的参军经历</vt:lpstr>
      <vt:lpstr>雷锋的英年早逝</vt:lpstr>
      <vt:lpstr>雷锋的事迹和精神</vt:lpstr>
      <vt:lpstr>雷锋的助人为乐事迹</vt:lpstr>
      <vt:lpstr>雷锋的艰苦朴素精神</vt:lpstr>
      <vt:lpstr>雷锋的无私奉献精神</vt:lpstr>
      <vt:lpstr>雷锋的钉子精神</vt:lpstr>
      <vt:lpstr>向雷锋学习的意义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2024-08-29T12:21:08.465</cp:lastPrinted>
  <dcterms:created xsi:type="dcterms:W3CDTF">2024-08-29T04:21:08Z</dcterms:created>
  <dcterms:modified xsi:type="dcterms:W3CDTF">2024-08-29T04:21:10Z</dcterms:modified>
</cp:coreProperties>
</file>