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BC667-C4A7-4181-BCD0-F0AD8C93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44C32-2D0B-4966-BB84-B57BAA72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CD671-1309-4AD5-B69B-E912A550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7468B-1144-45E3-A80C-916876C4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9DC37-BADD-4E99-8026-7ACB593C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AC45E-61D5-4F3C-824C-3F5BB0BF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A80D6-6D73-4579-8415-B693F8D0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EF0E8-57C1-409B-B644-AE67A6D4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8A589-FBA3-40CD-8CAA-FF345B5B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EF1BE-59A2-4B12-A6BC-47296A48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61CA8-B617-4CB0-92E7-68C069F31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86" r:id="rId2"/>
    <p:sldLayoutId id="2147484787" r:id="rId3"/>
    <p:sldLayoutId id="2147484788" r:id="rId4"/>
    <p:sldLayoutId id="2147484789" r:id="rId5"/>
    <p:sldLayoutId id="2147484790" r:id="rId6"/>
    <p:sldLayoutId id="2147484791" r:id="rId7"/>
    <p:sldLayoutId id="2147484792" r:id="rId8"/>
    <p:sldLayoutId id="2147484793" r:id="rId9"/>
    <p:sldLayoutId id="2147484794" r:id="rId10"/>
    <p:sldLayoutId id="2147484795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422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工程建设中业主管理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业主在工程建设中的角色和职责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业主对工程项目的质量管理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业主对工程项目的组织管理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业主对工程项目的投资管理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业主对工程项目的安全管理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业主在工程建设中的角色和职责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业主的定义和职责</a:t>
            </a:r>
            <a:endParaRPr lang="zh-CN" altLang="en-US"/>
          </a:p>
        </p:txBody>
      </p:sp>
      <p:sp>
        <p:nvSpPr>
          <p:cNvPr id="1048946" name="Freeform 27"/>
          <p:cNvSpPr/>
          <p:nvPr>
            <p:custDataLst>
              <p:tags r:id="rId2"/>
            </p:custDataLst>
          </p:nvPr>
        </p:nvSpPr>
        <p:spPr bwMode="auto">
          <a:xfrm>
            <a:off x="1340842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矩形: 圆角 32"/>
          <p:cNvSpPr/>
          <p:nvPr>
            <p:custDataLst>
              <p:tags r:id="rId3"/>
            </p:custDataLst>
          </p:nvPr>
        </p:nvSpPr>
        <p:spPr>
          <a:xfrm flipH="1">
            <a:off x="1453530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340842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2" name="正文"/>
          <p:cNvSpPr txBox="1"/>
          <p:nvPr>
            <p:custDataLst>
              <p:tags r:id="rId5"/>
            </p:custDataLst>
          </p:nvPr>
        </p:nvSpPr>
        <p:spPr>
          <a:xfrm>
            <a:off x="1570703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业主是工程建设的发起人和组织者，负责确定工程建设目标、要求和投资计划。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6"/>
            </p:custDataLst>
          </p:nvPr>
        </p:nvSpPr>
        <p:spPr>
          <a:xfrm>
            <a:off x="1401391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Freeform 27"/>
          <p:cNvSpPr/>
          <p:nvPr>
            <p:custDataLst>
              <p:tags r:id="rId7"/>
            </p:custDataLst>
          </p:nvPr>
        </p:nvSpPr>
        <p:spPr bwMode="auto">
          <a:xfrm>
            <a:off x="3824460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矩形: 圆角 38"/>
          <p:cNvSpPr/>
          <p:nvPr>
            <p:custDataLst>
              <p:tags r:id="rId8"/>
            </p:custDataLst>
          </p:nvPr>
        </p:nvSpPr>
        <p:spPr>
          <a:xfrm flipH="1">
            <a:off x="3937148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824460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2" name="正文"/>
          <p:cNvSpPr txBox="1"/>
          <p:nvPr>
            <p:custDataLst>
              <p:tags r:id="rId10"/>
            </p:custDataLst>
          </p:nvPr>
        </p:nvSpPr>
        <p:spPr>
          <a:xfrm>
            <a:off x="4054321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业主负责选择合适的承包商和监理单位，并与其签订合同，确保工程建设的顺利进行。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1"/>
            </p:custDataLst>
          </p:nvPr>
        </p:nvSpPr>
        <p:spPr>
          <a:xfrm>
            <a:off x="3885009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Freeform 27"/>
          <p:cNvSpPr/>
          <p:nvPr>
            <p:custDataLst>
              <p:tags r:id="rId12"/>
            </p:custDataLst>
          </p:nvPr>
        </p:nvSpPr>
        <p:spPr bwMode="auto">
          <a:xfrm>
            <a:off x="6308078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矩形: 圆角 68"/>
          <p:cNvSpPr/>
          <p:nvPr>
            <p:custDataLst>
              <p:tags r:id="rId13"/>
            </p:custDataLst>
          </p:nvPr>
        </p:nvSpPr>
        <p:spPr>
          <a:xfrm flipH="1">
            <a:off x="6420766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08078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2" name="正文"/>
          <p:cNvSpPr txBox="1"/>
          <p:nvPr>
            <p:custDataLst>
              <p:tags r:id="rId15"/>
            </p:custDataLst>
          </p:nvPr>
        </p:nvSpPr>
        <p:spPr>
          <a:xfrm>
            <a:off x="6537939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业主应提供必要的场地、设施和条件，协调各方面的工作，确保工程建设的顺利进行。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16"/>
            </p:custDataLst>
          </p:nvPr>
        </p:nvSpPr>
        <p:spPr>
          <a:xfrm>
            <a:off x="6368627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Freeform 27"/>
          <p:cNvSpPr/>
          <p:nvPr>
            <p:custDataLst>
              <p:tags r:id="rId17"/>
            </p:custDataLst>
          </p:nvPr>
        </p:nvSpPr>
        <p:spPr bwMode="auto">
          <a:xfrm>
            <a:off x="8791696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矩形: 圆角 74"/>
          <p:cNvSpPr/>
          <p:nvPr>
            <p:custDataLst>
              <p:tags r:id="rId18"/>
            </p:custDataLst>
          </p:nvPr>
        </p:nvSpPr>
        <p:spPr>
          <a:xfrm flipH="1">
            <a:off x="8904945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8791696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2" name="正文"/>
          <p:cNvSpPr txBox="1"/>
          <p:nvPr>
            <p:custDataLst>
              <p:tags r:id="rId20"/>
            </p:custDataLst>
          </p:nvPr>
        </p:nvSpPr>
        <p:spPr>
          <a:xfrm>
            <a:off x="9021557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业主应履行合同规定的义务，及时支付工程款项，处理工程纠纷和索赔事宜。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21"/>
            </p:custDataLst>
          </p:nvPr>
        </p:nvSpPr>
        <p:spPr>
          <a:xfrm>
            <a:off x="8852806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业主在工程建设中的角色</a:t>
            </a:r>
            <a:endParaRPr lang="zh-CN" altLang="en-US"/>
          </a:p>
        </p:txBody>
      </p:sp>
      <p:sp>
        <p:nvSpPr>
          <p:cNvPr id="1049022" name="圆角矩形 5"/>
          <p:cNvSpPr/>
          <p:nvPr>
            <p:custDataLst>
              <p:tags r:id="rId2"/>
            </p:custDataLst>
          </p:nvPr>
        </p:nvSpPr>
        <p:spPr>
          <a:xfrm>
            <a:off x="1262461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圆角矩形 3"/>
          <p:cNvSpPr/>
          <p:nvPr>
            <p:custDataLst>
              <p:tags r:id="rId3"/>
            </p:custDataLst>
          </p:nvPr>
        </p:nvSpPr>
        <p:spPr>
          <a:xfrm>
            <a:off x="1241676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5"/>
          <p:cNvSpPr txBox="1"/>
          <p:nvPr>
            <p:custDataLst>
              <p:tags r:id="rId4"/>
            </p:custDataLst>
          </p:nvPr>
        </p:nvSpPr>
        <p:spPr>
          <a:xfrm>
            <a:off x="1397846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决策者：业主负责制定工程建设目标、决策和规划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6"/>
          <p:cNvSpPr/>
          <p:nvPr>
            <p:custDataLst>
              <p:tags r:id="rId5"/>
            </p:custDataLst>
          </p:nvPr>
        </p:nvSpPr>
        <p:spPr>
          <a:xfrm>
            <a:off x="1403464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6"/>
            </p:custDataLst>
          </p:nvPr>
        </p:nvSpPr>
        <p:spPr>
          <a:xfrm>
            <a:off x="3739279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圆角矩形 13"/>
          <p:cNvSpPr/>
          <p:nvPr>
            <p:custDataLst>
              <p:tags r:id="rId7"/>
            </p:custDataLst>
          </p:nvPr>
        </p:nvSpPr>
        <p:spPr>
          <a:xfrm>
            <a:off x="3713438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圆角矩形 15"/>
          <p:cNvSpPr/>
          <p:nvPr>
            <p:custDataLst>
              <p:tags r:id="rId8"/>
            </p:custDataLst>
          </p:nvPr>
        </p:nvSpPr>
        <p:spPr>
          <a:xfrm>
            <a:off x="3919606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36" name="文本框 10"/>
          <p:cNvSpPr txBox="1"/>
          <p:nvPr>
            <p:custDataLst>
              <p:tags r:id="rId9"/>
            </p:custDataLst>
          </p:nvPr>
        </p:nvSpPr>
        <p:spPr>
          <a:xfrm>
            <a:off x="3870732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资金提供者：业主负责提供工程建设所需的资金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5"/>
          <p:cNvSpPr/>
          <p:nvPr>
            <p:custDataLst>
              <p:tags r:id="rId10"/>
            </p:custDataLst>
          </p:nvPr>
        </p:nvSpPr>
        <p:spPr>
          <a:xfrm>
            <a:off x="6211042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圆角矩形 3"/>
          <p:cNvSpPr/>
          <p:nvPr>
            <p:custDataLst>
              <p:tags r:id="rId11"/>
            </p:custDataLst>
          </p:nvPr>
        </p:nvSpPr>
        <p:spPr>
          <a:xfrm>
            <a:off x="6190257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3"/>
          <p:cNvSpPr txBox="1"/>
          <p:nvPr>
            <p:custDataLst>
              <p:tags r:id="rId12"/>
            </p:custDataLst>
          </p:nvPr>
        </p:nvSpPr>
        <p:spPr>
          <a:xfrm>
            <a:off x="6346427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监督者：业主对工程建设过程进行监督，确保工程质量和进度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6"/>
          <p:cNvSpPr/>
          <p:nvPr>
            <p:custDataLst>
              <p:tags r:id="rId13"/>
            </p:custDataLst>
          </p:nvPr>
        </p:nvSpPr>
        <p:spPr>
          <a:xfrm>
            <a:off x="6352045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46" name="圆角矩形 12"/>
          <p:cNvSpPr/>
          <p:nvPr>
            <p:custDataLst>
              <p:tags r:id="rId14"/>
            </p:custDataLst>
          </p:nvPr>
        </p:nvSpPr>
        <p:spPr>
          <a:xfrm>
            <a:off x="8687860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圆角矩形 13"/>
          <p:cNvSpPr/>
          <p:nvPr>
            <p:custDataLst>
              <p:tags r:id="rId15"/>
            </p:custDataLst>
          </p:nvPr>
        </p:nvSpPr>
        <p:spPr>
          <a:xfrm>
            <a:off x="8662019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圆角矩形 15"/>
          <p:cNvSpPr/>
          <p:nvPr>
            <p:custDataLst>
              <p:tags r:id="rId16"/>
            </p:custDataLst>
          </p:nvPr>
        </p:nvSpPr>
        <p:spPr>
          <a:xfrm>
            <a:off x="8868187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52" name="文本框 32"/>
          <p:cNvSpPr txBox="1"/>
          <p:nvPr>
            <p:custDataLst>
              <p:tags r:id="rId17"/>
            </p:custDataLst>
          </p:nvPr>
        </p:nvSpPr>
        <p:spPr>
          <a:xfrm>
            <a:off x="8819313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验收者：业主负责工程完工后的验收工作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业主的管理目标和原则</a:t>
            </a:r>
            <a:endParaRPr lang="zh-CN" altLang="en-US"/>
          </a:p>
        </p:txBody>
      </p:sp>
      <p:sp>
        <p:nvSpPr>
          <p:cNvPr id="10490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确保工程质量和安全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控制工程进度和成本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协调各参与方的关系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实现工程的经济、社会和环境效益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业主对工程项目的组织管理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业主的组织结构和管理体系</a:t>
            </a:r>
            <a:endParaRPr lang="zh-CN" altLang="en-US"/>
          </a:p>
        </p:txBody>
      </p:sp>
      <p:sp>
        <p:nvSpPr>
          <p:cNvPr id="1049192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4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6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业主的组织结构：包括决策层、管理层和执行层，各层职责明确，协同工作。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00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02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业主的管理体系：建立完善的管理制度、流程和规范，确保工程项目的顺利进行。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0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08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10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12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业主对工程项目的组织管理：通过有效的组织结构和管理体系，实现对工程项目的全面管理，确保工程项目的质量、进度和成本目标的实现。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1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16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18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0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业主对工程项目的协调管理：业主需要协调各方面的资源，确保工程项目的顺利进行，包括与设计单位、施工单位、监理单位等方面的协调。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2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业主对工程项目的计划管理</a:t>
            </a:r>
            <a:endParaRPr lang="zh-CN" altLang="en-US"/>
          </a:p>
        </p:txBody>
      </p:sp>
      <p:sp>
        <p:nvSpPr>
          <p:cNvPr id="104926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监督计划执行：对项目计划的执行进行监督，确保按计划进行。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制定项目计划：业主应制定详细的项目计划，包括时间表、预算和目标等。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分配资源：根据项目计划，合理分配人力、物力和财力等资源。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调整计划：根据实际情况，适时调整项目计划，以适应变化的需求。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业主对工程项目的合同管理</a:t>
            </a:r>
            <a:endParaRPr lang="zh-CN" altLang="en-US"/>
          </a:p>
        </p:txBody>
      </p:sp>
      <p:sp>
        <p:nvSpPr>
          <p:cNvPr id="1049328" name="圆角矩形 5"/>
          <p:cNvSpPr/>
          <p:nvPr>
            <p:custDataLst>
              <p:tags r:id="rId2"/>
            </p:custDataLst>
          </p:nvPr>
        </p:nvSpPr>
        <p:spPr>
          <a:xfrm>
            <a:off x="1262461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圆角矩形 3"/>
          <p:cNvSpPr/>
          <p:nvPr>
            <p:custDataLst>
              <p:tags r:id="rId3"/>
            </p:custDataLst>
          </p:nvPr>
        </p:nvSpPr>
        <p:spPr>
          <a:xfrm>
            <a:off x="1241676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5"/>
          <p:cNvSpPr txBox="1"/>
          <p:nvPr>
            <p:custDataLst>
              <p:tags r:id="rId4"/>
            </p:custDataLst>
          </p:nvPr>
        </p:nvSpPr>
        <p:spPr>
          <a:xfrm>
            <a:off x="1397846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合同签订：业主应与承包商、供应商等签署明确的合同，规定各方的权利和义务。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6"/>
          <p:cNvSpPr/>
          <p:nvPr>
            <p:custDataLst>
              <p:tags r:id="rId5"/>
            </p:custDataLst>
          </p:nvPr>
        </p:nvSpPr>
        <p:spPr>
          <a:xfrm>
            <a:off x="1403464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6"/>
            </p:custDataLst>
          </p:nvPr>
        </p:nvSpPr>
        <p:spPr>
          <a:xfrm>
            <a:off x="3739279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圆角矩形 13"/>
          <p:cNvSpPr/>
          <p:nvPr>
            <p:custDataLst>
              <p:tags r:id="rId7"/>
            </p:custDataLst>
          </p:nvPr>
        </p:nvSpPr>
        <p:spPr>
          <a:xfrm>
            <a:off x="3713438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圆角矩形 15"/>
          <p:cNvSpPr/>
          <p:nvPr>
            <p:custDataLst>
              <p:tags r:id="rId8"/>
            </p:custDataLst>
          </p:nvPr>
        </p:nvSpPr>
        <p:spPr>
          <a:xfrm>
            <a:off x="3919606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9"/>
            </p:custDataLst>
          </p:nvPr>
        </p:nvSpPr>
        <p:spPr>
          <a:xfrm>
            <a:off x="3870732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7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合同内容：合同应包括工程范围、工期、质量标准、付款方式等详细条款，确保双方对合同的理解一致。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5"/>
          <p:cNvSpPr/>
          <p:nvPr>
            <p:custDataLst>
              <p:tags r:id="rId10"/>
            </p:custDataLst>
          </p:nvPr>
        </p:nvSpPr>
        <p:spPr>
          <a:xfrm>
            <a:off x="6211042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圆角矩形 3"/>
          <p:cNvSpPr/>
          <p:nvPr>
            <p:custDataLst>
              <p:tags r:id="rId11"/>
            </p:custDataLst>
          </p:nvPr>
        </p:nvSpPr>
        <p:spPr>
          <a:xfrm>
            <a:off x="6190257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23"/>
          <p:cNvSpPr txBox="1"/>
          <p:nvPr>
            <p:custDataLst>
              <p:tags r:id="rId12"/>
            </p:custDataLst>
          </p:nvPr>
        </p:nvSpPr>
        <p:spPr>
          <a:xfrm>
            <a:off x="6346427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合同执行：业主应监督承包商按照合同约定执行工程，确保工程质量、进度和成本符合合同要求。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6"/>
          <p:cNvSpPr/>
          <p:nvPr>
            <p:custDataLst>
              <p:tags r:id="rId13"/>
            </p:custDataLst>
          </p:nvPr>
        </p:nvSpPr>
        <p:spPr>
          <a:xfrm>
            <a:off x="6352045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52" name="圆角矩形 12"/>
          <p:cNvSpPr/>
          <p:nvPr>
            <p:custDataLst>
              <p:tags r:id="rId14"/>
            </p:custDataLst>
          </p:nvPr>
        </p:nvSpPr>
        <p:spPr>
          <a:xfrm>
            <a:off x="8687860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圆角矩形 13"/>
          <p:cNvSpPr/>
          <p:nvPr>
            <p:custDataLst>
              <p:tags r:id="rId15"/>
            </p:custDataLst>
          </p:nvPr>
        </p:nvSpPr>
        <p:spPr>
          <a:xfrm>
            <a:off x="8662019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圆角矩形 15"/>
          <p:cNvSpPr/>
          <p:nvPr>
            <p:custDataLst>
              <p:tags r:id="rId16"/>
            </p:custDataLst>
          </p:nvPr>
        </p:nvSpPr>
        <p:spPr>
          <a:xfrm>
            <a:off x="8868187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58" name="文本框 32"/>
          <p:cNvSpPr txBox="1"/>
          <p:nvPr>
            <p:custDataLst>
              <p:tags r:id="rId17"/>
            </p:custDataLst>
          </p:nvPr>
        </p:nvSpPr>
        <p:spPr>
          <a:xfrm>
            <a:off x="8819313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7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合同变更：如需变更合同内容，业主应与承包商协商一致，并签署书面协议，明确变更内容和责任。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业主对工程项目的进度管理</a:t>
            </a:r>
            <a:endParaRPr lang="zh-CN" altLang="en-US"/>
          </a:p>
        </p:txBody>
      </p:sp>
      <p:sp>
        <p:nvSpPr>
          <p:cNvPr id="1049396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沟通与反馈：业主需与承包商保持良好沟通，及时反馈工程进度情况，共同解决问题。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协调资源：业主需协调承包商的资源，确保工程所需的人力、物力、财力得到及时保障。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监控进度：业主需定期检查工程进度，确保实际进度与计划相符，并及时调整计划。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制定进度计划：业主需要与承包商共同制定详细的进度计划，确保工程按期完成。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业主对工程项目的质量管理</a:t>
            </a:r>
            <a:endParaRPr lang="zh-CN" altLang="en-US"/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业主的质量管理体系</a:t>
            </a:r>
            <a:endParaRPr lang="zh-CN" altLang="en-US"/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业主对工程项目的质量管理是整个项目管理的核心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业主需要制定明确的质量目标和要求，并对施工单位和监理单位的质量管理体系进行审查和监督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业主需要加强质量过程控制，对施工过程中的关键节点和隐蔽工程进行验收和记录，确保工程质量符合要求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业主需要建立完善的质量管理体系，包括质量策划、质量控制、质量保证和质量改进等方面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业主对施工过程的质量控制</a:t>
            </a:r>
            <a:endParaRPr lang="zh-CN" altLang="en-US"/>
          </a:p>
        </p:txBody>
      </p:sp>
      <p:sp>
        <p:nvSpPr>
          <p:cNvPr id="104957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业主对质量问题的处理和整改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业主对工程质量的验收和评估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业主对施工过程的监督和检查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业主对施工单位的资质审查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业主对工程项目的质量验收</a:t>
            </a:r>
            <a:endParaRPr lang="zh-CN" altLang="en-US"/>
          </a:p>
        </p:txBody>
      </p:sp>
      <p:sp>
        <p:nvSpPr>
          <p:cNvPr id="104964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业主在整改完成后，再次组织验收，确保质量问题得到解决。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业主在项目竣工后，组织相关单位进行质量验收，确保工程符合设计要求和合同规定。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业主在验收过程中，对发现的质量问题提出整改意见，并要求施工单位进行整改。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业主在质量验收过程中，应保持公正、客观的态度，遵循相关法律法规和标准规范。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https://d.book118.com/785224221033011111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微软雅黑</vt:lpstr>
      <vt:lpstr>+中文正文</vt:lpstr>
      <vt:lpstr>宋体</vt:lpstr>
      <vt:lpstr>Office Theme</vt:lpstr>
      <vt:lpstr>工程建设中业主管理</vt:lpstr>
      <vt:lpstr>目录</vt:lpstr>
      <vt:lpstr>添加章节标题</vt:lpstr>
      <vt:lpstr>业主在工程建设中的角色和职责</vt:lpstr>
      <vt:lpstr>业主的定义和职责</vt:lpstr>
      <vt:lpstr>业主在工程建设中的角色</vt:lpstr>
      <vt:lpstr>业主的管理目标和原则</vt:lpstr>
      <vt:lpstr>业主对工程项目的组织管理</vt:lpstr>
      <vt:lpstr>业主的组织结构和管理体系</vt:lpstr>
      <vt:lpstr>业主对工程项目的计划管理</vt:lpstr>
      <vt:lpstr>业主对工程项目的合同管理</vt:lpstr>
      <vt:lpstr>业主对工程项目的进度管理</vt:lpstr>
      <vt:lpstr>业主对工程项目的质量管理</vt:lpstr>
      <vt:lpstr>业主的质量管理体系</vt:lpstr>
      <vt:lpstr>业主对施工过程的质量控制</vt:lpstr>
      <vt:lpstr>业主对工程项目的质量验收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2024-09-16T20:45:51.949</cp:lastPrinted>
  <dcterms:created xsi:type="dcterms:W3CDTF">2024-09-16T12:45:51Z</dcterms:created>
  <dcterms:modified xsi:type="dcterms:W3CDTF">2024-09-16T12:45:54Z</dcterms:modified>
</cp:coreProperties>
</file>