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167DE-6B78-4EE1-86B4-CB977610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C9FF7-EA40-496C-9183-811F293A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8C0DF-6551-48C4-9A90-64D2618A5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253B9-E6F1-4F5D-9574-76738C555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58CF3D-CA7B-4107-BF48-82505614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80D7D6-04C5-4F17-8596-7623E40B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2AF596-D1B6-4F17-9EF6-424BCD66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34A68-7BFA-47D4-A29B-08E103BB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39FCA-F0F3-4C24-81D1-65710B42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1BB7C-D027-45B2-9E02-992660A1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84185-1BE9-409C-866B-63CC6F189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3201303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205331" y="203223"/>
            <a:ext cx="3983355" cy="6176621"/>
          </a:xfrm>
          <a:prstGeom prst="rect">
            <a:avLst/>
          </a:prstGeom>
        </p:spPr>
      </p:pic>
      <p:sp>
        <p:nvSpPr>
          <p:cNvPr id="3" name="rect"/>
          <p:cNvSpPr/>
          <p:nvPr/>
        </p:nvSpPr>
        <p:spPr>
          <a:xfrm>
            <a:off x="-703" y="6381115"/>
            <a:ext cx="12195175" cy="476885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1497182" y="2807611"/>
            <a:ext cx="6533515" cy="811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5700" spc="-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铝木</a:t>
            </a: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复合板行业报告</a:t>
            </a:r>
            <a:endParaRPr lang="Microsoft YaHei" altLang="Microsoft YaHei" sz="5700"/>
          </a:p>
        </p:txBody>
      </p:sp>
      <p:grpSp>
        <p:nvGrpSpPr>
          <p:cNvPr id="9" name="group 2"/>
          <p:cNvGrpSpPr/>
          <p:nvPr/>
        </p:nvGrpSpPr>
        <p:grpSpPr>
          <a:xfrm rot="21600000">
            <a:off x="6562756" y="202589"/>
            <a:ext cx="1320076" cy="1256252"/>
            <a:chExt cx="1320076" cy="1256252"/>
          </a:xfrm>
        </p:grpSpPr>
        <p:sp>
          <p:nvSpPr>
            <p:cNvPr id="5" name="path"/>
            <p:cNvSpPr/>
            <p:nvPr/>
          </p:nvSpPr>
          <p:spPr>
            <a:xfrm>
              <a:off x="481917" y="419851"/>
              <a:ext cx="838159" cy="836400"/>
            </a:xfrm>
            <a:custGeom>
              <a:rect l="0" t="0" r="0" b="0"/>
              <a:pathLst>
                <a:path w="1319" h="1317">
                  <a:moveTo>
                    <a:pt x="596" y="0"/>
                  </a:moveTo>
                  <a:lnTo>
                    <a:pt x="1319" y="705"/>
                  </a:lnTo>
                  <a:lnTo>
                    <a:pt x="723" y="1317"/>
                  </a:lnTo>
                  <a:lnTo>
                    <a:pt x="0" y="611"/>
                  </a:lnTo>
                  <a:lnTo>
                    <a:pt x="596" y="0"/>
                  </a:lnTo>
                  <a:close/>
                </a:path>
              </a:pathLst>
            </a:custGeom>
            <a:solidFill>
              <a:srgbClr val="7AF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0" y="233733"/>
              <a:ext cx="482151" cy="482151"/>
            </a:xfrm>
            <a:custGeom>
              <a:rect l="0" t="0" r="0" b="0"/>
              <a:pathLst>
                <a:path w="759" h="759">
                  <a:moveTo>
                    <a:pt x="378" y="0"/>
                  </a:moveTo>
                  <a:lnTo>
                    <a:pt x="759" y="378"/>
                  </a:lnTo>
                  <a:lnTo>
                    <a:pt x="381" y="759"/>
                  </a:lnTo>
                  <a:lnTo>
                    <a:pt x="0" y="381"/>
                  </a:lnTo>
                  <a:lnTo>
                    <a:pt x="378" y="0"/>
                  </a:lnTo>
                  <a:close/>
                </a:path>
              </a:pathLst>
            </a:custGeom>
            <a:solidFill>
              <a:srgbClr val="BDF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849353" y="0"/>
              <a:ext cx="233731" cy="233731"/>
            </a:xfrm>
            <a:custGeom>
              <a:rect l="0" t="0" r="0" b="0"/>
              <a:pathLst>
                <a:path w="368" h="368">
                  <a:moveTo>
                    <a:pt x="183" y="0"/>
                  </a:moveTo>
                  <a:lnTo>
                    <a:pt x="368" y="183"/>
                  </a:lnTo>
                  <a:lnTo>
                    <a:pt x="184" y="368"/>
                  </a:lnTo>
                  <a:lnTo>
                    <a:pt x="0" y="184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BDFA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013279" y="1421396"/>
            <a:ext cx="4667884" cy="3484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5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700" spc="-3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展背景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891"/>
              </a:spcBef>
            </a:pPr>
            <a:r>
              <a:rPr sz="2700" spc="-3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生产工艺与技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术创新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20"/>
              </a:spcBef>
            </a:pPr>
            <a:r>
              <a:rPr sz="2700" spc="-2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市场规模与竞争格局分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12"/>
              </a:spcBef>
            </a:pPr>
            <a:r>
              <a:rPr sz="2700" spc="-2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产品应用领域及市场需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求分析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09"/>
              </a:spcBef>
            </a:pPr>
            <a:r>
              <a:rPr sz="2700" spc="-2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政策法规与环保要求解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</a:t>
            </a:r>
            <a:endParaRPr lang="Microsoft YaHei" altLang="Microsoft YaHei" sz="2700"/>
          </a:p>
          <a:p>
            <a:pPr algn="l" rtl="0" eaLnBrk="0">
              <a:lnSpc>
                <a:spcPct val="106000"/>
              </a:lnSpc>
            </a:pPr>
            <a:endParaRPr lang="Arial" altLang="Arial" sz="1500"/>
          </a:p>
          <a:p>
            <a:pPr marL="12700" algn="l" rtl="0" eaLnBrk="0">
              <a:lnSpc>
                <a:spcPct val="91000"/>
              </a:lnSpc>
              <a:spcBef>
                <a:spcPts val="4"/>
              </a:spcBef>
            </a:pPr>
            <a:r>
              <a:rPr sz="2700" spc="-2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</a:t>
            </a:r>
            <a:r>
              <a:rPr sz="27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战应对</a:t>
            </a:r>
            <a:endParaRPr lang="Microsoft YaHei" altLang="Microsoft YaHei" sz="2700"/>
          </a:p>
        </p:txBody>
      </p:sp>
      <p:sp>
        <p:nvSpPr>
          <p:cNvPr id="10" name="textbox 10"/>
          <p:cNvSpPr/>
          <p:nvPr/>
        </p:nvSpPr>
        <p:spPr>
          <a:xfrm>
            <a:off x="1668330" y="2540436"/>
            <a:ext cx="1499235" cy="1109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32"/>
              </a:lnSpc>
            </a:pPr>
            <a:endParaRPr lang="Arial" altLang="Arial" sz="100"/>
          </a:p>
          <a:p>
            <a:pPr marL="202202" algn="l" rtl="0" eaLnBrk="0">
              <a:lnSpc>
                <a:spcPct val="88000"/>
              </a:lnSpc>
            </a:pPr>
            <a:r>
              <a:rPr sz="4800" spc="-1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800"/>
          </a:p>
          <a:p>
            <a:pPr marL="12700" algn="l" rtl="0" eaLnBrk="0">
              <a:lnSpc>
                <a:spcPct val="86000"/>
              </a:lnSpc>
              <a:spcBef>
                <a:spcPts val="672"/>
              </a:spcBef>
            </a:pPr>
            <a:r>
              <a:rPr sz="2700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</a:t>
            </a:r>
            <a:r>
              <a:rPr sz="2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ents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2" name="table 12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53"/>
                        </a:lnSpc>
                      </a:pPr>
                      <a:endParaRPr lang="Arial" altLang="Arial" sz="100"/>
                    </a:p>
                    <a:p>
                      <a:pPr marL="1495755" algn="l" rtl="0" eaLnBrk="0">
                        <a:lnSpc>
                          <a:spcPct val="91000"/>
                        </a:lnSpc>
                      </a:pPr>
                      <a:r>
                        <a:rPr sz="3600" spc="-1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行业概述与发</a:t>
                      </a:r>
                      <a:r>
                        <a:rPr sz="3600" spc="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展背景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textbox 13"/>
          <p:cNvSpPr/>
          <p:nvPr/>
        </p:nvSpPr>
        <p:spPr>
          <a:xfrm>
            <a:off x="4270600" y="1598295"/>
            <a:ext cx="3651250" cy="1229994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8186"/>
              </a:lnSpc>
            </a:pPr>
            <a:endParaRPr lang="Arial" altLang="Arial" sz="100"/>
          </a:p>
          <a:p>
            <a:pPr marL="1593889" algn="l" rtl="0" eaLnBrk="0">
              <a:lnSpc>
                <a:spcPct val="86000"/>
              </a:lnSpc>
            </a:pPr>
            <a:r>
              <a:rPr sz="31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1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8487554" y="2548470"/>
            <a:ext cx="273367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铝木复合板是一种由铝合金和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</a:t>
            </a:r>
            <a:endParaRPr lang="Microsoft YaHei" altLang="Microsoft YaHei" sz="1300"/>
          </a:p>
          <a:p>
            <a:pPr marL="12700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材通过特殊工艺复合而成的新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材料，兼具金属和木材的双重优点。</a:t>
            </a:r>
            <a:endParaRPr lang="Microsoft YaHei" altLang="Microsoft YaHei" sz="1300"/>
          </a:p>
        </p:txBody>
      </p:sp>
      <p:sp>
        <p:nvSpPr>
          <p:cNvPr id="19" name="textbox 19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978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铝木复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合板定义及特点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0" name="textbox 40"/>
          <p:cNvSpPr/>
          <p:nvPr/>
        </p:nvSpPr>
        <p:spPr>
          <a:xfrm>
            <a:off x="8487726" y="4650227"/>
            <a:ext cx="238950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具有重量轻、强度高、耐腐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蚀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300"/>
          </a:p>
          <a:p>
            <a:pPr marL="13213" indent="1543" algn="l" rtl="0" eaLnBrk="0">
              <a:lnSpc>
                <a:spcPct val="160000"/>
              </a:lnSpc>
              <a:spcBef>
                <a:spcPts val="1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耐磨损、防火防潮、隔音隔热、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易于加工和安装等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特点。</a:t>
            </a:r>
            <a:endParaRPr lang="Microsoft YaHei" altLang="Microsoft YaHei" sz="1300"/>
          </a:p>
        </p:txBody>
      </p:sp>
      <p:sp>
        <p:nvSpPr>
          <p:cNvPr id="41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07C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07C8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3" name="textbox 43"/>
          <p:cNvSpPr/>
          <p:nvPr/>
        </p:nvSpPr>
        <p:spPr>
          <a:xfrm>
            <a:off x="9734183" y="1991372"/>
            <a:ext cx="422909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</p:txBody>
      </p:sp>
      <p:sp>
        <p:nvSpPr>
          <p:cNvPr id="44" name="textbox 44"/>
          <p:cNvSpPr/>
          <p:nvPr/>
        </p:nvSpPr>
        <p:spPr>
          <a:xfrm>
            <a:off x="9733983" y="4136719"/>
            <a:ext cx="42290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9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" name="picture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6" name="textbox 46"/>
          <p:cNvSpPr/>
          <p:nvPr/>
        </p:nvSpPr>
        <p:spPr>
          <a:xfrm>
            <a:off x="1311636" y="4218402"/>
            <a:ext cx="7566025" cy="967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94"/>
              </a:lnSpc>
            </a:pPr>
            <a:endParaRPr lang="Arial" altLang="Arial" sz="100"/>
          </a:p>
          <a:p>
            <a:pPr marL="12985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2300"/>
          </a:p>
          <a:p>
            <a:pPr marL="18700" algn="l" rtl="0" eaLnBrk="0">
              <a:lnSpc>
                <a:spcPct val="94000"/>
              </a:lnSpc>
              <a:spcBef>
                <a:spcPts val="989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当前，铝木复合板行业已经形成了较为完整的产业链，包括原材料供应、生产加工、产品销售和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</a:t>
            </a:r>
            <a:endParaRPr lang="Microsoft YaHei" altLang="Microsoft YaHei" sz="1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algn="l" rtl="0" eaLnBrk="0">
              <a:lnSpc>
                <a:spcPct val="645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服务等环节。同时，行业内竞争日益激烈，企业数量不断增加，产品质量和技术水平也在不断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3688218" y="1669389"/>
            <a:ext cx="7362825" cy="659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446"/>
              </a:lnSpc>
            </a:pPr>
            <a:endParaRPr lang="Arial" altLang="Arial" sz="100"/>
          </a:p>
          <a:p>
            <a:pPr marL="1413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5"/>
              </a:spcBef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铝木复合板行业经历了起步、快速发展和稳定成熟三个阶段，目前已经成为一个相对成熟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442263" y="318468"/>
            <a:ext cx="4218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05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历程及现状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9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picture 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1414437" y="2388292"/>
            <a:ext cx="935672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1"/>
              </a:lnSpc>
            </a:pPr>
            <a:endParaRPr lang="Arial" altLang="Arial" sz="100"/>
          </a:p>
          <a:p>
            <a:pPr marL="21082" algn="l" rtl="0" eaLnBrk="0">
              <a:lnSpc>
                <a:spcPct val="83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随着人们对于环保、节能、美观等方面的要求不断提高，铝木复合板作为一种绿色、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保、高性能的建筑材料，</a:t>
            </a:r>
            <a:endParaRPr lang="Microsoft YaHei" altLang="Microsoft YaHei" sz="1500"/>
          </a:p>
          <a:p>
            <a:pPr marL="13462" indent="-762" algn="l" rtl="0" eaLnBrk="0">
              <a:lnSpc>
                <a:spcPct val="154000"/>
              </a:lnSpc>
              <a:spcBef>
                <a:spcPts val="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广泛的关注和认可。目前，铝木复合板已经广泛应用于建筑幕墙、室内外装饰、家具制造等领域，市场需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求不断增长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5" name="textbox 75"/>
          <p:cNvSpPr/>
          <p:nvPr/>
        </p:nvSpPr>
        <p:spPr>
          <a:xfrm>
            <a:off x="1401483" y="5083867"/>
            <a:ext cx="9357994" cy="9188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，随着科技的不断进步和消费者需求的不断变化，铝木复合板行业将会呈现出以下发展趋势：一是产品多样</a:t>
            </a:r>
            <a:endParaRPr lang="Microsoft YaHei" altLang="Microsoft YaHei" sz="1500"/>
          </a:p>
          <a:p>
            <a:pPr marL="20891" indent="-8000" algn="l" rtl="0" eaLnBrk="0">
              <a:lnSpc>
                <a:spcPct val="154000"/>
              </a:lnSpc>
              <a:spcBef>
                <a:spcPts val="5"/>
              </a:spcBef>
            </a:pPr>
            <a:r>
              <a:rPr sz="1500" spc="-1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化和个</a:t>
            </a:r>
            <a:r>
              <a:rPr sz="1500" spc="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性化；二是生产工艺和技术的不断创新；三是环保和可持续发展成为行业主题；四是智能化和数字化技术 </a:t>
            </a:r>
            <a:r>
              <a:rPr sz="1500" spc="-3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的应用将成为行业新的增</a:t>
            </a:r>
            <a:r>
              <a:rPr sz="1500" spc="-2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1500" spc="0">
                <a:solidFill>
                  <a:srgbClr val="00525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点。</a:t>
            </a:r>
            <a:endParaRPr lang="Microsoft YaHei" altLang="Microsoft YaHei" sz="1500"/>
          </a:p>
        </p:txBody>
      </p:sp>
      <p:sp>
        <p:nvSpPr>
          <p:cNvPr id="76" name="textbox 76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97" name="picture 9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99" name="textbox 99"/>
          <p:cNvSpPr/>
          <p:nvPr/>
        </p:nvSpPr>
        <p:spPr>
          <a:xfrm>
            <a:off x="1402076" y="4348420"/>
            <a:ext cx="104584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2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</p:txBody>
      </p:sp>
      <p:sp>
        <p:nvSpPr>
          <p:cNvPr id="100" name="textbox 100"/>
          <p:cNvSpPr/>
          <p:nvPr/>
        </p:nvSpPr>
        <p:spPr>
          <a:xfrm>
            <a:off x="1420407" y="1629604"/>
            <a:ext cx="1039494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3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02" name="table 102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705"/>
                        </a:lnSpc>
                      </a:pPr>
                      <a:endParaRPr lang="Arial" altLang="Arial" sz="100"/>
                    </a:p>
                    <a:p>
                      <a:pPr marL="1494383" algn="l" rtl="0" eaLnBrk="0">
                        <a:lnSpc>
                          <a:spcPct val="91000"/>
                        </a:lnSpc>
                      </a:pPr>
                      <a:r>
                        <a:rPr sz="3600" spc="-1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生产工艺与</a:t>
                      </a:r>
                      <a:r>
                        <a:rPr sz="3600" spc="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技术创新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3" name="textbox 103"/>
          <p:cNvSpPr/>
          <p:nvPr/>
        </p:nvSpPr>
        <p:spPr>
          <a:xfrm>
            <a:off x="4270600" y="1598295"/>
            <a:ext cx="3651250" cy="1229994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8186"/>
              </a:lnSpc>
            </a:pPr>
            <a:endParaRPr lang="Arial" altLang="Arial" sz="100"/>
          </a:p>
          <a:p>
            <a:pPr marL="1593889" algn="l" rtl="0" eaLnBrk="0">
              <a:lnSpc>
                <a:spcPct val="86000"/>
              </a:lnSpc>
            </a:pPr>
            <a:r>
              <a:rPr sz="31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1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5" name="picture 1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38597" y="2055083"/>
            <a:ext cx="2490786" cy="2803293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6374796" y="2055083"/>
            <a:ext cx="2479806" cy="2803293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9096075" y="2127490"/>
            <a:ext cx="2562225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69"/>
              </a:lnSpc>
            </a:pPr>
            <a:endParaRPr lang="Arial" altLang="Arial" sz="100"/>
          </a:p>
          <a:p>
            <a:pPr marL="13072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加工处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300"/>
          </a:p>
          <a:p>
            <a:pPr marL="12872" indent="-172" algn="l" rtl="0" eaLnBrk="0">
              <a:lnSpc>
                <a:spcPct val="157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对复合板进行切割、折弯、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孔等加工处理，以满足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同需求。</a:t>
            </a:r>
            <a:endParaRPr lang="Microsoft YaHei" altLang="Microsoft YaHei" sz="1300"/>
          </a:p>
        </p:txBody>
      </p:sp>
      <p:sp>
        <p:nvSpPr>
          <p:cNvPr id="108" name="textbox 108"/>
          <p:cNvSpPr/>
          <p:nvPr/>
        </p:nvSpPr>
        <p:spPr>
          <a:xfrm>
            <a:off x="442263" y="318468"/>
            <a:ext cx="4599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422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主要生产工艺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流程介绍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9" name="textbox 129"/>
          <p:cNvSpPr/>
          <p:nvPr/>
        </p:nvSpPr>
        <p:spPr>
          <a:xfrm>
            <a:off x="8068082" y="5191333"/>
            <a:ext cx="239141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060"/>
              </a:lnSpc>
            </a:pPr>
            <a:endParaRPr lang="Arial" altLang="Arial" sz="100"/>
          </a:p>
          <a:p>
            <a:pPr marL="12871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采用喷涂、电泳等工艺对复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板表面进行处理，提高其耐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r" rtl="0" eaLnBrk="0">
              <a:lnSpc>
                <a:spcPct val="94000"/>
              </a:lnSpc>
              <a:spcBef>
                <a:spcPts val="3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蚀性和美观度</a:t>
            </a: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0" name="textbox 130"/>
          <p:cNvSpPr/>
          <p:nvPr/>
        </p:nvSpPr>
        <p:spPr>
          <a:xfrm>
            <a:off x="2021325" y="5237119"/>
            <a:ext cx="225234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17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通过高温高压等工艺将铝板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marL="1304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木材紧密复合在一起，形成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042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木复合板</a:t>
            </a:r>
            <a:r>
              <a:rPr sz="13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1" name="textbox 131"/>
          <p:cNvSpPr/>
          <p:nvPr/>
        </p:nvSpPr>
        <p:spPr>
          <a:xfrm>
            <a:off x="684525" y="2526469"/>
            <a:ext cx="2562860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选用高质量的铝合金板和木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algn="r" rtl="0" eaLnBrk="0">
              <a:lnSpc>
                <a:spcPts val="2429"/>
              </a:lnSpc>
            </a:pPr>
            <a:r>
              <a:rPr sz="13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进行表面处理和预处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2" name="textbox 132"/>
          <p:cNvSpPr/>
          <p:nvPr/>
        </p:nvSpPr>
        <p:spPr>
          <a:xfrm>
            <a:off x="2084842" y="2092314"/>
            <a:ext cx="1023619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4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原材料准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1500"/>
          </a:p>
        </p:txBody>
      </p:sp>
      <p:sp>
        <p:nvSpPr>
          <p:cNvPr id="133" name="textbox 133"/>
          <p:cNvSpPr/>
          <p:nvPr/>
        </p:nvSpPr>
        <p:spPr>
          <a:xfrm>
            <a:off x="9496974" y="4751757"/>
            <a:ext cx="823594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18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表面处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500"/>
          </a:p>
        </p:txBody>
      </p:sp>
      <p:sp>
        <p:nvSpPr>
          <p:cNvPr id="134" name="textbox 134"/>
          <p:cNvSpPr/>
          <p:nvPr/>
        </p:nvSpPr>
        <p:spPr>
          <a:xfrm>
            <a:off x="2021668" y="4752357"/>
            <a:ext cx="823594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复合成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picture 1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36" name="picture 13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137" name="textbox 137"/>
          <p:cNvSpPr/>
          <p:nvPr/>
        </p:nvSpPr>
        <p:spPr>
          <a:xfrm>
            <a:off x="8130523" y="1627133"/>
            <a:ext cx="3797300" cy="1109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62"/>
              </a:lnSpc>
            </a:pPr>
            <a:endParaRPr lang="Arial" altLang="Arial" sz="100"/>
          </a:p>
          <a:p>
            <a:pPr marL="85709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高压复合技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2700" indent="1333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通过高压设备将铝板和木材紧密复合在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确保复合板的稳定性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强度。</a:t>
            </a:r>
            <a:endParaRPr lang="Microsoft YaHei" altLang="Microsoft YaHei" sz="1500"/>
          </a:p>
        </p:txBody>
      </p:sp>
      <p:sp>
        <p:nvSpPr>
          <p:cNvPr id="138" name="textbox 138"/>
          <p:cNvSpPr/>
          <p:nvPr/>
        </p:nvSpPr>
        <p:spPr>
          <a:xfrm>
            <a:off x="358021" y="4400425"/>
            <a:ext cx="3796665" cy="1108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148"/>
              </a:lnSpc>
            </a:pPr>
            <a:endParaRPr lang="Arial" altLang="Arial" sz="100"/>
          </a:p>
          <a:p>
            <a:pPr marL="1042265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精密加工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536699" indent="-1523999" algn="l" rtl="0" eaLnBrk="0">
              <a:lnSpc>
                <a:spcPct val="122000"/>
              </a:lnSpc>
              <a:spcBef>
                <a:spcPts val="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高精度切割、折弯、钻孔等设备，确保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复合板的加工精度和效率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9" name="textbox 139"/>
          <p:cNvSpPr/>
          <p:nvPr/>
        </p:nvSpPr>
        <p:spPr>
          <a:xfrm>
            <a:off x="378609" y="1628609"/>
            <a:ext cx="379666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404"/>
              </a:lnSpc>
            </a:pPr>
            <a:endParaRPr lang="Arial" altLang="Arial" sz="100"/>
          </a:p>
          <a:p>
            <a:pPr marL="601124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铝合金表面处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966533" indent="-953833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先进的氧化、电泳等表面处理技术，提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高铝合金板的耐腐蚀性和装饰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0" name="textbox 140"/>
          <p:cNvSpPr/>
          <p:nvPr/>
        </p:nvSpPr>
        <p:spPr>
          <a:xfrm>
            <a:off x="8132047" y="4401015"/>
            <a:ext cx="364299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02"/>
              </a:lnSpc>
            </a:pPr>
            <a:endParaRPr lang="Arial" altLang="Arial" sz="100"/>
          </a:p>
          <a:p>
            <a:pPr marL="853213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环保喷涂技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2700" algn="l" rtl="0" eaLnBrk="0">
              <a:lnSpc>
                <a:spcPct val="122000"/>
              </a:lnSpc>
              <a:spcBef>
                <a:spcPts val="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环保型喷涂材料和工艺，降低复合板生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产过程中的环境污染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1" name="textbox 141"/>
          <p:cNvSpPr/>
          <p:nvPr/>
        </p:nvSpPr>
        <p:spPr>
          <a:xfrm>
            <a:off x="442263" y="318468"/>
            <a:ext cx="4218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与设备应用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2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3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4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5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67" name="picture 16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16" name="group 16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68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9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0" name="textbox 170"/>
            <p:cNvSpPr/>
            <p:nvPr/>
          </p:nvSpPr>
          <p:spPr>
            <a:xfrm>
              <a:off x="314444" y="218002"/>
              <a:ext cx="3225800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4102"/>
                </a:lnSpc>
              </a:pPr>
              <a:endParaRPr lang="Arial" altLang="Arial" sz="100"/>
            </a:p>
            <a:p>
              <a:pPr marL="23278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新型复合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材料研发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380" algn="l" rtl="0" eaLnBrk="0">
                <a:lnSpc>
                  <a:spcPct val="123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具有更高强度、更轻量化和更环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保的新型复合材料，以满足市场需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20" name="group 20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71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2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3" name="textbox 173"/>
            <p:cNvSpPr/>
            <p:nvPr/>
          </p:nvSpPr>
          <p:spPr>
            <a:xfrm>
              <a:off x="315777" y="217390"/>
              <a:ext cx="3070225" cy="15100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838"/>
                </a:lnSpc>
              </a:pPr>
              <a:endParaRPr lang="Arial" altLang="Arial" sz="100"/>
            </a:p>
            <a:p>
              <a:pPr marL="25617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智能化生产技术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0286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引入工业机器人、自动化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生产线等智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能化设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备和技术，提高生产效率和产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品质量。</a:t>
              </a:r>
              <a:endParaRPr lang="Microsoft YaHei" altLang="Microsoft YaHei" sz="1500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74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5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6" name="textbox 176"/>
            <p:cNvSpPr/>
            <p:nvPr/>
          </p:nvSpPr>
          <p:spPr>
            <a:xfrm>
              <a:off x="314825" y="217593"/>
              <a:ext cx="3071495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484"/>
                </a:lnSpc>
              </a:pPr>
              <a:endParaRPr lang="Arial" altLang="Arial" sz="100"/>
            </a:p>
            <a:p>
              <a:pPr marL="24528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色制造技术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90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推广绿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色制造技术和环保材料，降低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过程中的能耗和废弃物排放，实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现可持续发展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28" name="group 28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177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8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79" name="textbox 179"/>
            <p:cNvSpPr/>
            <p:nvPr/>
          </p:nvSpPr>
          <p:spPr>
            <a:xfrm>
              <a:off x="315396" y="217797"/>
              <a:ext cx="3224529" cy="1238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145"/>
                </a:lnSpc>
              </a:pPr>
              <a:endParaRPr lang="Arial" altLang="Arial" sz="100"/>
            </a:p>
            <a:p>
              <a:pPr marL="24774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性化定制技术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761" algn="l" rtl="0" eaLnBrk="0">
                <a:lnSpc>
                  <a:spcPct val="123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开发个性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化定制技术和设备，满足消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费者对铝木复合板产品的多样化需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80" name="textbox 180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技术创新及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研发动态</a:t>
            </a:r>
            <a:endParaRPr lang="Microsoft YaHei" altLang="Microsoft YaHei" sz="3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1" name="picture 2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202" name="table 202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564"/>
                        </a:lnSpc>
                      </a:pPr>
                      <a:endParaRPr lang="Arial" altLang="Arial" sz="100"/>
                    </a:p>
                    <a:p>
                      <a:pPr marL="1044499" algn="l" rtl="0" eaLnBrk="0">
                        <a:lnSpc>
                          <a:spcPct val="91000"/>
                        </a:lnSpc>
                      </a:pPr>
                      <a:r>
                        <a:rPr sz="3600" spc="-1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市场规模与竞争格局分</a:t>
                      </a:r>
                      <a:r>
                        <a:rPr sz="3600" spc="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析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3" name="textbox 203"/>
          <p:cNvSpPr/>
          <p:nvPr/>
        </p:nvSpPr>
        <p:spPr>
          <a:xfrm>
            <a:off x="4270600" y="1598295"/>
            <a:ext cx="3651250" cy="1229994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9000"/>
              </a:lnSpc>
            </a:pPr>
            <a:endParaRPr lang="Arial" altLang="Arial" sz="1000"/>
          </a:p>
          <a:p>
            <a:pPr algn="l" rtl="0" eaLnBrk="0">
              <a:lnSpc>
                <a:spcPct val="8186"/>
              </a:lnSpc>
            </a:pPr>
            <a:endParaRPr lang="Arial" altLang="Arial" sz="100"/>
          </a:p>
          <a:p>
            <a:pPr marL="1593889" algn="l" rtl="0" eaLnBrk="0">
              <a:lnSpc>
                <a:spcPct val="86000"/>
              </a:lnSpc>
            </a:pPr>
            <a:r>
              <a:rPr sz="3100" spc="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100" spc="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05" name="picture 2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092555" y="1559286"/>
            <a:ext cx="4492829" cy="4492828"/>
          </a:xfrm>
          <a:prstGeom prst="rect">
            <a:avLst/>
          </a:prstGeom>
        </p:spPr>
      </p:pic>
      <p:sp>
        <p:nvSpPr>
          <p:cNvPr id="206" name="textbox 206"/>
          <p:cNvSpPr/>
          <p:nvPr/>
        </p:nvSpPr>
        <p:spPr>
          <a:xfrm>
            <a:off x="2333561" y="3319073"/>
            <a:ext cx="4023995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11"/>
              </a:lnSpc>
            </a:pPr>
            <a:endParaRPr lang="Arial" altLang="Arial" sz="100"/>
          </a:p>
          <a:p>
            <a:pPr marL="21843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随着全球建筑业和家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居装修市场的复苏，铝木复</a:t>
            </a:r>
            <a:endParaRPr lang="Microsoft YaHei" altLang="Microsoft YaHei" sz="1500"/>
          </a:p>
          <a:p>
            <a:pPr marL="13842" indent="-1142" algn="l" rtl="0" eaLnBrk="0">
              <a:lnSpc>
                <a:spcPct val="154000"/>
              </a:lnSpc>
              <a:spcBef>
                <a:spcPts val="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作为一种环保、耐用的新型建材，受到越来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越多消费者的青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7" name="textbox 207"/>
          <p:cNvSpPr/>
          <p:nvPr/>
        </p:nvSpPr>
        <p:spPr>
          <a:xfrm>
            <a:off x="2333561" y="5050869"/>
            <a:ext cx="4023995" cy="9169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几年，全球铝木复合板市场有望继续保持增</a:t>
            </a:r>
            <a:endParaRPr lang="Microsoft YaHei" altLang="Microsoft YaHei" sz="1500"/>
          </a:p>
          <a:p>
            <a:pPr marL="15176" algn="l" rtl="0" eaLnBrk="0">
              <a:lnSpc>
                <a:spcPts val="27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长态势，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其中亚太地区将成为增长最快的地区之</a:t>
            </a:r>
            <a:endParaRPr lang="Microsoft YaHei" altLang="Microsoft YaHei" sz="15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300"/>
          </a:p>
          <a:p>
            <a:pPr marL="13271" algn="l" rtl="0" eaLnBrk="0">
              <a:lnSpc>
                <a:spcPts val="974"/>
              </a:lnSpc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一。</a:t>
            </a:r>
            <a:endParaRPr lang="Microsoft YaHei" altLang="Microsoft YaHei" sz="1300"/>
          </a:p>
        </p:txBody>
      </p:sp>
      <p:sp>
        <p:nvSpPr>
          <p:cNvPr id="208" name="textbox 208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规模及增长趋势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9" name="textbox 229"/>
          <p:cNvSpPr/>
          <p:nvPr/>
        </p:nvSpPr>
        <p:spPr>
          <a:xfrm>
            <a:off x="2332037" y="1615927"/>
            <a:ext cx="4025265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4224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铝木复合板市场规模不断扩大，近年来保持</a:t>
            </a:r>
            <a:endParaRPr lang="Microsoft YaHei" altLang="Microsoft YaHei" sz="1500"/>
          </a:p>
          <a:p>
            <a:pPr marL="12700" algn="l" rtl="0" eaLnBrk="0">
              <a:lnSpc>
                <a:spcPts val="2694"/>
              </a:lnSpc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稳定增长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30" name="textbox 230"/>
          <p:cNvSpPr/>
          <p:nvPr/>
        </p:nvSpPr>
        <p:spPr>
          <a:xfrm>
            <a:off x="575049" y="4866556"/>
            <a:ext cx="1511935" cy="1538605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6537"/>
              </a:lnSpc>
            </a:pPr>
            <a:endParaRPr lang="Arial" altLang="Arial" sz="100"/>
          </a:p>
          <a:p>
            <a:pPr marL="585630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231" name="textbox 231"/>
          <p:cNvSpPr/>
          <p:nvPr/>
        </p:nvSpPr>
        <p:spPr>
          <a:xfrm>
            <a:off x="557080" y="1431614"/>
            <a:ext cx="1511935" cy="154813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9097"/>
              </a:lnSpc>
            </a:pPr>
            <a:endParaRPr lang="Arial" altLang="Arial" sz="100"/>
          </a:p>
          <a:p>
            <a:pPr marL="584440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232" name="textbox 232"/>
          <p:cNvSpPr/>
          <p:nvPr/>
        </p:nvSpPr>
        <p:spPr>
          <a:xfrm>
            <a:off x="539110" y="3161276"/>
            <a:ext cx="1511935" cy="154813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9099"/>
              </a:lnSpc>
            </a:pPr>
            <a:endParaRPr lang="Arial" altLang="Arial" sz="100"/>
          </a:p>
          <a:p>
            <a:pPr marL="579487" algn="l" rtl="0" eaLnBrk="0">
              <a:lnSpc>
                <a:spcPct val="86000"/>
              </a:lnSpc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3" name="picture 2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4" name="group 34"/>
          <p:cNvGrpSpPr/>
          <p:nvPr/>
        </p:nvGrpSpPr>
        <p:grpSpPr>
          <a:xfrm rot="21600000">
            <a:off x="2079754" y="1600151"/>
            <a:ext cx="8282842" cy="4436693"/>
            <a:chExt cx="8282842" cy="4436693"/>
          </a:xfrm>
        </p:grpSpPr>
        <p:grpSp>
          <p:nvGrpSpPr>
            <p:cNvPr id="36" name="group 36"/>
            <p:cNvGrpSpPr/>
            <p:nvPr/>
          </p:nvGrpSpPr>
          <p:grpSpPr>
            <a:xfrm rot="21600000">
              <a:off x="0" y="0"/>
              <a:ext cx="8282842" cy="4436693"/>
              <a:chExt cx="8282842" cy="4436693"/>
            </a:xfrm>
          </p:grpSpPr>
          <p:sp>
            <p:nvSpPr>
              <p:cNvPr id="234" name="path"/>
              <p:cNvSpPr/>
              <p:nvPr/>
            </p:nvSpPr>
            <p:spPr>
              <a:xfrm>
                <a:off x="1364246" y="0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5" name="path"/>
              <p:cNvSpPr/>
              <p:nvPr/>
            </p:nvSpPr>
            <p:spPr>
              <a:xfrm>
                <a:off x="0" y="0"/>
                <a:ext cx="1922775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6" name="path"/>
              <p:cNvSpPr/>
              <p:nvPr/>
            </p:nvSpPr>
            <p:spPr>
              <a:xfrm>
                <a:off x="0" y="1612598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7" name="path"/>
              <p:cNvSpPr/>
              <p:nvPr/>
            </p:nvSpPr>
            <p:spPr>
              <a:xfrm>
                <a:off x="6360064" y="1412050"/>
                <a:ext cx="1922777" cy="1612593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8" name="path"/>
              <p:cNvSpPr/>
              <p:nvPr/>
            </p:nvSpPr>
            <p:spPr>
              <a:xfrm>
                <a:off x="1364246" y="3225192"/>
                <a:ext cx="6918594" cy="1211501"/>
              </a:xfrm>
              <a:custGeom>
                <a:rect l="0" t="0" r="0" b="0"/>
                <a:pathLst>
                  <a:path w="10895" h="1907">
                    <a:moveTo>
                      <a:pt x="0" y="0"/>
                    </a:moveTo>
                    <a:lnTo>
                      <a:pt x="10895" y="0"/>
                    </a:lnTo>
                    <a:lnTo>
                      <a:pt x="10895" y="1907"/>
                    </a:lnTo>
                    <a:lnTo>
                      <a:pt x="0" y="19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DFA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9" name="path"/>
              <p:cNvSpPr/>
              <p:nvPr/>
            </p:nvSpPr>
            <p:spPr>
              <a:xfrm>
                <a:off x="0" y="2824096"/>
                <a:ext cx="1922775" cy="1612594"/>
              </a:xfrm>
              <a:custGeom>
                <a:rect l="0" t="0" r="0" b="0"/>
                <a:pathLst>
                  <a:path w="3027" h="2539">
                    <a:moveTo>
                      <a:pt x="0" y="0"/>
                    </a:moveTo>
                    <a:lnTo>
                      <a:pt x="3027" y="0"/>
                    </a:lnTo>
                    <a:lnTo>
                      <a:pt x="3027" y="2539"/>
                    </a:lnTo>
                    <a:lnTo>
                      <a:pt x="0" y="253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A5B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0" name="textbox 240"/>
            <p:cNvSpPr/>
            <p:nvPr/>
          </p:nvSpPr>
          <p:spPr>
            <a:xfrm>
              <a:off x="112391" y="351917"/>
              <a:ext cx="8084184" cy="38023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211"/>
                </a:lnSpc>
              </a:pPr>
              <a:endParaRPr lang="Arial" altLang="Arial" sz="100"/>
            </a:p>
            <a:p>
              <a:pPr algn="r" rtl="0" eaLnBrk="0">
                <a:lnSpc>
                  <a:spcPct val="83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中国铝木复合板市场规模庞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大，已成为全球最大的铝木复合板生产国和消</a:t>
              </a:r>
              <a:endParaRPr lang="Microsoft YaHei" altLang="Microsoft YaHei" sz="1500"/>
            </a:p>
            <a:p>
              <a:pPr marL="1978298" algn="l" rtl="0" eaLnBrk="0">
                <a:lnSpc>
                  <a:spcPts val="2694"/>
                </a:lnSpc>
              </a:pPr>
              <a:r>
                <a:rPr sz="13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费国</a:t>
              </a:r>
              <a:r>
                <a:rPr sz="13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algn="l" rtl="0" eaLnBrk="0">
                <a:lnSpc>
                  <a:spcPct val="112000"/>
                </a:lnSpc>
              </a:pPr>
              <a:endParaRPr lang="Arial" altLang="Arial" sz="1000"/>
            </a:p>
            <a:p>
              <a:pPr marL="21462" algn="l" rtl="0" eaLnBrk="0">
                <a:lnSpc>
                  <a:spcPct val="83000"/>
                </a:lnSpc>
                <a:spcBef>
                  <a:spcPts val="458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随着中国经济的持续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发展和城市化进程的加速推进，建筑业和家居装修市</a:t>
              </a:r>
              <a:endParaRPr lang="Microsoft YaHei" altLang="Microsoft YaHei" sz="1500"/>
            </a:p>
            <a:p>
              <a:pPr marL="12700" algn="l" rtl="0" eaLnBrk="0">
                <a:lnSpc>
                  <a:spcPts val="2698"/>
                </a:lnSpc>
              </a:pPr>
              <a:r>
                <a:rPr sz="1500" spc="-7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场对铝木复合板的需求不断增长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935856" indent="-761" algn="l" rtl="0" eaLnBrk="0">
                <a:lnSpc>
                  <a:spcPct val="151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几年，中国铝木复合板市场将继续保持快速增长，同时市场竞争也将 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更加激烈。</a:t>
              </a:r>
              <a:endParaRPr lang="Microsoft YaHei" altLang="Microsoft YaHei" sz="1500"/>
            </a:p>
          </p:txBody>
        </p:sp>
        <p:sp>
          <p:nvSpPr>
            <p:cNvPr id="241" name="path"/>
            <p:cNvSpPr/>
            <p:nvPr/>
          </p:nvSpPr>
          <p:spPr>
            <a:xfrm>
              <a:off x="566767" y="3216257"/>
              <a:ext cx="858831" cy="857519"/>
            </a:xfrm>
            <a:custGeom>
              <a:rect l="0" t="0" r="0" b="0"/>
              <a:pathLst>
                <a:path w="1352" h="1350">
                  <a:moveTo>
                    <a:pt x="363" y="862"/>
                  </a:moveTo>
                  <a:cubicBezTo>
                    <a:pt x="335" y="872"/>
                    <a:pt x="303" y="878"/>
                    <a:pt x="270" y="878"/>
                  </a:cubicBezTo>
                  <a:lnTo>
                    <a:pt x="270" y="878"/>
                  </a:lnTo>
                  <a:cubicBezTo>
                    <a:pt x="120" y="878"/>
                    <a:pt x="0" y="758"/>
                    <a:pt x="0" y="608"/>
                  </a:cubicBezTo>
                  <a:lnTo>
                    <a:pt x="0" y="608"/>
                  </a:lnTo>
                  <a:cubicBezTo>
                    <a:pt x="0" y="482"/>
                    <a:pt x="86" y="376"/>
                    <a:pt x="203" y="347"/>
                  </a:cubicBezTo>
                  <a:lnTo>
                    <a:pt x="203" y="347"/>
                  </a:lnTo>
                  <a:lnTo>
                    <a:pt x="205" y="346"/>
                  </a:lnTo>
                  <a:lnTo>
                    <a:pt x="205" y="337"/>
                  </a:lnTo>
                  <a:lnTo>
                    <a:pt x="205" y="337"/>
                  </a:lnTo>
                  <a:cubicBezTo>
                    <a:pt x="205" y="337"/>
                    <a:pt x="205" y="337"/>
                    <a:pt x="205" y="337"/>
                  </a:cubicBezTo>
                  <a:lnTo>
                    <a:pt x="205" y="337"/>
                  </a:lnTo>
                  <a:cubicBezTo>
                    <a:pt x="205" y="188"/>
                    <a:pt x="326" y="67"/>
                    <a:pt x="475" y="67"/>
                  </a:cubicBezTo>
                  <a:lnTo>
                    <a:pt x="475" y="67"/>
                  </a:lnTo>
                  <a:cubicBezTo>
                    <a:pt x="517" y="67"/>
                    <a:pt x="557" y="77"/>
                    <a:pt x="592" y="94"/>
                  </a:cubicBezTo>
                  <a:lnTo>
                    <a:pt x="592" y="94"/>
                  </a:lnTo>
                  <a:lnTo>
                    <a:pt x="591" y="93"/>
                  </a:lnTo>
                  <a:lnTo>
                    <a:pt x="591" y="93"/>
                  </a:lnTo>
                  <a:cubicBezTo>
                    <a:pt x="634" y="36"/>
                    <a:pt x="702" y="0"/>
                    <a:pt x="779" y="0"/>
                  </a:cubicBezTo>
                  <a:lnTo>
                    <a:pt x="779" y="0"/>
                  </a:lnTo>
                  <a:cubicBezTo>
                    <a:pt x="899" y="0"/>
                    <a:pt x="998" y="88"/>
                    <a:pt x="1013" y="204"/>
                  </a:cubicBezTo>
                  <a:lnTo>
                    <a:pt x="1013" y="204"/>
                  </a:lnTo>
                  <a:lnTo>
                    <a:pt x="1013" y="205"/>
                  </a:lnTo>
                  <a:lnTo>
                    <a:pt x="1013" y="205"/>
                  </a:lnTo>
                  <a:cubicBezTo>
                    <a:pt x="1083" y="219"/>
                    <a:pt x="1137" y="275"/>
                    <a:pt x="1148" y="345"/>
                  </a:cubicBezTo>
                  <a:lnTo>
                    <a:pt x="1148" y="345"/>
                  </a:lnTo>
                  <a:lnTo>
                    <a:pt x="1148" y="346"/>
                  </a:lnTo>
                  <a:lnTo>
                    <a:pt x="1148" y="346"/>
                  </a:lnTo>
                  <a:cubicBezTo>
                    <a:pt x="1266" y="376"/>
                    <a:pt x="1352" y="482"/>
                    <a:pt x="1352" y="607"/>
                  </a:cubicBezTo>
                  <a:lnTo>
                    <a:pt x="1352" y="607"/>
                  </a:lnTo>
                  <a:cubicBezTo>
                    <a:pt x="1352" y="756"/>
                    <a:pt x="1231" y="877"/>
                    <a:pt x="1082" y="877"/>
                  </a:cubicBezTo>
                  <a:lnTo>
                    <a:pt x="1082" y="877"/>
                  </a:lnTo>
                  <a:cubicBezTo>
                    <a:pt x="1040" y="877"/>
                    <a:pt x="1000" y="868"/>
                    <a:pt x="964" y="850"/>
                  </a:cubicBezTo>
                  <a:lnTo>
                    <a:pt x="964" y="850"/>
                  </a:lnTo>
                  <a:lnTo>
                    <a:pt x="966" y="851"/>
                  </a:lnTo>
                  <a:lnTo>
                    <a:pt x="966" y="851"/>
                  </a:lnTo>
                  <a:cubicBezTo>
                    <a:pt x="930" y="910"/>
                    <a:pt x="877" y="956"/>
                    <a:pt x="815" y="983"/>
                  </a:cubicBezTo>
                  <a:lnTo>
                    <a:pt x="815" y="983"/>
                  </a:lnTo>
                  <a:lnTo>
                    <a:pt x="813" y="984"/>
                  </a:lnTo>
                  <a:lnTo>
                    <a:pt x="813" y="1215"/>
                  </a:lnTo>
                  <a:lnTo>
                    <a:pt x="948" y="1282"/>
                  </a:lnTo>
                  <a:lnTo>
                    <a:pt x="948" y="1350"/>
                  </a:lnTo>
                  <a:lnTo>
                    <a:pt x="408" y="1350"/>
                  </a:lnTo>
                  <a:lnTo>
                    <a:pt x="408" y="1282"/>
                  </a:lnTo>
                  <a:lnTo>
                    <a:pt x="543" y="1215"/>
                  </a:lnTo>
                  <a:lnTo>
                    <a:pt x="543" y="1012"/>
                  </a:lnTo>
                  <a:lnTo>
                    <a:pt x="363" y="862"/>
                  </a:lnTo>
                  <a:lnTo>
                    <a:pt x="363" y="862"/>
                  </a:lnTo>
                  <a:close/>
                  <a:moveTo>
                    <a:pt x="340" y="675"/>
                  </a:moveTo>
                  <a:lnTo>
                    <a:pt x="543" y="877"/>
                  </a:lnTo>
                  <a:lnTo>
                    <a:pt x="543" y="675"/>
                  </a:lnTo>
                  <a:lnTo>
                    <a:pt x="340" y="67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6918594" y="1704373"/>
              <a:ext cx="857250" cy="857250"/>
            </a:xfrm>
            <a:custGeom>
              <a:rect l="0" t="0" r="0" b="0"/>
              <a:pathLst>
                <a:path w="1350" h="1350">
                  <a:moveTo>
                    <a:pt x="675" y="843"/>
                  </a:moveTo>
                  <a:cubicBezTo>
                    <a:pt x="675" y="750"/>
                    <a:pt x="750" y="675"/>
                    <a:pt x="843" y="675"/>
                  </a:cubicBezTo>
                  <a:lnTo>
                    <a:pt x="843" y="675"/>
                  </a:lnTo>
                  <a:cubicBezTo>
                    <a:pt x="936" y="675"/>
                    <a:pt x="1012" y="750"/>
                    <a:pt x="1012" y="843"/>
                  </a:cubicBezTo>
                  <a:lnTo>
                    <a:pt x="1012" y="843"/>
                  </a:lnTo>
                  <a:cubicBezTo>
                    <a:pt x="1012" y="936"/>
                    <a:pt x="936" y="1012"/>
                    <a:pt x="843" y="1012"/>
                  </a:cubicBezTo>
                  <a:lnTo>
                    <a:pt x="843" y="1012"/>
                  </a:lnTo>
                  <a:cubicBezTo>
                    <a:pt x="750" y="1012"/>
                    <a:pt x="675" y="936"/>
                    <a:pt x="675" y="843"/>
                  </a:cubicBezTo>
                  <a:moveTo>
                    <a:pt x="1181" y="337"/>
                  </a:moveTo>
                  <a:lnTo>
                    <a:pt x="1042" y="57"/>
                  </a:lnTo>
                  <a:lnTo>
                    <a:pt x="1042" y="57"/>
                  </a:lnTo>
                  <a:cubicBezTo>
                    <a:pt x="1031" y="23"/>
                    <a:pt x="999" y="0"/>
                    <a:pt x="962" y="0"/>
                  </a:cubicBezTo>
                  <a:lnTo>
                    <a:pt x="962" y="0"/>
                  </a:lnTo>
                  <a:lnTo>
                    <a:pt x="730" y="0"/>
                  </a:lnTo>
                  <a:lnTo>
                    <a:pt x="730" y="0"/>
                  </a:lnTo>
                  <a:cubicBezTo>
                    <a:pt x="693" y="0"/>
                    <a:pt x="661" y="24"/>
                    <a:pt x="650" y="58"/>
                  </a:cubicBezTo>
                  <a:lnTo>
                    <a:pt x="650" y="58"/>
                  </a:lnTo>
                  <a:lnTo>
                    <a:pt x="506" y="337"/>
                  </a:lnTo>
                  <a:lnTo>
                    <a:pt x="168" y="337"/>
                  </a:lnTo>
                  <a:lnTo>
                    <a:pt x="168" y="337"/>
                  </a:lnTo>
                  <a:cubicBezTo>
                    <a:pt x="75" y="337"/>
                    <a:pt x="0" y="413"/>
                    <a:pt x="0" y="506"/>
                  </a:cubicBezTo>
                  <a:lnTo>
                    <a:pt x="0" y="506"/>
                  </a:lnTo>
                  <a:lnTo>
                    <a:pt x="0" y="1350"/>
                  </a:lnTo>
                  <a:lnTo>
                    <a:pt x="1350" y="1350"/>
                  </a:lnTo>
                  <a:lnTo>
                    <a:pt x="1350" y="506"/>
                  </a:lnTo>
                  <a:lnTo>
                    <a:pt x="1350" y="506"/>
                  </a:lnTo>
                  <a:cubicBezTo>
                    <a:pt x="1350" y="413"/>
                    <a:pt x="1274" y="337"/>
                    <a:pt x="1181" y="337"/>
                  </a:cubicBezTo>
                  <a:moveTo>
                    <a:pt x="253" y="675"/>
                  </a:moveTo>
                  <a:cubicBezTo>
                    <a:pt x="206" y="675"/>
                    <a:pt x="168" y="637"/>
                    <a:pt x="168" y="590"/>
                  </a:cubicBezTo>
                  <a:lnTo>
                    <a:pt x="168" y="590"/>
                  </a:lnTo>
                  <a:cubicBezTo>
                    <a:pt x="168" y="544"/>
                    <a:pt x="206" y="506"/>
                    <a:pt x="253" y="506"/>
                  </a:cubicBezTo>
                  <a:lnTo>
                    <a:pt x="253" y="506"/>
                  </a:lnTo>
                  <a:cubicBezTo>
                    <a:pt x="299" y="506"/>
                    <a:pt x="337" y="544"/>
                    <a:pt x="337" y="590"/>
                  </a:cubicBezTo>
                  <a:lnTo>
                    <a:pt x="337" y="590"/>
                  </a:lnTo>
                  <a:cubicBezTo>
                    <a:pt x="337" y="637"/>
                    <a:pt x="299" y="675"/>
                    <a:pt x="253" y="675"/>
                  </a:cubicBezTo>
                  <a:moveTo>
                    <a:pt x="843" y="1181"/>
                  </a:moveTo>
                  <a:cubicBezTo>
                    <a:pt x="657" y="1181"/>
                    <a:pt x="506" y="1030"/>
                    <a:pt x="506" y="843"/>
                  </a:cubicBezTo>
                  <a:lnTo>
                    <a:pt x="506" y="843"/>
                  </a:lnTo>
                  <a:cubicBezTo>
                    <a:pt x="506" y="657"/>
                    <a:pt x="657" y="506"/>
                    <a:pt x="843" y="506"/>
                  </a:cubicBezTo>
                  <a:lnTo>
                    <a:pt x="843" y="506"/>
                  </a:lnTo>
                  <a:cubicBezTo>
                    <a:pt x="1030" y="506"/>
                    <a:pt x="1181" y="657"/>
                    <a:pt x="1181" y="843"/>
                  </a:cubicBezTo>
                  <a:lnTo>
                    <a:pt x="1181" y="843"/>
                  </a:lnTo>
                  <a:cubicBezTo>
                    <a:pt x="1181" y="1030"/>
                    <a:pt x="1030" y="1181"/>
                    <a:pt x="843" y="118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520331" y="351394"/>
              <a:ext cx="843914" cy="860107"/>
            </a:xfrm>
            <a:custGeom>
              <a:rect l="0" t="0" r="0" b="0"/>
              <a:pathLst>
                <a:path w="1328" h="1354">
                  <a:moveTo>
                    <a:pt x="1270" y="569"/>
                  </a:moveTo>
                  <a:cubicBezTo>
                    <a:pt x="1309" y="588"/>
                    <a:pt x="1328" y="628"/>
                    <a:pt x="1328" y="667"/>
                  </a:cubicBezTo>
                  <a:lnTo>
                    <a:pt x="1328" y="667"/>
                  </a:lnTo>
                  <a:cubicBezTo>
                    <a:pt x="1328" y="1236"/>
                    <a:pt x="1328" y="1236"/>
                    <a:pt x="1328" y="1236"/>
                  </a:cubicBezTo>
                  <a:lnTo>
                    <a:pt x="1328" y="1236"/>
                  </a:lnTo>
                  <a:cubicBezTo>
                    <a:pt x="1328" y="1295"/>
                    <a:pt x="1270" y="1354"/>
                    <a:pt x="1192" y="1354"/>
                  </a:cubicBezTo>
                  <a:lnTo>
                    <a:pt x="1192" y="1354"/>
                  </a:lnTo>
                  <a:cubicBezTo>
                    <a:pt x="136" y="1354"/>
                    <a:pt x="136" y="1354"/>
                    <a:pt x="136" y="1354"/>
                  </a:cubicBezTo>
                  <a:lnTo>
                    <a:pt x="136" y="1354"/>
                  </a:lnTo>
                  <a:cubicBezTo>
                    <a:pt x="58" y="1354"/>
                    <a:pt x="0" y="1295"/>
                    <a:pt x="0" y="1236"/>
                  </a:cubicBezTo>
                  <a:lnTo>
                    <a:pt x="0" y="1236"/>
                  </a:lnTo>
                  <a:cubicBezTo>
                    <a:pt x="0" y="667"/>
                    <a:pt x="0" y="667"/>
                    <a:pt x="0" y="667"/>
                  </a:cubicBezTo>
                  <a:lnTo>
                    <a:pt x="0" y="667"/>
                  </a:lnTo>
                  <a:cubicBezTo>
                    <a:pt x="0" y="647"/>
                    <a:pt x="19" y="60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88"/>
                    <a:pt x="39" y="588"/>
                    <a:pt x="39" y="588"/>
                  </a:cubicBezTo>
                  <a:lnTo>
                    <a:pt x="39" y="588"/>
                  </a:lnTo>
                  <a:cubicBezTo>
                    <a:pt x="39" y="569"/>
                    <a:pt x="39" y="569"/>
                    <a:pt x="39" y="569"/>
                  </a:cubicBezTo>
                  <a:lnTo>
                    <a:pt x="39" y="569"/>
                  </a:lnTo>
                  <a:cubicBezTo>
                    <a:pt x="586" y="39"/>
                    <a:pt x="586" y="39"/>
                    <a:pt x="586" y="39"/>
                  </a:cubicBezTo>
                  <a:lnTo>
                    <a:pt x="586" y="39"/>
                  </a:lnTo>
                  <a:cubicBezTo>
                    <a:pt x="644" y="0"/>
                    <a:pt x="684" y="0"/>
                    <a:pt x="742" y="39"/>
                  </a:cubicBezTo>
                  <a:lnTo>
                    <a:pt x="742" y="39"/>
                  </a:lnTo>
                  <a:cubicBezTo>
                    <a:pt x="1270" y="569"/>
                    <a:pt x="1270" y="569"/>
                    <a:pt x="1270" y="569"/>
                  </a:cubicBezTo>
                  <a:moveTo>
                    <a:pt x="234" y="431"/>
                  </a:moveTo>
                  <a:cubicBezTo>
                    <a:pt x="234" y="765"/>
                    <a:pt x="234" y="765"/>
                    <a:pt x="234" y="765"/>
                  </a:cubicBezTo>
                  <a:lnTo>
                    <a:pt x="234" y="765"/>
                  </a:lnTo>
                  <a:cubicBezTo>
                    <a:pt x="664" y="1099"/>
                    <a:pt x="664" y="1099"/>
                    <a:pt x="664" y="1099"/>
                  </a:cubicBezTo>
                  <a:lnTo>
                    <a:pt x="664" y="1099"/>
                  </a:lnTo>
                  <a:cubicBezTo>
                    <a:pt x="1074" y="785"/>
                    <a:pt x="1074" y="785"/>
                    <a:pt x="1074" y="785"/>
                  </a:cubicBezTo>
                  <a:lnTo>
                    <a:pt x="1074" y="785"/>
                  </a:lnTo>
                  <a:cubicBezTo>
                    <a:pt x="1074" y="431"/>
                    <a:pt x="1074" y="431"/>
                    <a:pt x="1074" y="431"/>
                  </a:cubicBezTo>
                  <a:lnTo>
                    <a:pt x="1074" y="431"/>
                  </a:lnTo>
                  <a:cubicBezTo>
                    <a:pt x="234" y="431"/>
                    <a:pt x="234" y="431"/>
                    <a:pt x="234" y="431"/>
                  </a:cubicBezTo>
                  <a:moveTo>
                    <a:pt x="371" y="510"/>
                  </a:moveTo>
                  <a:cubicBezTo>
                    <a:pt x="371" y="569"/>
                    <a:pt x="371" y="569"/>
                    <a:pt x="371" y="569"/>
                  </a:cubicBezTo>
                  <a:lnTo>
                    <a:pt x="371" y="569"/>
                  </a:lnTo>
                  <a:cubicBezTo>
                    <a:pt x="938" y="569"/>
                    <a:pt x="938" y="569"/>
                    <a:pt x="938" y="569"/>
                  </a:cubicBezTo>
                  <a:lnTo>
                    <a:pt x="938" y="569"/>
                  </a:lnTo>
                  <a:cubicBezTo>
                    <a:pt x="938" y="510"/>
                    <a:pt x="938" y="510"/>
                    <a:pt x="938" y="510"/>
                  </a:cubicBezTo>
                  <a:lnTo>
                    <a:pt x="938" y="510"/>
                  </a:lnTo>
                  <a:cubicBezTo>
                    <a:pt x="371" y="510"/>
                    <a:pt x="371" y="510"/>
                    <a:pt x="371" y="510"/>
                  </a:cubicBezTo>
                  <a:moveTo>
                    <a:pt x="371" y="745"/>
                  </a:moveTo>
                  <a:cubicBezTo>
                    <a:pt x="371" y="804"/>
                    <a:pt x="371" y="804"/>
                    <a:pt x="371" y="804"/>
                  </a:cubicBezTo>
                  <a:lnTo>
                    <a:pt x="371" y="804"/>
                  </a:lnTo>
                  <a:cubicBezTo>
                    <a:pt x="938" y="804"/>
                    <a:pt x="938" y="804"/>
                    <a:pt x="938" y="804"/>
                  </a:cubicBezTo>
                  <a:lnTo>
                    <a:pt x="938" y="804"/>
                  </a:lnTo>
                  <a:cubicBezTo>
                    <a:pt x="938" y="745"/>
                    <a:pt x="938" y="745"/>
                    <a:pt x="938" y="745"/>
                  </a:cubicBezTo>
                  <a:lnTo>
                    <a:pt x="938" y="745"/>
                  </a:lnTo>
                  <a:cubicBezTo>
                    <a:pt x="371" y="745"/>
                    <a:pt x="371" y="745"/>
                    <a:pt x="371" y="745"/>
                  </a:cubicBezTo>
                  <a:moveTo>
                    <a:pt x="371" y="628"/>
                  </a:moveTo>
                  <a:cubicBezTo>
                    <a:pt x="371" y="687"/>
                    <a:pt x="371" y="687"/>
                    <a:pt x="371" y="687"/>
                  </a:cubicBezTo>
                  <a:lnTo>
                    <a:pt x="371" y="687"/>
                  </a:lnTo>
                  <a:cubicBezTo>
                    <a:pt x="938" y="687"/>
                    <a:pt x="938" y="687"/>
                    <a:pt x="938" y="687"/>
                  </a:cubicBezTo>
                  <a:lnTo>
                    <a:pt x="938" y="687"/>
                  </a:lnTo>
                  <a:cubicBezTo>
                    <a:pt x="938" y="628"/>
                    <a:pt x="938" y="628"/>
                    <a:pt x="938" y="628"/>
                  </a:cubicBezTo>
                  <a:lnTo>
                    <a:pt x="938" y="628"/>
                  </a:lnTo>
                  <a:cubicBezTo>
                    <a:pt x="371" y="628"/>
                    <a:pt x="371" y="628"/>
                    <a:pt x="371" y="628"/>
                  </a:cubicBezTo>
                  <a:moveTo>
                    <a:pt x="156" y="1275"/>
                  </a:moveTo>
                  <a:cubicBezTo>
                    <a:pt x="410" y="1020"/>
                    <a:pt x="410" y="1020"/>
                    <a:pt x="410" y="1020"/>
                  </a:cubicBezTo>
                  <a:lnTo>
                    <a:pt x="410" y="1020"/>
                  </a:lnTo>
                  <a:cubicBezTo>
                    <a:pt x="429" y="1020"/>
                    <a:pt x="429" y="1001"/>
                    <a:pt x="410" y="981"/>
                  </a:cubicBezTo>
                  <a:lnTo>
                    <a:pt x="410" y="981"/>
                  </a:lnTo>
                  <a:cubicBezTo>
                    <a:pt x="410" y="961"/>
                    <a:pt x="390" y="961"/>
                    <a:pt x="371" y="981"/>
                  </a:cubicBezTo>
                  <a:lnTo>
                    <a:pt x="371" y="981"/>
                  </a:lnTo>
                  <a:cubicBezTo>
                    <a:pt x="117" y="1236"/>
                    <a:pt x="117" y="1236"/>
                    <a:pt x="117" y="1236"/>
                  </a:cubicBezTo>
                  <a:lnTo>
                    <a:pt x="117" y="1236"/>
                  </a:lnTo>
                  <a:cubicBezTo>
                    <a:pt x="97" y="1256"/>
                    <a:pt x="97" y="1256"/>
                    <a:pt x="117" y="1275"/>
                  </a:cubicBezTo>
                  <a:lnTo>
                    <a:pt x="117" y="1275"/>
                  </a:lnTo>
                  <a:cubicBezTo>
                    <a:pt x="117" y="1295"/>
                    <a:pt x="136" y="1295"/>
                    <a:pt x="156" y="1275"/>
                  </a:cubicBezTo>
                  <a:moveTo>
                    <a:pt x="1231" y="1236"/>
                  </a:moveTo>
                  <a:cubicBezTo>
                    <a:pt x="977" y="981"/>
                    <a:pt x="977" y="981"/>
                    <a:pt x="977" y="981"/>
                  </a:cubicBezTo>
                  <a:lnTo>
                    <a:pt x="977" y="981"/>
                  </a:lnTo>
                  <a:cubicBezTo>
                    <a:pt x="957" y="961"/>
                    <a:pt x="938" y="961"/>
                    <a:pt x="938" y="981"/>
                  </a:cubicBezTo>
                  <a:lnTo>
                    <a:pt x="938" y="981"/>
                  </a:lnTo>
                  <a:cubicBezTo>
                    <a:pt x="918" y="1001"/>
                    <a:pt x="918" y="1020"/>
                    <a:pt x="938" y="1020"/>
                  </a:cubicBezTo>
                  <a:lnTo>
                    <a:pt x="938" y="1020"/>
                  </a:lnTo>
                  <a:cubicBezTo>
                    <a:pt x="1192" y="1275"/>
                    <a:pt x="1192" y="1275"/>
                    <a:pt x="1192" y="1275"/>
                  </a:cubicBezTo>
                  <a:lnTo>
                    <a:pt x="1192" y="1275"/>
                  </a:lnTo>
                  <a:cubicBezTo>
                    <a:pt x="1211" y="1295"/>
                    <a:pt x="1231" y="1295"/>
                    <a:pt x="1250" y="1275"/>
                  </a:cubicBezTo>
                  <a:lnTo>
                    <a:pt x="1250" y="1275"/>
                  </a:lnTo>
                  <a:cubicBezTo>
                    <a:pt x="1250" y="1256"/>
                    <a:pt x="1250" y="1256"/>
                    <a:pt x="1231" y="123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4" name="textbox 244"/>
          <p:cNvSpPr/>
          <p:nvPr/>
        </p:nvSpPr>
        <p:spPr>
          <a:xfrm>
            <a:off x="442263" y="318468"/>
            <a:ext cx="4980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9946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中国市场规模及增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https://d.book118.com/785232013031011123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2024-09-26T21:48:13.131</cp:lastPrinted>
  <dcterms:created xsi:type="dcterms:W3CDTF">2024-09-26T13:48:13Z</dcterms:created>
  <dcterms:modified xsi:type="dcterms:W3CDTF">2024-09-26T13:48:14Z</dcterms:modified>
</cp:coreProperties>
</file>