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12192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40.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1048719"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charset="-122"/>
                <a:ea typeface="微软雅黑" panose="020b0503020204020204" charset="-122"/>
              </a:defRPr>
            </a:lvl1pPr>
          </a:lstStyle>
          <a:p>
            <a:endParaRPr lang="zh-CN" altLang="en-US"/>
          </a:p>
        </p:txBody>
      </p:sp>
      <p:sp>
        <p:nvSpPr>
          <p:cNvPr id="1048720"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charset="-122"/>
                <a:ea typeface="微软雅黑" panose="020b0503020204020204" charset="-122"/>
              </a:defRPr>
            </a:lvl1pPr>
          </a:lstStyle>
          <a:p>
            <a:fld id="{1AC49D05-6128-4D0D-A32A-06A5E73B386C}" type="datetimeFigureOut">
              <a:rPr lang="zh-CN" altLang="en-US" smtClean="0"/>
              <a:t>2023/12/14</a:t>
            </a:fld>
            <a:endParaRPr lang="zh-CN" altLang="en-US"/>
          </a:p>
        </p:txBody>
      </p:sp>
      <p:sp>
        <p:nvSpPr>
          <p:cNvPr id="1048721"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1048722"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723"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charset="-122"/>
                <a:ea typeface="微软雅黑" panose="020b0503020204020204" charset="-122"/>
              </a:defRPr>
            </a:lvl1pPr>
          </a:lstStyle>
          <a:p>
            <a:endParaRPr lang="zh-CN" altLang="en-US"/>
          </a:p>
        </p:txBody>
      </p:sp>
      <p:sp>
        <p:nvSpPr>
          <p:cNvPr id="1048724"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charset="-122"/>
                <a:ea typeface="微软雅黑" panose="020b0503020204020204" charset="-122"/>
              </a:defRPr>
            </a:lvl1pPr>
          </a:lstStyle>
          <a:p>
            <a:fld id="{5849F42C-2DAE-424C-A4B8-3140182C3E9F}" type="slidenum">
              <a:rPr lang="zh-CN" altLang="en-US" smtClean="0"/>
              <a:t>‹#›</a:t>
            </a:fld>
            <a:endParaRPr lang="zh-CN" altLang="en-US"/>
          </a:p>
        </p:txBody>
      </p:sp>
    </p:spTree>
    <p:extLst>
      <p:ext uri="{BB962C8B-B14F-4D97-AF65-F5344CB8AC3E}">
        <p14:creationId xmlns:p14="http://schemas.microsoft.com/office/powerpoint/2010/main" val="308940707"/>
      </p:ext>
    </p:extLst>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2pPr>
    <a:lvl3pPr marL="9144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3pPr>
    <a:lvl4pPr marL="13716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4pPr>
    <a:lvl5pPr marL="18288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8589" name="幻灯片图像占位符 1"/>
          <p:cNvSpPr>
            <a:spLocks noGrp="1" noRot="1" noChangeAspect="1"/>
          </p:cNvSpPr>
          <p:nvPr>
            <p:ph type="sldImg"/>
          </p:nvPr>
        </p:nvSpPr>
        <p:spPr/>
      </p:sp>
      <p:sp>
        <p:nvSpPr>
          <p:cNvPr id="1048590" name="备注占位符 2"/>
          <p:cNvSpPr>
            <a:spLocks noGrp="1"/>
          </p:cNvSpPr>
          <p:nvPr>
            <p:ph type="body" idx="1"/>
          </p:nvPr>
        </p:nvSpPr>
        <p:spPr/>
        <p:txBody>
          <a:bodyPr/>
          <a:lstStyle/>
          <a:p>
            <a:endParaRPr lang="zh-CN" altLang="en-US"/>
          </a:p>
        </p:txBody>
      </p:sp>
      <p:sp>
        <p:nvSpPr>
          <p:cNvPr id="1048591" name="灯片编号占位符 3"/>
          <p:cNvSpPr>
            <a:spLocks noGrp="1"/>
          </p:cNvSpPr>
          <p:nvPr>
            <p:ph type="sldNum" sz="quarter" idx="10"/>
          </p:nvPr>
        </p:nvSpPr>
        <p:spPr/>
        <p:txBody>
          <a:bodyPr/>
          <a:lstStyle/>
          <a:p>
            <a:fld id="{85D0DACE-38E0-42D2-9336-2B707D34BC6D}" type="slidenum">
              <a:rPr lang="zh-CN" altLang="en-US" smtClean="0"/>
              <a:t>1</a:t>
            </a:fld>
            <a:endParaRPr lang="zh-CN" altLang="en-US"/>
          </a:p>
        </p:txBody>
      </p:sp>
    </p:spTree>
    <p:extLst>
      <p:ext uri="{BB962C8B-B14F-4D97-AF65-F5344CB8AC3E}">
        <p14:creationId xmlns:p14="http://schemas.microsoft.com/office/powerpoint/2010/main" val="1054783538"/>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extLst>
      <p:ext uri="{BB962C8B-B14F-4D97-AF65-F5344CB8AC3E}">
        <p14:creationId xmlns:p14="http://schemas.microsoft.com/office/powerpoint/2010/main" val="327613875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F5DE95-A9F8-4B1E-8FC0-54036C3E9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07320-57A4-4DBA-AAE5-A504E503B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2968DE-DFA1-453E-A447-C18788D2B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6E9176-FA6B-4DB1-9D61-280F1A07A6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236B1A-5B48-47AE-BDB8-8A83469479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7666EA-8460-42F4-BAE3-76A229F970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523CDB-9B61-48B6-8CAD-D6C1C17018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F8D9FD-5747-430A-A167-FED32D5616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22622B-2F5D-4F21-8727-956E5F92BD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F6C4C-F499-4EC8-9248-60C90A9F5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40B43C-9764-42A6-9267-BD984EE10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zh-CN" altLang="en-US" smtClean="0"/>
              <a:t>单击此处编辑母版标题样式</a:t>
            </a:r>
            <a:endParaRPr lang="en-US"/>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smtClean="0"/>
              <a:t>单击此处编辑母版副标题样式</a:t>
            </a:r>
            <a:endParaRPr lang="en-US"/>
          </a:p>
        </p:txBody>
      </p:sp>
      <p:sp>
        <p:nvSpPr>
          <p:cNvPr id="4" name="Date Placeholder 3"/>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lvl1pPr marL="0">
              <a:defRPr/>
            </a:lvl1pPr>
          </a:lstStyle>
          <a:p>
            <a:r>
              <a:rPr lang="zh-CN" altLang="en-US" smtClean="0"/>
              <a:t>单击此处编辑母版标题样式</a:t>
            </a:r>
            <a:endParaRPr lang="en-US"/>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chemeClr val="bg1"/>
        </a:solidFill>
        <a:effectLst/>
      </p:bgPr>
    </p:bg>
    <p:spTree>
      <p:nvGrpSpPr>
        <p:cNvPr id="1" name=""/>
        <p:cNvGrpSpPr/>
        <p:nvPr/>
      </p:nvGrpSpPr>
      <p:grpSpPr>
        <a:xfrm>
          <a:off x="0" y="0"/>
          <a: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zh-CN" altLang="en-US" smtClean="0"/>
              <a:t>单击此处编辑母版标题样式</a:t>
            </a:r>
            <a:endParaRPr lang="en-US"/>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8" name="Title 7"/>
          <p:cNvSpPr>
            <a:spLocks noGrp="1"/>
          </p:cNvSpPr>
          <p:nvPr>
            <p:ph type="title"/>
          </p:nvPr>
        </p:nvSpPr>
        <p:spPr>
          <a:xfrm>
            <a:off x="1097280" y="286603"/>
            <a:ext cx="10058400" cy="1450757"/>
          </a:xfrm>
        </p:spPr>
        <p:txBody>
          <a:bodyPr/>
          <a:lstStyle/>
          <a:p>
            <a:r>
              <a:rPr lang="zh-CN" altLang="en-US" smtClean="0"/>
              <a:t>单击此处编辑母版标题样式</a:t>
            </a:r>
            <a:endParaRPr lang="en-US"/>
          </a:p>
        </p:txBody>
      </p:sp>
      <p:sp>
        <p:nvSpPr>
          <p:cNvPr id="3" name="Content Placeholder 2"/>
          <p:cNvSpPr>
            <a:spLocks noGrp="1"/>
          </p:cNvSpPr>
          <p:nvPr>
            <p:ph sz="half" idx="1"/>
          </p:nvPr>
        </p:nvSpPr>
        <p:spPr>
          <a:xfrm>
            <a:off x="1097279" y="1845734"/>
            <a:ext cx="4937760" cy="402336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Content Placeholder 3"/>
          <p:cNvSpPr>
            <a:spLocks noGrp="1"/>
          </p:cNvSpPr>
          <p:nvPr>
            <p:ph sz="half" idx="2"/>
          </p:nvPr>
        </p:nvSpPr>
        <p:spPr>
          <a:xfrm>
            <a:off x="6217920" y="1845735"/>
            <a:ext cx="4937760" cy="402336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Date Placeholder 4"/>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10" name="Title 9"/>
          <p:cNvSpPr>
            <a:spLocks noGrp="1"/>
          </p:cNvSpPr>
          <p:nvPr>
            <p:ph type="title"/>
          </p:nvPr>
        </p:nvSpPr>
        <p:spPr>
          <a:xfrm>
            <a:off x="1097280" y="286603"/>
            <a:ext cx="10058400" cy="1450757"/>
          </a:xfrm>
        </p:spPr>
        <p:txBody>
          <a:bodyPr/>
          <a:lstStyle/>
          <a:p>
            <a:r>
              <a:rPr lang="zh-CN" altLang="en-US" smtClean="0"/>
              <a:t>单击此处编辑母版标题样式</a:t>
            </a:r>
            <a:endParaRPr lang="en-US"/>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nvPr>
        </p:nvSpPr>
        <p:spPr>
          <a:xfrm>
            <a:off x="1097280" y="2582334"/>
            <a:ext cx="4937760" cy="3378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Content Placeholder 5"/>
          <p:cNvSpPr>
            <a:spLocks noGrp="1"/>
          </p:cNvSpPr>
          <p:nvPr>
            <p:ph sz="quarter" idx="4"/>
          </p:nvPr>
        </p:nvSpPr>
        <p:spPr>
          <a:xfrm>
            <a:off x="6217920" y="2582334"/>
            <a:ext cx="4937760" cy="3378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7" name="Date Placeholder 6"/>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Date Placeholder 2"/>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Date Placeholder 6"/>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zh-CN" altLang="en-US"/>
          </a:p>
        </p:txBody>
      </p:sp>
      <p:sp>
        <p:nvSpPr>
          <p:cNvPr id="9" name="Slide Number Placeholder 8"/>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spTree>
      <p:nvGrpSpPr>
        <p:cNvPr id="1" name=""/>
        <p:cNvGrpSpPr/>
        <p:nvPr/>
      </p:nvGrpSpPr>
      <p:grpSpPr>
        <a:xfrm>
          <a:off x="0" y="0"/>
          <a: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zh-CN" altLang="en-US" smtClean="0"/>
              <a:t>单击此处编辑母版标题样式</a:t>
            </a:r>
            <a:endParaRPr lang="en-US"/>
          </a:p>
        </p:txBody>
      </p:sp>
      <p:sp>
        <p:nvSpPr>
          <p:cNvPr id="3" name="Content Placeholder 2"/>
          <p:cNvSpPr>
            <a:spLocks noGrp="1"/>
          </p:cNvSpPr>
          <p:nvPr>
            <p:ph idx="1"/>
          </p:nvPr>
        </p:nvSpPr>
        <p:spPr>
          <a:xfrm>
            <a:off x="4800600" y="731520"/>
            <a:ext cx="6492240" cy="5257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60FBDFE-C587-4B4C-A407-44438C67B59E}" type="datetimeFigureOut">
              <a:rPr lang="zh-CN" altLang="en-US" smtClean="0"/>
              <a:t>2023/12/14</a:t>
            </a:fld>
            <a:endParaRPr lang="zh-CN" alt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zh-CN" alt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nvGrpSpPr>
      <p:grpSpPr>
        <a:xfrm>
          <a:off x="0" y="0"/>
          <a: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zh-CN" altLang="en-US" smtClean="0"/>
              <a:t>单击此处编辑母版标题样式</a:t>
            </a:r>
            <a:endParaRPr lang="en-US"/>
          </a:p>
        </p:txBody>
      </p:sp>
      <p:sp>
        <p:nvSpPr>
          <p:cNvPr id="3" name="Picture Placeholder 2"/>
          <p:cNvSpPr>
            <a:spLocks noGrp="1" noChangeAspect="1"/>
          </p:cNvSpPr>
          <p:nvPr>
            <p:ph type="pic" idx="1"/>
          </p:nvPr>
        </p:nvSpPr>
        <p:spPr>
          <a:xfrm>
            <a:off x="15" y="0"/>
            <a:ext cx="12191985" cy="4915076"/>
          </a:xfrm>
          <a:blipFill>
            <a:blip r:embed="rId1"/>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ct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9EFD9D74-47D9-4702-A33C-335B63B48DBF}" type="datetimeFigureOut">
              <a:rPr lang="zh-CN" altLang="en-US" smtClean="0"/>
              <a:t>2023/12/14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FABC47A4-756D-490B-A52F-7D9E2C9FC05F}"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Vertical Text Placeholder 2"/>
          <p:cNvSpPr>
            <a:spLocks noGrp="1"/>
          </p:cNvSpPr>
          <p:nvPr>
            <p:ph type="body" orient="vert" idx="1"/>
          </p:nvPr>
        </p:nvSpPr>
        <p:spPr/>
        <p:txBody>
          <a:bodyPr vert="eaVert" lIns="45720" tIns="0" rIns="45720" bIns="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10;文本">
    <p:spTree>
      <p:nvGrpSpPr>
        <p:cNvPr id="1" name=""/>
        <p:cNvGrpSpPr/>
        <p:nvPr/>
      </p:nvGrpSpPr>
      <p:grpSpPr>
        <a:xfrm>
          <a:off x="0" y="0"/>
          <a: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Vertical Title 1"/>
          <p:cNvSpPr>
            <a:spLocks noGrp="1"/>
          </p:cNvSpPr>
          <p:nvPr>
            <p:ph type="title" orient="vert"/>
          </p:nvPr>
        </p:nvSpPr>
        <p:spPr>
          <a:xfrm>
            <a:off x="8724900" y="414778"/>
            <a:ext cx="2628900" cy="5757421"/>
          </a:xfr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图片与标题">
    <p:spTree>
      <p:nvGrpSpPr>
        <p:cNvPr id="1" name=""/>
        <p:cNvGrpSpPr/>
        <p:nvPr/>
      </p:nvGrpSpPr>
      <p:grpSpPr>
        <a:xfrm>
          <a:off x="0" y="0"/>
          <a:ext cx="0" cy="0"/>
        </a:xfrm>
      </p:grpSpPr>
      <p:sp>
        <p:nvSpPr>
          <p:cNvPr id="1048713" name="图片占位符 2"/>
          <p:cNvSpPr>
            <a:spLocks noGrp="1"/>
          </p:cNvSpPr>
          <p:nvPr>
            <p:ph type="pic" idx="1"/>
            <p:custDataLst>
              <p:tags r:id="rId1"/>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latin typeface="+mn-lt"/>
                <a:ea typeface="+mn-ea"/>
                <a:cs typeface="+mn-cs"/>
                <a:sym typeface="+mn-ea"/>
              </a:defRPr>
            </a:lvl5pPr>
          </a:lstStyle>
          <a:p>
            <a:pPr lvl="0"/>
            <a:endParaRPr>
              <a:sym typeface="+mn-ea"/>
            </a:endParaRPr>
          </a:p>
        </p:txBody>
      </p:sp>
      <p:sp>
        <p:nvSpPr>
          <p:cNvPr id="1048714" name="文本占位符 3"/>
          <p:cNvSpPr>
            <a:spLocks noGrp="1"/>
          </p:cNvSpPr>
          <p:nvPr>
            <p:ph type="body" sz="half" idx="2"/>
            <p:custDataLst>
              <p:tags r:id="rId2"/>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latin typeface="+mn-lt"/>
                <a:ea typeface="+mn-ea"/>
                <a:cs typeface="+mn-cs"/>
                <a:sym typeface="+mn-ea"/>
              </a:defRPr>
            </a:lvl1pPr>
          </a:lstStyle>
          <a:p>
            <a:pPr lvl="0"/>
            <a:r>
              <a:rPr>
                <a:sym typeface="+mn-ea"/>
              </a:rPr>
              <a:t>单击此处编辑母版文本样式</a:t>
            </a:r>
          </a:p>
        </p:txBody>
      </p:sp>
      <p:sp>
        <p:nvSpPr>
          <p:cNvPr id="104871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2023/12/14</a:t>
            </a:fld>
            <a:endParaRPr lang="zh-CN" altLang="en-US"/>
          </a:p>
        </p:txBody>
      </p:sp>
      <p:sp>
        <p:nvSpPr>
          <p:cNvPr id="1048716" name="页脚占位符 5"/>
          <p:cNvSpPr>
            <a:spLocks noGrp="1"/>
          </p:cNvSpPr>
          <p:nvPr>
            <p:ph type="ftr" sz="quarter" idx="11"/>
            <p:custDataLst>
              <p:tags r:id="rId4"/>
            </p:custDataLst>
          </p:nvPr>
        </p:nvSpPr>
        <p:spPr/>
        <p:txBody>
          <a:bodyPr/>
          <a:lstStyle/>
          <a:p>
            <a:endParaRPr lang="zh-CN" altLang="en-US"/>
          </a:p>
        </p:txBody>
      </p:sp>
      <p:sp>
        <p:nvSpPr>
          <p:cNvPr id="104871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1048718"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1048687"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2023/12/14</a:t>
            </a:fld>
            <a:endParaRPr lang="zh-CN" altLang="en-US"/>
          </a:p>
        </p:txBody>
      </p:sp>
      <p:sp>
        <p:nvSpPr>
          <p:cNvPr id="1048688" name="页脚占位符 3"/>
          <p:cNvSpPr>
            <a:spLocks noGrp="1"/>
          </p:cNvSpPr>
          <p:nvPr>
            <p:ph type="ftr" sz="quarter" idx="11"/>
            <p:custDataLst>
              <p:tags r:id="rId2"/>
            </p:custDataLst>
          </p:nvPr>
        </p:nvSpPr>
        <p:spPr/>
        <p:txBody>
          <a:bodyPr/>
          <a:lstStyle/>
          <a:p>
            <a:endParaRPr lang="zh-CN" altLang="en-US"/>
          </a:p>
        </p:txBody>
      </p:sp>
      <p:sp>
        <p:nvSpPr>
          <p:cNvPr id="1048689"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1048690" name="内容占位符 6"/>
          <p:cNvSpPr>
            <a:spLocks noGrp="1"/>
          </p:cNvSpPr>
          <p:nvPr>
            <p:ph sz="quarter" idx="13"/>
            <p:custDataLst>
              <p:tags r:id="rId4"/>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1048678"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2023/12/14</a:t>
            </a:fld>
            <a:endParaRPr lang="zh-CN" altLang="en-US"/>
          </a:p>
        </p:txBody>
      </p:sp>
      <p:sp>
        <p:nvSpPr>
          <p:cNvPr id="1048679" name="页脚占位符 3"/>
          <p:cNvSpPr>
            <a:spLocks noGrp="1"/>
          </p:cNvSpPr>
          <p:nvPr>
            <p:ph type="ftr" sz="quarter" idx="11"/>
            <p:custDataLst>
              <p:tags r:id="rId2"/>
            </p:custDataLst>
          </p:nvPr>
        </p:nvSpPr>
        <p:spPr/>
        <p:txBody>
          <a:bodyPr/>
          <a:lstStyle/>
          <a:p>
            <a:endParaRPr lang="zh-CN" altLang="en-US"/>
          </a:p>
        </p:txBody>
      </p:sp>
      <p:sp>
        <p:nvSpPr>
          <p:cNvPr id="1048680"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1048681" name="标题 1"/>
          <p:cNvSpPr>
            <a:spLocks noGrp="1"/>
          </p:cNvSpPr>
          <p:nvPr>
            <p:ph type="title" hasCustomPrompt="1"/>
            <p:custDataLst>
              <p:tags r:id="rId4"/>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a:solidFill>
                  <a:schemeClr val="tx1"/>
                </a:solidFill>
                <a:effectLst>
                  <a:outerShdw blurRad="38100" dist="38100" dir="2700000" algn="tl">
                    <a:srgbClr val="000000">
                      <a:alpha val="43137"/>
                    </a:srgbClr>
                  </a:outerShdw>
                </a:effectLst>
                <a:latin typeface="+mj-lt"/>
                <a:ea typeface="+mj-ea"/>
                <a:cs typeface="+mj-cs"/>
                <a:sym typeface="+mn-ea"/>
              </a:defRPr>
            </a:lvl1pPr>
          </a:lstStyle>
          <a:p>
            <a:pPr lvl="0"/>
            <a:r>
              <a:rPr>
                <a:sym typeface="+mn-ea"/>
              </a:rPr>
              <a:t>单击此处编辑标题</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reserve="1">
  <p:cSld name="标题和文本">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2023/12/14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zh-CN" altLang="en-US" smtClean="0"/>
              <a:t>单击此处编辑母版标题样式</a:t>
            </a:r>
            <a:endParaRPr lang="en-US"/>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defPPr>
              <a:defRPr lang="zh-CN"/>
            </a:defPPr>
            <a:lvl1pPr marL="0" algn="l" defTabSz="914400" rtl="0" eaLnBrk="1" latinLnBrk="0" hangingPunct="1">
              <a:defRPr sz="900"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2023/12/14</a:t>
            </a:fld>
            <a:endParaRPr lang="zh-CN" alt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defPPr>
              <a:defRPr lang="zh-CN"/>
            </a:defPPr>
            <a:lvl1pPr marL="0" algn="ctr" defTabSz="914400" rtl="0" eaLnBrk="1" latinLnBrk="0" hangingPunct="1">
              <a:defRPr sz="900" kern="1200" cap="all"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defPPr>
              <a:defRPr lang="zh-CN"/>
            </a:defPPr>
            <a:lvl1pPr marL="0" algn="r" defTabSz="914400" rtl="0" eaLnBrk="1" latinLnBrk="0" hangingPunct="1">
              <a:defRPr sz="1050"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a:t>
            </a:fld>
            <a:endParaRPr lang="zh-CN" alt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Lst>
  <p:transition/>
  <p:timing/>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Tx/>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17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800" kern="1200">
          <a:solidFill>
            <a:schemeClr val="tx1">
              <a:lumMod val="75000"/>
              <a:lumOff val="25000"/>
            </a:schemeClr>
          </a:solidFill>
          <a:latin typeface="+mn-lt"/>
          <a:ea typeface="+mn-ea"/>
          <a:cs typeface="+mn-cs"/>
        </a:defRPr>
      </a:lvl2pPr>
      <a:lvl3pPr marL="56705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3pPr>
      <a:lvl4pPr marL="74993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4pPr>
      <a:lvl5pPr marL="93281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5pPr>
      <a:lvl6pPr marL="109982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29984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49987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69989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5.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39.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31322022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587" name="标题 1"/>
          <p:cNvSpPr>
            <a:spLocks noGrp="1"/>
          </p:cNvSpPr>
          <p:nvPr>
            <p:ph type="ctrTitle"/>
            <p:custDataLst>
              <p:tags r:id="rId3"/>
            </p:custDataLst>
          </p:nvPr>
        </p:nvSpPr>
        <p:spPr>
          <a:xfrm>
            <a:off x="669925" y="1283970"/>
            <a:ext cx="10852150" cy="2203450"/>
          </a:xfrm>
        </p:spPr>
        <p:txBody>
          <a:bodyPr>
            <a:normAutofit/>
          </a:bodyPr>
          <a:lstStyle/>
          <a:p>
            <a:r>
              <a:rPr lang="en-US" altLang="zh-CN" sz="11500">
                <a:latin typeface="Times New Roman" panose="02020603050405020304" pitchFamily="18" charset="0"/>
                <a:cs typeface="Times New Roman" panose="02020603050405020304" pitchFamily="18" charset="0"/>
              </a:rPr>
              <a:t> welcome </a:t>
            </a:r>
          </a:p>
        </p:txBody>
      </p:sp>
      <p:sp>
        <p:nvSpPr>
          <p:cNvPr id="1048588" name="副标题 2"/>
          <p:cNvSpPr>
            <a:spLocks noGrp="1"/>
          </p:cNvSpPr>
          <p:nvPr>
            <p:ph type="subTitle" idx="1"/>
            <p:custDataLst>
              <p:tags r:id="rId4"/>
            </p:custDataLst>
          </p:nvPr>
        </p:nvSpPr>
        <p:spPr/>
        <p:txBody>
          <a:bodyPr>
            <a:normAutofit/>
          </a:bodyPr>
          <a:lstStyle/>
          <a:p>
            <a:r>
              <a:rPr lang="en-US" altLang="zh-CN" sz="7200">
                <a:solidFill>
                  <a:schemeClr val="accent3"/>
                </a:solidFill>
              </a:rPr>
              <a:t>Writing</a:t>
            </a: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4"/>
          <p:cNvSpPr txBox="1"/>
          <p:nvPr/>
        </p:nvSpPr>
        <p:spPr>
          <a:xfrm>
            <a:off x="101600" y="90805"/>
            <a:ext cx="3083560"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smtClean="0">
                <a:latin typeface="Times New Roman" panose="02020603050405020304" pitchFamily="18" charset="0"/>
                <a:cs typeface="Times New Roman" panose="02020603050405020304" pitchFamily="18" charset="0"/>
              </a:rPr>
              <a:t>Lead-in</a:t>
            </a:r>
            <a:endParaRPr lang="zh-CN" altLang="en-US" sz="4400">
              <a:latin typeface="Times New Roman" panose="02020603050405020304" pitchFamily="18" charset="0"/>
              <a:cs typeface="Times New Roman" panose="02020603050405020304" pitchFamily="18" charset="0"/>
            </a:endParaRPr>
          </a:p>
        </p:txBody>
      </p:sp>
      <p:sp>
        <p:nvSpPr>
          <p:cNvPr id="2" name="文本框 1"/>
          <p:cNvSpPr txBox="1"/>
          <p:nvPr/>
        </p:nvSpPr>
        <p:spPr>
          <a:xfrm>
            <a:off x="100965" y="859155"/>
            <a:ext cx="12091035" cy="55079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3200" b="1">
                <a:solidFill>
                  <a:srgbClr val="FF0000"/>
                </a:solidFill>
              </a:rPr>
              <a:t>外貌:</a:t>
            </a:r>
            <a:r>
              <a:rPr sz="3200" b="1"/>
              <a:t>good-looking, ugly-looking, ordinary-looking,look good,handsome, tall,short, pretty,be of medium height</a:t>
            </a:r>
          </a:p>
          <a:p>
            <a:r>
              <a:rPr sz="3200" b="1">
                <a:solidFill>
                  <a:srgbClr val="FF0000"/>
                </a:solidFill>
              </a:rPr>
              <a:t>性格、品质</a:t>
            </a:r>
            <a:r>
              <a:rPr sz="3200" b="1"/>
              <a:t>:</a:t>
            </a:r>
            <a:r>
              <a:rPr lang="en-US" sz="3200" b="1"/>
              <a:t>  </a:t>
            </a:r>
            <a:r>
              <a:rPr sz="3200" b="1"/>
              <a:t>active，outgoing,lovely, kind-hearted,bright,clever,humorous, talkative, patient,forgetful</a:t>
            </a:r>
          </a:p>
          <a:p>
            <a:r>
              <a:rPr sz="3200" b="1">
                <a:solidFill>
                  <a:srgbClr val="FF0000"/>
                </a:solidFill>
              </a:rPr>
              <a:t>兴趣爱好:</a:t>
            </a:r>
            <a:r>
              <a:rPr lang="en-US" sz="3200" b="1">
                <a:solidFill>
                  <a:srgbClr val="FF0000"/>
                </a:solidFill>
              </a:rPr>
              <a:t> </a:t>
            </a:r>
            <a:r>
              <a:rPr sz="3200" b="1"/>
              <a:t>hobby，dancing，skating，read short stories, love sports, play computer games, favourite subject, like ... very much, be interested in, be fond of, hate, dislike, be tired of, be crazy about, enjoy, lose interest in</a:t>
            </a:r>
          </a:p>
          <a:p>
            <a:r>
              <a:rPr sz="3200" b="1">
                <a:solidFill>
                  <a:srgbClr val="FF0000"/>
                </a:solidFill>
              </a:rPr>
              <a:t>心情状况:</a:t>
            </a:r>
            <a:r>
              <a:rPr sz="3200" b="1"/>
              <a:t>anxious，confident，sad, happy, excited，pleased,satisfied, angry, worried，disappointed，curious, eager</a:t>
            </a:r>
          </a:p>
          <a:p>
            <a:endParaRPr lang="zh-CN" altLang="en-US" sz="3200" b="1"/>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0" y="0"/>
            <a:ext cx="11077575" cy="61239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b="1">
                <a:solidFill>
                  <a:srgbClr val="FF0000"/>
                </a:solidFill>
              </a:rPr>
              <a:t>2.句型</a:t>
            </a:r>
          </a:p>
          <a:p>
            <a:r>
              <a:rPr sz="2800" b="1">
                <a:solidFill>
                  <a:srgbClr val="FF0000"/>
                </a:solidFill>
              </a:rPr>
              <a:t>出生:</a:t>
            </a:r>
            <a:r>
              <a:rPr sz="2800" b="1"/>
              <a:t>I was born in Shanghai on May6，2004.</a:t>
            </a:r>
          </a:p>
          <a:p>
            <a:r>
              <a:rPr lang="en-US" sz="2800" b="1"/>
              <a:t>          </a:t>
            </a:r>
            <a:r>
              <a:rPr sz="2800" b="1"/>
              <a:t>She was born in a poor/rich family.</a:t>
            </a:r>
          </a:p>
          <a:p>
            <a:r>
              <a:rPr lang="en-US" sz="2800" b="1"/>
              <a:t>          </a:t>
            </a:r>
            <a:r>
              <a:rPr sz="2800" b="1"/>
              <a:t>I was born in Beijing and I'm 16 this year </a:t>
            </a:r>
            <a:r>
              <a:rPr lang="zh-CN" sz="2800" b="1"/>
              <a:t>。</a:t>
            </a:r>
          </a:p>
          <a:p>
            <a:r>
              <a:rPr lang="en-US" sz="2800" b="1"/>
              <a:t>         </a:t>
            </a:r>
            <a:r>
              <a:rPr sz="2800" b="1"/>
              <a:t>Born into a farmer's family,I love the beautiful fields and prefer to live in the countryside.</a:t>
            </a:r>
          </a:p>
          <a:p>
            <a:r>
              <a:rPr sz="2800" b="1">
                <a:solidFill>
                  <a:srgbClr val="FF0000"/>
                </a:solidFill>
              </a:rPr>
              <a:t>外表:</a:t>
            </a:r>
            <a:r>
              <a:rPr lang="en-US" sz="2800" b="1">
                <a:solidFill>
                  <a:srgbClr val="FF0000"/>
                </a:solidFill>
              </a:rPr>
              <a:t>   </a:t>
            </a:r>
            <a:r>
              <a:rPr sz="2800" b="1"/>
              <a:t>She looks very young for her age. </a:t>
            </a:r>
          </a:p>
          <a:p>
            <a:r>
              <a:rPr sz="2800" b="1"/>
              <a:t> </a:t>
            </a:r>
            <a:r>
              <a:rPr lang="en-US" sz="2800" b="1"/>
              <a:t>           </a:t>
            </a:r>
            <a:r>
              <a:rPr sz="2800" b="1"/>
              <a:t>Ms Chen, my English teacher, is a middle-aged woman.</a:t>
            </a:r>
          </a:p>
          <a:p>
            <a:r>
              <a:rPr lang="en-US" sz="2800" b="1"/>
              <a:t>          </a:t>
            </a:r>
            <a:r>
              <a:rPr sz="2800" b="1"/>
              <a:t>She is about 1.65 metres in height with big bright eyes and short curly hair.</a:t>
            </a:r>
          </a:p>
          <a:p>
            <a:r>
              <a:rPr sz="2800" b="1">
                <a:solidFill>
                  <a:srgbClr val="FF0000"/>
                </a:solidFill>
              </a:rPr>
              <a:t>特长爱好</a:t>
            </a:r>
            <a:r>
              <a:rPr sz="2800" b="1"/>
              <a:t>:</a:t>
            </a:r>
            <a:r>
              <a:rPr lang="en-US" sz="2800" b="1"/>
              <a:t>  </a:t>
            </a:r>
            <a:r>
              <a:rPr sz="2800" b="1"/>
              <a:t>My</a:t>
            </a:r>
            <a:r>
              <a:rPr lang="en-US" sz="2800" b="1"/>
              <a:t> </a:t>
            </a:r>
            <a:r>
              <a:rPr sz="2800" b="1"/>
              <a:t>favourite subject is physics.</a:t>
            </a:r>
          </a:p>
          <a:p>
            <a:pPr algn="l">
              <a:buClrTx/>
              <a:buSzTx/>
              <a:buNone/>
            </a:pPr>
            <a:r>
              <a:rPr lang="en-US" sz="2800" b="1"/>
              <a:t>                    </a:t>
            </a:r>
            <a:r>
              <a:rPr sz="2800" b="1"/>
              <a:t>Dancing and skating are my hobbies. </a:t>
            </a:r>
          </a:p>
          <a:p>
            <a:pPr algn="l">
              <a:buClrTx/>
              <a:buSzTx/>
              <a:buNone/>
            </a:pPr>
            <a:r>
              <a:rPr sz="2800" b="1"/>
              <a:t> </a:t>
            </a:r>
            <a:r>
              <a:rPr lang="en-US" sz="2800" b="1"/>
              <a:t>                  </a:t>
            </a:r>
            <a:r>
              <a:rPr sz="2800" b="1"/>
              <a:t>I am also interested in playing chess.</a:t>
            </a:r>
          </a:p>
          <a:p>
            <a:pPr algn="l">
              <a:buClrTx/>
              <a:buSzTx/>
              <a:buNone/>
            </a:pPr>
            <a:r>
              <a:rPr sz="2800" b="1"/>
              <a:t> </a:t>
            </a:r>
            <a:r>
              <a:rPr lang="en-US" sz="2800" b="1"/>
              <a:t>                    </a:t>
            </a:r>
            <a:r>
              <a:rPr sz="2800" b="1"/>
              <a:t> I'm crazy about playing basketball.</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0" y="0"/>
            <a:ext cx="11077575" cy="5262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b="1">
                <a:solidFill>
                  <a:srgbClr val="FF0000"/>
                </a:solidFill>
              </a:rPr>
              <a:t>2.句型</a:t>
            </a:r>
          </a:p>
          <a:p>
            <a:r>
              <a:rPr sz="2800" b="1">
                <a:solidFill>
                  <a:srgbClr val="FF0000"/>
                </a:solidFill>
              </a:rPr>
              <a:t>出生:</a:t>
            </a:r>
            <a:r>
              <a:rPr sz="2800" b="1"/>
              <a:t>我于2004年5月6日出生在上海</a:t>
            </a:r>
            <a:r>
              <a:rPr lang="en-US" sz="2800" b="1"/>
              <a:t>         </a:t>
            </a:r>
          </a:p>
          <a:p>
            <a:r>
              <a:rPr lang="en-US" sz="2800" b="1"/>
              <a:t>        </a:t>
            </a:r>
            <a:r>
              <a:rPr lang="zh-CN" altLang="en-US" sz="2800" b="1"/>
              <a:t>她出生在一个贫穷</a:t>
            </a:r>
            <a:r>
              <a:rPr lang="en-US" altLang="zh-CN" sz="2800" b="1"/>
              <a:t>/</a:t>
            </a:r>
            <a:r>
              <a:rPr lang="zh-CN" altLang="en-US" sz="2800" b="1"/>
              <a:t>富有的家庭</a:t>
            </a:r>
            <a:r>
              <a:rPr lang="en-US" sz="2800" b="1"/>
              <a:t>           </a:t>
            </a:r>
          </a:p>
          <a:p>
            <a:r>
              <a:rPr lang="en-US" sz="2800" b="1"/>
              <a:t>        </a:t>
            </a:r>
            <a:r>
              <a:rPr lang="zh-CN" altLang="en-US" sz="2800" b="1"/>
              <a:t>我出生在北京，今年</a:t>
            </a:r>
            <a:r>
              <a:rPr lang="en-US" altLang="zh-CN" sz="2800" b="1"/>
              <a:t>16</a:t>
            </a:r>
            <a:r>
              <a:rPr lang="zh-CN" altLang="en-US" sz="2800" b="1"/>
              <a:t>岁</a:t>
            </a:r>
            <a:endParaRPr lang="zh-CN" sz="2800" b="1"/>
          </a:p>
          <a:p>
            <a:r>
              <a:rPr lang="en-US" sz="2800" b="1"/>
              <a:t>         </a:t>
            </a:r>
            <a:r>
              <a:rPr lang="zh-CN" altLang="en-US" sz="2800" b="1"/>
              <a:t>出生在一个农民的家庭，我喜欢美丽的田野并且更喜欢住在乡下</a:t>
            </a:r>
            <a:r>
              <a:rPr sz="2800" b="1">
                <a:solidFill>
                  <a:srgbClr val="FF0000"/>
                </a:solidFill>
              </a:rPr>
              <a:t>外表:</a:t>
            </a:r>
            <a:r>
              <a:rPr lang="en-US" sz="2800" b="1">
                <a:solidFill>
                  <a:srgbClr val="FF0000"/>
                </a:solidFill>
              </a:rPr>
              <a:t>   </a:t>
            </a:r>
            <a:r>
              <a:rPr lang="zh-CN" altLang="en-US" sz="2800" b="1"/>
              <a:t>对她这个年龄而言 她看起来很年轻 </a:t>
            </a:r>
            <a:r>
              <a:rPr sz="2800" b="1"/>
              <a:t> </a:t>
            </a:r>
            <a:r>
              <a:rPr lang="en-US" sz="2800" b="1"/>
              <a:t>           </a:t>
            </a:r>
          </a:p>
          <a:p>
            <a:r>
              <a:rPr lang="en-US" sz="2800" b="1"/>
              <a:t>             </a:t>
            </a:r>
            <a:r>
              <a:rPr lang="zh-CN" altLang="en-US" sz="2800" b="1"/>
              <a:t>陈女士，我的英语老师，是一个中年妇女</a:t>
            </a:r>
          </a:p>
          <a:p>
            <a:r>
              <a:rPr lang="zh-CN" altLang="en-US" sz="2800" b="1"/>
              <a:t> </a:t>
            </a:r>
            <a:r>
              <a:rPr lang="en-US" altLang="zh-CN" sz="2800" b="1"/>
              <a:t>            </a:t>
            </a:r>
            <a:r>
              <a:rPr lang="zh-CN" altLang="en-US" sz="2800" b="1"/>
              <a:t>她大约</a:t>
            </a:r>
            <a:r>
              <a:rPr lang="en-US" altLang="zh-CN" sz="2800" b="1"/>
              <a:t>1.65</a:t>
            </a:r>
            <a:r>
              <a:rPr lang="zh-CN" altLang="en-US" sz="2800" b="1"/>
              <a:t>米高</a:t>
            </a:r>
            <a:r>
              <a:rPr lang="en-US" altLang="zh-CN" sz="2800" b="1"/>
              <a:t> </a:t>
            </a:r>
            <a:r>
              <a:rPr lang="zh-CN" altLang="en-US" sz="2800" b="1"/>
              <a:t>有着大大的明亮的眼睛和短的卷发</a:t>
            </a:r>
            <a:r>
              <a:rPr lang="en-US" sz="2800" b="1"/>
              <a:t>              </a:t>
            </a:r>
            <a:endParaRPr sz="2800" b="1"/>
          </a:p>
          <a:p>
            <a:r>
              <a:rPr sz="2800" b="1">
                <a:solidFill>
                  <a:srgbClr val="FF0000"/>
                </a:solidFill>
              </a:rPr>
              <a:t>特长爱好</a:t>
            </a:r>
            <a:r>
              <a:rPr sz="2800" b="1"/>
              <a:t>:</a:t>
            </a:r>
            <a:r>
              <a:rPr lang="en-US" sz="2800" b="1"/>
              <a:t>  </a:t>
            </a:r>
            <a:r>
              <a:rPr lang="zh-CN" altLang="en-US" sz="2800" b="1"/>
              <a:t>我最喜爱的科目是物理</a:t>
            </a:r>
            <a:endParaRPr sz="2800" b="1"/>
          </a:p>
          <a:p>
            <a:pPr algn="l">
              <a:buClrTx/>
              <a:buSzTx/>
              <a:buNone/>
            </a:pPr>
            <a:r>
              <a:rPr lang="en-US" sz="2800" b="1"/>
              <a:t>                    </a:t>
            </a:r>
            <a:r>
              <a:rPr lang="zh-CN" altLang="en-US" sz="2800" b="1"/>
              <a:t>跳舞和滑冰是我的爱好</a:t>
            </a:r>
            <a:r>
              <a:rPr sz="2800" b="1"/>
              <a:t> </a:t>
            </a:r>
          </a:p>
          <a:p>
            <a:pPr algn="l">
              <a:buClrTx/>
              <a:buSzTx/>
              <a:buNone/>
            </a:pPr>
            <a:r>
              <a:rPr sz="2800" b="1"/>
              <a:t> </a:t>
            </a:r>
            <a:r>
              <a:rPr lang="en-US" sz="2800" b="1"/>
              <a:t>                   </a:t>
            </a:r>
            <a:r>
              <a:rPr lang="zh-CN" altLang="en-US" sz="2800" b="1"/>
              <a:t>我也对下象棋感兴趣</a:t>
            </a:r>
            <a:r>
              <a:rPr lang="en-US" sz="2800" b="1"/>
              <a:t> </a:t>
            </a:r>
            <a:endParaRPr sz="2800" b="1"/>
          </a:p>
          <a:p>
            <a:pPr algn="l">
              <a:buClrTx/>
              <a:buSzTx/>
              <a:buNone/>
            </a:pPr>
            <a:r>
              <a:rPr sz="2800" b="1"/>
              <a:t> </a:t>
            </a:r>
            <a:r>
              <a:rPr lang="en-US" sz="2800" b="1"/>
              <a:t>                    </a:t>
            </a:r>
            <a:r>
              <a:rPr sz="2800" b="1"/>
              <a:t> </a:t>
            </a:r>
            <a:r>
              <a:rPr lang="zh-CN" sz="2800" b="1"/>
              <a:t>我痴迷于打篮球</a:t>
            </a:r>
            <a:endParaRPr sz="2800" b="1"/>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4"/>
          <p:cNvSpPr txBox="1"/>
          <p:nvPr/>
        </p:nvSpPr>
        <p:spPr>
          <a:xfrm>
            <a:off x="101600" y="-635"/>
            <a:ext cx="2480310"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smtClean="0">
                <a:latin typeface="Times New Roman" panose="02020603050405020304" pitchFamily="18" charset="0"/>
                <a:cs typeface="Times New Roman" panose="02020603050405020304" pitchFamily="18" charset="0"/>
              </a:rPr>
              <a:t>Lead-in</a:t>
            </a:r>
            <a:endParaRPr lang="zh-CN" altLang="en-US" sz="4400">
              <a:latin typeface="Times New Roman" panose="02020603050405020304" pitchFamily="18" charset="0"/>
              <a:cs typeface="Times New Roman" panose="02020603050405020304" pitchFamily="18" charset="0"/>
            </a:endParaRPr>
          </a:p>
        </p:txBody>
      </p:sp>
      <p:sp>
        <p:nvSpPr>
          <p:cNvPr id="2" name="文本框 1"/>
          <p:cNvSpPr txBox="1"/>
          <p:nvPr/>
        </p:nvSpPr>
        <p:spPr>
          <a:xfrm>
            <a:off x="100965" y="859155"/>
            <a:ext cx="12091035" cy="3969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chemeClr val="tx1">
                    <a:lumMod val="65000"/>
                    <a:lumOff val="35000"/>
                  </a:schemeClr>
                </a:solidFill>
              </a:rPr>
              <a:t>He</a:t>
            </a:r>
            <a:r>
              <a:rPr lang="en-US" sz="2800" b="1">
                <a:solidFill>
                  <a:srgbClr val="FF0000"/>
                </a:solidFill>
              </a:rPr>
              <a:t> </a:t>
            </a:r>
            <a:r>
              <a:rPr sz="2800" b="1">
                <a:solidFill>
                  <a:srgbClr val="FF0000"/>
                </a:solidFill>
              </a:rPr>
              <a:t>is good at</a:t>
            </a:r>
            <a:r>
              <a:rPr sz="2800" b="1">
                <a:solidFill>
                  <a:schemeClr val="tx1">
                    <a:lumMod val="65000"/>
                    <a:lumOff val="35000"/>
                  </a:schemeClr>
                </a:solidFill>
              </a:rPr>
              <a:t> sports, </a:t>
            </a:r>
            <a:r>
              <a:rPr sz="2800" b="1">
                <a:solidFill>
                  <a:srgbClr val="FF0000"/>
                </a:solidFill>
              </a:rPr>
              <a:t>such as</a:t>
            </a:r>
            <a:r>
              <a:rPr sz="2800" b="1">
                <a:solidFill>
                  <a:schemeClr val="tx1">
                    <a:lumMod val="65000"/>
                    <a:lumOff val="35000"/>
                  </a:schemeClr>
                </a:solidFill>
              </a:rPr>
              <a:t> running, football, basketball, and table tennis.</a:t>
            </a:r>
          </a:p>
          <a:p>
            <a:r>
              <a:rPr sz="2800" b="1">
                <a:solidFill>
                  <a:srgbClr val="FF0000"/>
                </a:solidFill>
              </a:rPr>
              <a:t>学习方式:</a:t>
            </a:r>
            <a:r>
              <a:rPr lang="en-US" sz="2800" b="1">
                <a:solidFill>
                  <a:srgbClr val="FF0000"/>
                </a:solidFill>
              </a:rPr>
              <a:t>     </a:t>
            </a:r>
            <a:r>
              <a:rPr sz="2800" b="1">
                <a:solidFill>
                  <a:schemeClr val="tx1">
                    <a:lumMod val="65000"/>
                    <a:lumOff val="35000"/>
                  </a:schemeClr>
                </a:solidFill>
              </a:rPr>
              <a:t>I often ask questions，but</a:t>
            </a:r>
            <a:r>
              <a:rPr lang="en-US" sz="2800" b="1">
                <a:solidFill>
                  <a:schemeClr val="tx1">
                    <a:lumMod val="65000"/>
                    <a:lumOff val="35000"/>
                  </a:schemeClr>
                </a:solidFill>
              </a:rPr>
              <a:t>   </a:t>
            </a:r>
            <a:r>
              <a:rPr sz="2800" b="1">
                <a:solidFill>
                  <a:schemeClr val="tx1">
                    <a:lumMod val="65000"/>
                    <a:lumOff val="35000"/>
                  </a:schemeClr>
                </a:solidFill>
              </a:rPr>
              <a:t>I learn best </a:t>
            </a:r>
            <a:r>
              <a:rPr sz="2800" b="1">
                <a:solidFill>
                  <a:srgbClr val="FF0000"/>
                </a:solidFill>
              </a:rPr>
              <a:t>by doing</a:t>
            </a:r>
            <a:r>
              <a:rPr sz="2800" b="1">
                <a:solidFill>
                  <a:schemeClr val="tx1">
                    <a:lumMod val="65000"/>
                    <a:lumOff val="35000"/>
                  </a:schemeClr>
                </a:solidFill>
              </a:rPr>
              <a:t>.</a:t>
            </a:r>
          </a:p>
          <a:p>
            <a:r>
              <a:rPr lang="en-US" sz="2800" b="1">
                <a:solidFill>
                  <a:schemeClr val="tx1">
                    <a:lumMod val="65000"/>
                    <a:lumOff val="35000"/>
                  </a:schemeClr>
                </a:solidFill>
              </a:rPr>
              <a:t>                        </a:t>
            </a:r>
            <a:r>
              <a:rPr sz="2800" b="1">
                <a:solidFill>
                  <a:schemeClr val="tx1">
                    <a:lumMod val="65000"/>
                    <a:lumOff val="35000"/>
                  </a:schemeClr>
                </a:solidFill>
              </a:rPr>
              <a:t>If I'm not in class, I'm </a:t>
            </a:r>
            <a:r>
              <a:rPr sz="2800" b="1">
                <a:solidFill>
                  <a:srgbClr val="FF0000"/>
                </a:solidFill>
              </a:rPr>
              <a:t>either </a:t>
            </a:r>
            <a:r>
              <a:rPr sz="2800" b="1">
                <a:solidFill>
                  <a:schemeClr val="tx1">
                    <a:lumMod val="65000"/>
                    <a:lumOff val="35000"/>
                  </a:schemeClr>
                </a:solidFill>
              </a:rPr>
              <a:t>in the library </a:t>
            </a:r>
            <a:r>
              <a:rPr sz="2800" b="1">
                <a:solidFill>
                  <a:srgbClr val="FF0000"/>
                </a:solidFill>
              </a:rPr>
              <a:t>or</a:t>
            </a:r>
            <a:r>
              <a:rPr sz="2800" b="1">
                <a:solidFill>
                  <a:schemeClr val="tx1">
                    <a:lumMod val="65000"/>
                    <a:lumOff val="35000"/>
                  </a:schemeClr>
                </a:solidFill>
              </a:rPr>
              <a:t> in the computer lab.</a:t>
            </a:r>
          </a:p>
          <a:p>
            <a:r>
              <a:rPr lang="en-US" sz="2800" b="1">
                <a:solidFill>
                  <a:schemeClr val="tx1">
                    <a:lumMod val="65000"/>
                    <a:lumOff val="35000"/>
                  </a:schemeClr>
                </a:solidFill>
              </a:rPr>
              <a:t>                       </a:t>
            </a:r>
            <a:r>
              <a:rPr sz="2800" b="1">
                <a:solidFill>
                  <a:schemeClr val="tx1">
                    <a:lumMod val="65000"/>
                    <a:lumOff val="35000"/>
                  </a:schemeClr>
                </a:solidFill>
              </a:rPr>
              <a:t>We should </a:t>
            </a:r>
            <a:r>
              <a:rPr sz="2800" b="1">
                <a:solidFill>
                  <a:srgbClr val="FF0000"/>
                </a:solidFill>
              </a:rPr>
              <a:t>not only</a:t>
            </a:r>
            <a:r>
              <a:rPr sz="2800" b="1">
                <a:solidFill>
                  <a:schemeClr val="tx1">
                    <a:lumMod val="65000"/>
                    <a:lumOff val="35000"/>
                  </a:schemeClr>
                </a:solidFill>
              </a:rPr>
              <a:t> know“what”,</a:t>
            </a:r>
            <a:r>
              <a:rPr sz="2800" b="1">
                <a:solidFill>
                  <a:srgbClr val="FF0000"/>
                </a:solidFill>
              </a:rPr>
              <a:t>but also </a:t>
            </a:r>
            <a:r>
              <a:rPr sz="2800" b="1">
                <a:solidFill>
                  <a:schemeClr val="tx1">
                    <a:lumMod val="65000"/>
                    <a:lumOff val="35000"/>
                  </a:schemeClr>
                </a:solidFill>
              </a:rPr>
              <a:t>understand “why”.</a:t>
            </a:r>
          </a:p>
          <a:p>
            <a:r>
              <a:rPr sz="2800" b="1">
                <a:solidFill>
                  <a:srgbClr val="FF0000"/>
                </a:solidFill>
              </a:rPr>
              <a:t>计划或梦想:</a:t>
            </a:r>
            <a:r>
              <a:rPr lang="en-US" sz="2800" b="1">
                <a:solidFill>
                  <a:srgbClr val="FF0000"/>
                </a:solidFill>
              </a:rPr>
              <a:t>     </a:t>
            </a:r>
            <a:r>
              <a:rPr sz="2800" b="1">
                <a:solidFill>
                  <a:schemeClr val="tx1">
                    <a:lumMod val="65000"/>
                    <a:lumOff val="35000"/>
                  </a:schemeClr>
                </a:solidFill>
              </a:rPr>
              <a:t>Mydream is to start my own IT company.</a:t>
            </a:r>
          </a:p>
          <a:p>
            <a:r>
              <a:rPr lang="en-US" sz="2800" b="1">
                <a:solidFill>
                  <a:schemeClr val="tx1">
                    <a:lumMod val="65000"/>
                    <a:lumOff val="35000"/>
                  </a:schemeClr>
                </a:solidFill>
              </a:rPr>
              <a:t>                       </a:t>
            </a:r>
            <a:r>
              <a:rPr sz="2800" b="1">
                <a:solidFill>
                  <a:schemeClr val="tx1">
                    <a:lumMod val="65000"/>
                    <a:lumOff val="35000"/>
                  </a:schemeClr>
                </a:solidFill>
              </a:rPr>
              <a:t>I plan to become an engineer in the future.</a:t>
            </a:r>
          </a:p>
          <a:p>
            <a:r>
              <a:rPr lang="en-US" sz="2800" b="1">
                <a:solidFill>
                  <a:schemeClr val="tx1">
                    <a:lumMod val="65000"/>
                    <a:lumOff val="35000"/>
                  </a:schemeClr>
                </a:solidFill>
              </a:rPr>
              <a:t>                         </a:t>
            </a:r>
            <a:r>
              <a:rPr sz="2800" b="1">
                <a:solidFill>
                  <a:schemeClr val="tx1">
                    <a:lumMod val="65000"/>
                    <a:lumOff val="35000"/>
                  </a:schemeClr>
                </a:solidFill>
              </a:rPr>
              <a:t>I</a:t>
            </a:r>
            <a:r>
              <a:rPr sz="2800" b="1">
                <a:solidFill>
                  <a:srgbClr val="FF0000"/>
                </a:solidFill>
              </a:rPr>
              <a:t> wish</a:t>
            </a:r>
            <a:r>
              <a:rPr sz="2800" b="1">
                <a:solidFill>
                  <a:schemeClr val="tx1">
                    <a:lumMod val="65000"/>
                    <a:lumOff val="35000"/>
                  </a:schemeClr>
                </a:solidFill>
              </a:rPr>
              <a:t> my teacher </a:t>
            </a:r>
            <a:r>
              <a:rPr sz="2800" b="1">
                <a:solidFill>
                  <a:srgbClr val="FF0000"/>
                </a:solidFill>
              </a:rPr>
              <a:t>a healthy and happy </a:t>
            </a:r>
            <a:r>
              <a:rPr sz="2800" b="1">
                <a:solidFill>
                  <a:schemeClr val="tx1">
                    <a:lumMod val="65000"/>
                    <a:lumOff val="35000"/>
                  </a:schemeClr>
                </a:solidFill>
              </a:rPr>
              <a:t>life in the future.</a:t>
            </a:r>
          </a:p>
          <a:p>
            <a:r>
              <a:rPr sz="2800" b="1">
                <a:solidFill>
                  <a:srgbClr val="FF0000"/>
                </a:solidFill>
              </a:rPr>
              <a:t>人物评价:</a:t>
            </a:r>
            <a:r>
              <a:rPr lang="en-US" sz="2800" b="1">
                <a:solidFill>
                  <a:srgbClr val="FF0000"/>
                </a:solidFill>
              </a:rPr>
              <a:t>     </a:t>
            </a:r>
            <a:r>
              <a:rPr sz="2800" b="1">
                <a:solidFill>
                  <a:schemeClr val="tx1">
                    <a:lumMod val="65000"/>
                    <a:lumOff val="35000"/>
                  </a:schemeClr>
                </a:solidFill>
              </a:rPr>
              <a:t>He is always willing to help others.</a:t>
            </a:r>
          </a:p>
          <a:p>
            <a:r>
              <a:rPr lang="en-US" sz="2800" b="1">
                <a:solidFill>
                  <a:schemeClr val="tx1">
                    <a:lumMod val="65000"/>
                    <a:lumOff val="35000"/>
                  </a:schemeClr>
                </a:solidFill>
              </a:rPr>
              <a:t>                         </a:t>
            </a:r>
            <a:r>
              <a:rPr sz="2800" b="1">
                <a:solidFill>
                  <a:schemeClr val="tx1">
                    <a:lumMod val="65000"/>
                    <a:lumOff val="35000"/>
                  </a:schemeClr>
                </a:solidFill>
              </a:rPr>
              <a:t>Students</a:t>
            </a:r>
            <a:r>
              <a:rPr sz="2800" b="1">
                <a:solidFill>
                  <a:srgbClr val="FF0000"/>
                </a:solidFill>
              </a:rPr>
              <a:t> spoke highly of </a:t>
            </a:r>
            <a:r>
              <a:rPr sz="2800" b="1">
                <a:solidFill>
                  <a:schemeClr val="tx1">
                    <a:lumMod val="65000"/>
                    <a:lumOff val="35000"/>
                  </a:schemeClr>
                </a:solidFill>
              </a:rPr>
              <a:t>him and all respected him.</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4"/>
          <p:cNvSpPr txBox="1"/>
          <p:nvPr/>
        </p:nvSpPr>
        <p:spPr>
          <a:xfrm>
            <a:off x="101600" y="-635"/>
            <a:ext cx="2480310"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smtClean="0">
                <a:latin typeface="Times New Roman" panose="02020603050405020304" pitchFamily="18" charset="0"/>
                <a:cs typeface="Times New Roman" panose="02020603050405020304" pitchFamily="18" charset="0"/>
              </a:rPr>
              <a:t>Lead-in</a:t>
            </a:r>
            <a:endParaRPr lang="zh-CN" altLang="en-US" sz="4400">
              <a:latin typeface="Times New Roman" panose="02020603050405020304" pitchFamily="18" charset="0"/>
              <a:cs typeface="Times New Roman" panose="02020603050405020304" pitchFamily="18" charset="0"/>
            </a:endParaRPr>
          </a:p>
        </p:txBody>
      </p:sp>
      <p:sp>
        <p:nvSpPr>
          <p:cNvPr id="2" name="文本框 1"/>
          <p:cNvSpPr txBox="1"/>
          <p:nvPr/>
        </p:nvSpPr>
        <p:spPr>
          <a:xfrm>
            <a:off x="100965" y="859155"/>
            <a:ext cx="12091035" cy="3969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65000"/>
                    <a:lumOff val="35000"/>
                  </a:schemeClr>
                </a:solidFill>
              </a:rPr>
              <a:t>他擅长于运动，比如跑步</a:t>
            </a:r>
            <a:r>
              <a:rPr lang="en-US" altLang="zh-CN" sz="2800" b="1">
                <a:solidFill>
                  <a:schemeClr val="tx1">
                    <a:lumMod val="65000"/>
                    <a:lumOff val="35000"/>
                  </a:schemeClr>
                </a:solidFill>
              </a:rPr>
              <a:t> </a:t>
            </a:r>
            <a:r>
              <a:rPr lang="zh-CN" altLang="en-US" sz="2800" b="1">
                <a:solidFill>
                  <a:schemeClr val="tx1">
                    <a:lumMod val="65000"/>
                    <a:lumOff val="35000"/>
                  </a:schemeClr>
                </a:solidFill>
              </a:rPr>
              <a:t>足球</a:t>
            </a:r>
            <a:r>
              <a:rPr lang="en-US" altLang="zh-CN" sz="2800" b="1">
                <a:solidFill>
                  <a:schemeClr val="tx1">
                    <a:lumMod val="65000"/>
                    <a:lumOff val="35000"/>
                  </a:schemeClr>
                </a:solidFill>
              </a:rPr>
              <a:t> </a:t>
            </a:r>
            <a:r>
              <a:rPr lang="zh-CN" altLang="en-US" sz="2800" b="1">
                <a:solidFill>
                  <a:schemeClr val="tx1">
                    <a:lumMod val="65000"/>
                    <a:lumOff val="35000"/>
                  </a:schemeClr>
                </a:solidFill>
              </a:rPr>
              <a:t>篮球和乒乓球</a:t>
            </a:r>
          </a:p>
          <a:p>
            <a:r>
              <a:rPr sz="2800" b="1">
                <a:solidFill>
                  <a:srgbClr val="FF0000"/>
                </a:solidFill>
              </a:rPr>
              <a:t>学习方式:</a:t>
            </a:r>
            <a:r>
              <a:rPr lang="en-US" sz="2800" b="1">
                <a:solidFill>
                  <a:srgbClr val="FF0000"/>
                </a:solidFill>
              </a:rPr>
              <a:t>    </a:t>
            </a:r>
            <a:r>
              <a:rPr lang="zh-CN" altLang="en-US" sz="2800" b="1">
                <a:solidFill>
                  <a:srgbClr val="FF0000"/>
                </a:solidFill>
              </a:rPr>
              <a:t>我经常问问题，但是我通过做才能学的最好</a:t>
            </a:r>
            <a:r>
              <a:rPr lang="en-US" sz="2800" b="1">
                <a:solidFill>
                  <a:srgbClr val="FF0000"/>
                </a:solidFill>
              </a:rPr>
              <a:t> </a:t>
            </a:r>
          </a:p>
          <a:p>
            <a:r>
              <a:rPr lang="en-US" sz="2800" b="1">
                <a:solidFill>
                  <a:srgbClr val="FF0000"/>
                </a:solidFill>
              </a:rPr>
              <a:t>    </a:t>
            </a:r>
            <a:r>
              <a:rPr lang="en-US" sz="2800" b="1">
                <a:solidFill>
                  <a:schemeClr val="tx1">
                    <a:lumMod val="65000"/>
                    <a:lumOff val="35000"/>
                  </a:schemeClr>
                </a:solidFill>
              </a:rPr>
              <a:t>                     </a:t>
            </a:r>
            <a:r>
              <a:rPr lang="zh-CN" altLang="en-US" sz="2800" b="1">
                <a:solidFill>
                  <a:schemeClr val="tx1">
                    <a:lumMod val="65000"/>
                    <a:lumOff val="35000"/>
                  </a:schemeClr>
                </a:solidFill>
              </a:rPr>
              <a:t>如果我不在教室，我要么在图书馆要么在电脑室</a:t>
            </a:r>
          </a:p>
          <a:p>
            <a:r>
              <a:rPr lang="zh-CN" altLang="en-US" sz="2800" b="1">
                <a:solidFill>
                  <a:schemeClr val="tx1">
                    <a:lumMod val="65000"/>
                    <a:lumOff val="35000"/>
                  </a:schemeClr>
                </a:solidFill>
              </a:rPr>
              <a:t>我们应该不仅仅知道</a:t>
            </a:r>
            <a:r>
              <a:rPr sz="2800" b="1">
                <a:solidFill>
                  <a:schemeClr val="tx1">
                    <a:lumMod val="65000"/>
                    <a:lumOff val="35000"/>
                  </a:schemeClr>
                </a:solidFill>
                <a:sym typeface="+mn-ea"/>
              </a:rPr>
              <a:t>“what”</a:t>
            </a:r>
            <a:r>
              <a:rPr lang="zh-CN" altLang="en-US" sz="2800" b="1">
                <a:solidFill>
                  <a:schemeClr val="tx1">
                    <a:lumMod val="65000"/>
                    <a:lumOff val="35000"/>
                  </a:schemeClr>
                </a:solidFill>
              </a:rPr>
              <a:t>而且应该理解</a:t>
            </a:r>
            <a:r>
              <a:rPr sz="2800" b="1">
                <a:solidFill>
                  <a:schemeClr val="tx1">
                    <a:lumMod val="65000"/>
                    <a:lumOff val="35000"/>
                  </a:schemeClr>
                </a:solidFill>
                <a:sym typeface="+mn-ea"/>
              </a:rPr>
              <a:t>“why”.</a:t>
            </a:r>
          </a:p>
          <a:p>
            <a:r>
              <a:rPr sz="2800" b="1">
                <a:solidFill>
                  <a:srgbClr val="FF0000"/>
                </a:solidFill>
              </a:rPr>
              <a:t>计划或梦想:</a:t>
            </a:r>
            <a:r>
              <a:rPr lang="en-US" sz="2800" b="1">
                <a:solidFill>
                  <a:srgbClr val="FF0000"/>
                </a:solidFill>
              </a:rPr>
              <a:t>     </a:t>
            </a:r>
            <a:r>
              <a:rPr lang="zh-CN" altLang="en-US" sz="2800" b="1">
                <a:solidFill>
                  <a:srgbClr val="FF0000"/>
                </a:solidFill>
              </a:rPr>
              <a:t>我的梦想是开我自己的</a:t>
            </a:r>
            <a:r>
              <a:rPr lang="en-US" altLang="zh-CN" sz="2800" b="1">
                <a:solidFill>
                  <a:srgbClr val="FF0000"/>
                </a:solidFill>
              </a:rPr>
              <a:t>IT</a:t>
            </a:r>
            <a:r>
              <a:rPr lang="zh-CN" altLang="en-US" sz="2800" b="1">
                <a:solidFill>
                  <a:srgbClr val="FF0000"/>
                </a:solidFill>
              </a:rPr>
              <a:t>公司</a:t>
            </a:r>
          </a:p>
          <a:p>
            <a:r>
              <a:rPr lang="en-US" sz="2800" b="1">
                <a:solidFill>
                  <a:schemeClr val="tx1">
                    <a:lumMod val="65000"/>
                    <a:lumOff val="35000"/>
                  </a:schemeClr>
                </a:solidFill>
              </a:rPr>
              <a:t>                           </a:t>
            </a:r>
            <a:r>
              <a:rPr lang="zh-CN" altLang="en-US" sz="2800" b="1">
                <a:solidFill>
                  <a:schemeClr val="tx1">
                    <a:lumMod val="65000"/>
                    <a:lumOff val="35000"/>
                  </a:schemeClr>
                </a:solidFill>
              </a:rPr>
              <a:t>我打算成为一名工程师在未来</a:t>
            </a:r>
            <a:r>
              <a:rPr lang="en-US" sz="2800" b="1">
                <a:solidFill>
                  <a:schemeClr val="tx1">
                    <a:lumMod val="65000"/>
                    <a:lumOff val="35000"/>
                  </a:schemeClr>
                </a:solidFill>
              </a:rPr>
              <a:t>                      </a:t>
            </a:r>
          </a:p>
          <a:p>
            <a:r>
              <a:rPr lang="en-US" sz="2800" b="1">
                <a:solidFill>
                  <a:schemeClr val="tx1">
                    <a:lumMod val="65000"/>
                    <a:lumOff val="35000"/>
                  </a:schemeClr>
                </a:solidFill>
              </a:rPr>
              <a:t>                         </a:t>
            </a:r>
            <a:r>
              <a:rPr lang="zh-CN" altLang="en-US" sz="2800" b="1">
                <a:solidFill>
                  <a:schemeClr val="tx1">
                    <a:lumMod val="65000"/>
                    <a:lumOff val="35000"/>
                  </a:schemeClr>
                </a:solidFill>
              </a:rPr>
              <a:t>我祝愿我的老师过着健康快乐的生活在未来</a:t>
            </a:r>
            <a:r>
              <a:rPr lang="en-US" sz="2800" b="1">
                <a:solidFill>
                  <a:schemeClr val="tx1">
                    <a:lumMod val="65000"/>
                    <a:lumOff val="35000"/>
                  </a:schemeClr>
                </a:solidFill>
              </a:rPr>
              <a:t>   </a:t>
            </a:r>
          </a:p>
          <a:p>
            <a:r>
              <a:rPr sz="2800" b="1">
                <a:solidFill>
                  <a:srgbClr val="FF0000"/>
                </a:solidFill>
              </a:rPr>
              <a:t>人物评价:</a:t>
            </a:r>
            <a:r>
              <a:rPr lang="en-US" sz="2800" b="1">
                <a:solidFill>
                  <a:srgbClr val="FF0000"/>
                </a:solidFill>
              </a:rPr>
              <a:t>     </a:t>
            </a:r>
            <a:r>
              <a:rPr lang="zh-CN" altLang="en-US" sz="2800" b="1">
                <a:solidFill>
                  <a:srgbClr val="FF0000"/>
                </a:solidFill>
              </a:rPr>
              <a:t>他总是乐于帮助其他人</a:t>
            </a:r>
            <a:r>
              <a:rPr sz="2800" b="1">
                <a:solidFill>
                  <a:schemeClr val="tx1">
                    <a:lumMod val="65000"/>
                    <a:lumOff val="35000"/>
                  </a:schemeClr>
                </a:solidFill>
              </a:rPr>
              <a:t>He is always willing to help others.</a:t>
            </a:r>
          </a:p>
          <a:p>
            <a:r>
              <a:rPr lang="en-US" sz="2800" b="1">
                <a:solidFill>
                  <a:schemeClr val="tx1">
                    <a:lumMod val="65000"/>
                    <a:lumOff val="35000"/>
                  </a:schemeClr>
                </a:solidFill>
              </a:rPr>
              <a:t>                         </a:t>
            </a:r>
            <a:r>
              <a:rPr lang="zh-CN" altLang="en-US" sz="2800" b="1">
                <a:solidFill>
                  <a:schemeClr val="tx1">
                    <a:lumMod val="65000"/>
                    <a:lumOff val="35000"/>
                  </a:schemeClr>
                </a:solidFill>
              </a:rPr>
              <a:t>学生们对他评价很高并且尊重他</a:t>
            </a:r>
            <a:endParaRPr sz="2800" b="1">
              <a:solidFill>
                <a:schemeClr val="tx1">
                  <a:lumMod val="65000"/>
                  <a:lumOff val="35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4"/>
          <p:cNvSpPr txBox="1"/>
          <p:nvPr/>
        </p:nvSpPr>
        <p:spPr>
          <a:xfrm>
            <a:off x="101600" y="90805"/>
            <a:ext cx="3083560"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smtClean="0">
                <a:latin typeface="Times New Roman" panose="02020603050405020304" pitchFamily="18" charset="0"/>
                <a:cs typeface="Times New Roman" panose="02020603050405020304" pitchFamily="18" charset="0"/>
              </a:rPr>
              <a:t>Lead-in</a:t>
            </a:r>
            <a:endParaRPr lang="zh-CN" altLang="en-US" sz="4400">
              <a:latin typeface="Times New Roman" panose="02020603050405020304" pitchFamily="18" charset="0"/>
              <a:cs typeface="Times New Roman" panose="02020603050405020304" pitchFamily="18" charset="0"/>
            </a:endParaRPr>
          </a:p>
        </p:txBody>
      </p:sp>
      <p:sp>
        <p:nvSpPr>
          <p:cNvPr id="2" name="文本框 1"/>
          <p:cNvSpPr txBox="1"/>
          <p:nvPr/>
        </p:nvSpPr>
        <p:spPr>
          <a:xfrm>
            <a:off x="100965" y="859155"/>
            <a:ext cx="10976610" cy="50158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 </a:t>
            </a:r>
            <a:r>
              <a:rPr lang="zh-CN" altLang="en-US" sz="4000"/>
              <a:t> </a:t>
            </a:r>
            <a:r>
              <a:rPr lang="en-US" altLang="zh-CN" sz="4000"/>
              <a:t> recite the following sentences</a:t>
            </a:r>
          </a:p>
          <a:p>
            <a:r>
              <a:rPr lang="en-US" altLang="zh-CN" sz="4000"/>
              <a:t>1. I am </a:t>
            </a:r>
            <a:r>
              <a:rPr lang="en-US" altLang="zh-CN" sz="4000">
                <a:solidFill>
                  <a:srgbClr val="FF0000"/>
                </a:solidFill>
              </a:rPr>
              <a:t>an active person</a:t>
            </a:r>
            <a:r>
              <a:rPr lang="en-US" altLang="zh-CN" sz="4000"/>
              <a:t> and I love sports.</a:t>
            </a:r>
          </a:p>
          <a:p>
            <a:r>
              <a:rPr lang="en-US" altLang="zh-CN" sz="4000"/>
              <a:t>2. I </a:t>
            </a:r>
            <a:r>
              <a:rPr lang="en-US" altLang="zh-CN" sz="4000">
                <a:solidFill>
                  <a:srgbClr val="FF0000"/>
                </a:solidFill>
              </a:rPr>
              <a:t>am curious about </a:t>
            </a:r>
            <a:r>
              <a:rPr lang="en-US" altLang="zh-CN" sz="4000"/>
              <a:t>everything.</a:t>
            </a:r>
          </a:p>
          <a:p>
            <a:r>
              <a:rPr lang="en-US" altLang="zh-CN" sz="4000"/>
              <a:t>3. Dancing and skating </a:t>
            </a:r>
            <a:r>
              <a:rPr lang="en-US" altLang="zh-CN" sz="4000">
                <a:solidFill>
                  <a:srgbClr val="FF0000"/>
                </a:solidFill>
              </a:rPr>
              <a:t>are</a:t>
            </a:r>
            <a:r>
              <a:rPr lang="en-US" altLang="zh-CN" sz="4000"/>
              <a:t> my hobbies.</a:t>
            </a:r>
          </a:p>
          <a:p>
            <a:r>
              <a:rPr lang="en-US" altLang="zh-CN" sz="4000"/>
              <a:t>4. You will</a:t>
            </a:r>
            <a:r>
              <a:rPr lang="en-US" altLang="zh-CN" sz="4000">
                <a:solidFill>
                  <a:srgbClr val="FF0000"/>
                </a:solidFill>
              </a:rPr>
              <a:t> never </a:t>
            </a:r>
            <a:r>
              <a:rPr lang="en-US" altLang="zh-CN" sz="4000"/>
              <a:t>see me </a:t>
            </a:r>
            <a:r>
              <a:rPr lang="en-US" altLang="zh-CN" sz="4000">
                <a:solidFill>
                  <a:srgbClr val="FF0000"/>
                </a:solidFill>
              </a:rPr>
              <a:t>without</a:t>
            </a:r>
            <a:r>
              <a:rPr lang="en-US" altLang="zh-CN" sz="4000"/>
              <a:t> a book or a pen.</a:t>
            </a:r>
          </a:p>
          <a:p>
            <a:r>
              <a:rPr lang="en-US" altLang="zh-CN" sz="4000"/>
              <a:t>5. My dream </a:t>
            </a:r>
            <a:r>
              <a:rPr lang="en-US" altLang="zh-CN" sz="4000">
                <a:solidFill>
                  <a:srgbClr val="FF0000"/>
                </a:solidFill>
              </a:rPr>
              <a:t>is to</a:t>
            </a:r>
            <a:r>
              <a:rPr lang="en-US" altLang="zh-CN" sz="4000"/>
              <a:t> start my own IT company.</a:t>
            </a:r>
          </a:p>
          <a:p>
            <a:r>
              <a:rPr lang="en-US" altLang="zh-CN" sz="4000"/>
              <a:t>6.If I am not in class, I am </a:t>
            </a:r>
            <a:r>
              <a:rPr lang="en-US" altLang="zh-CN" sz="4000">
                <a:solidFill>
                  <a:srgbClr val="FF0000"/>
                </a:solidFill>
              </a:rPr>
              <a:t>either</a:t>
            </a:r>
            <a:r>
              <a:rPr lang="en-US" altLang="zh-CN" sz="4000"/>
              <a:t> in the library </a:t>
            </a:r>
            <a:r>
              <a:rPr lang="en-US" altLang="zh-CN" sz="4000">
                <a:solidFill>
                  <a:srgbClr val="FF0000"/>
                </a:solidFill>
              </a:rPr>
              <a:t>or </a:t>
            </a:r>
            <a:r>
              <a:rPr lang="en-US" altLang="zh-CN" sz="4000"/>
              <a:t>in the computer lab.</a:t>
            </a:r>
            <a:r>
              <a:rPr lang="zh-CN" altLang="en-US" sz="4000"/>
              <a:t> </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4"/>
          <p:cNvSpPr txBox="1"/>
          <p:nvPr/>
        </p:nvSpPr>
        <p:spPr>
          <a:xfrm>
            <a:off x="101600" y="90805"/>
            <a:ext cx="3083560"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smtClean="0">
                <a:latin typeface="Times New Roman" panose="02020603050405020304" pitchFamily="18" charset="0"/>
                <a:cs typeface="Times New Roman" panose="02020603050405020304" pitchFamily="18" charset="0"/>
              </a:rPr>
              <a:t>Lead-in</a:t>
            </a:r>
            <a:endParaRPr lang="zh-CN" altLang="en-US" sz="4400">
              <a:latin typeface="Times New Roman" panose="02020603050405020304" pitchFamily="18" charset="0"/>
              <a:cs typeface="Times New Roman" panose="02020603050405020304" pitchFamily="18" charset="0"/>
            </a:endParaRPr>
          </a:p>
        </p:txBody>
      </p:sp>
      <p:sp>
        <p:nvSpPr>
          <p:cNvPr id="2" name="文本框 1"/>
          <p:cNvSpPr txBox="1"/>
          <p:nvPr/>
        </p:nvSpPr>
        <p:spPr>
          <a:xfrm>
            <a:off x="100965" y="859155"/>
            <a:ext cx="10976610" cy="50158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 </a:t>
            </a:r>
            <a:r>
              <a:rPr lang="zh-CN" altLang="en-US" sz="4000"/>
              <a:t> </a:t>
            </a:r>
            <a:r>
              <a:rPr lang="en-US" altLang="zh-CN" sz="4000"/>
              <a:t> recite the following sentences</a:t>
            </a:r>
          </a:p>
          <a:p>
            <a:r>
              <a:rPr lang="en-US" altLang="zh-CN" sz="4000"/>
              <a:t>1.</a:t>
            </a:r>
            <a:r>
              <a:rPr lang="zh-CN" altLang="en-US" sz="4000"/>
              <a:t>我是一个积极的人并且喜欢运动</a:t>
            </a:r>
          </a:p>
          <a:p>
            <a:r>
              <a:rPr lang="en-US" altLang="zh-CN" sz="4000"/>
              <a:t>2. </a:t>
            </a:r>
            <a:r>
              <a:rPr lang="zh-CN" altLang="en-US" sz="4000"/>
              <a:t>我对一切都很好奇</a:t>
            </a:r>
            <a:r>
              <a:rPr lang="en-US" altLang="zh-CN" sz="4000"/>
              <a:t>.</a:t>
            </a:r>
          </a:p>
          <a:p>
            <a:r>
              <a:rPr lang="en-US" altLang="zh-CN" sz="4000"/>
              <a:t>3. </a:t>
            </a:r>
            <a:r>
              <a:rPr lang="zh-CN" altLang="en-US" sz="4000"/>
              <a:t>跳舞和滑冰是我的爱好</a:t>
            </a:r>
            <a:endParaRPr lang="en-US" altLang="zh-CN" sz="4000"/>
          </a:p>
          <a:p>
            <a:r>
              <a:rPr lang="en-US" altLang="zh-CN" sz="4000"/>
              <a:t>4. </a:t>
            </a:r>
            <a:r>
              <a:rPr lang="zh-CN" altLang="en-US" sz="4000"/>
              <a:t>你会看到我捧着书或握着笔</a:t>
            </a:r>
            <a:endParaRPr lang="en-US" altLang="zh-CN" sz="4000"/>
          </a:p>
          <a:p>
            <a:r>
              <a:rPr lang="en-US" altLang="zh-CN" sz="4000"/>
              <a:t>5. </a:t>
            </a:r>
            <a:r>
              <a:rPr lang="zh-CN" altLang="en-US" sz="4000"/>
              <a:t>我的梦想是开我自己的</a:t>
            </a:r>
            <a:r>
              <a:rPr lang="en-US" altLang="zh-CN" sz="4000"/>
              <a:t>IT</a:t>
            </a:r>
            <a:r>
              <a:rPr lang="zh-CN" altLang="en-US" sz="4000"/>
              <a:t>公司</a:t>
            </a:r>
            <a:endParaRPr lang="en-US" altLang="zh-CN" sz="4000"/>
          </a:p>
          <a:p>
            <a:r>
              <a:rPr lang="en-US" altLang="zh-CN" sz="4000"/>
              <a:t>6.</a:t>
            </a:r>
            <a:r>
              <a:rPr lang="zh-CN" altLang="en-US" sz="4000" b="1">
                <a:solidFill>
                  <a:schemeClr val="tx1">
                    <a:lumMod val="65000"/>
                    <a:lumOff val="35000"/>
                  </a:schemeClr>
                </a:solidFill>
                <a:sym typeface="+mn-ea"/>
              </a:rPr>
              <a:t>如果我不在教室，我要么在图书馆要么在电脑室</a:t>
            </a:r>
            <a:r>
              <a:rPr lang="zh-CN" altLang="en-US" sz="4000"/>
              <a:t> </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597" name="标题 1"/>
          <p:cNvSpPr>
            <a:spLocks noGrp="1"/>
          </p:cNvSpPr>
          <p:nvPr>
            <p:ph type="title"/>
          </p:nvPr>
        </p:nvSpPr>
        <p:spPr>
          <a:xfrm>
            <a:off x="87187" y="-383248"/>
            <a:ext cx="10058400" cy="1450757"/>
          </a:xfrm>
        </p:spPr>
        <p:txBody>
          <a:bodyPr/>
          <a:lstStyle/>
          <a:p>
            <a:r>
              <a:rPr sz="6000">
                <a:latin typeface="Times New Roman" panose="02020603050405020304" pitchFamily="18" charset="0"/>
                <a:cs typeface="Times New Roman" panose="02020603050405020304" pitchFamily="18" charset="0"/>
                <a:sym typeface="+mn-ea"/>
              </a:rPr>
              <a:t>learning aims:</a:t>
            </a:r>
            <a:endParaRPr lang="zh-CN" altLang="en-US" sz="6000">
              <a:latin typeface="Times New Roman" panose="02020603050405020304" pitchFamily="18" charset="0"/>
              <a:cs typeface="Times New Roman" panose="02020603050405020304" pitchFamily="18" charset="0"/>
            </a:endParaRPr>
          </a:p>
        </p:txBody>
      </p:sp>
      <p:sp>
        <p:nvSpPr>
          <p:cNvPr id="1048598" name="内容占位符 2"/>
          <p:cNvSpPr>
            <a:spLocks noGrp="1"/>
          </p:cNvSpPr>
          <p:nvPr>
            <p:ph idx="1"/>
          </p:nvPr>
        </p:nvSpPr>
        <p:spPr>
          <a:xfrm>
            <a:off x="0" y="903767"/>
            <a:ext cx="12303968" cy="5954233"/>
          </a:xfrm>
        </p:spPr>
        <p:txBody>
          <a:bodyPr/>
          <a:lstStyle/>
          <a:p>
            <a:pPr marL="0" indent="0">
              <a:buNone/>
            </a:pPr>
            <a:endParaRPr lang="zh-CN" altLang="en-US">
              <a:latin typeface="Times New Roman" panose="02020603050405020304" pitchFamily="18" charset="0"/>
              <a:cs typeface="Times New Roman" panose="02020603050405020304" pitchFamily="18" charset="0"/>
            </a:endParaRPr>
          </a:p>
          <a:p>
            <a:pPr marL="0" indent="0">
              <a:buNone/>
            </a:pPr>
            <a:r>
              <a:rPr lang="en-US" altLang="zh-CN" sz="4400">
                <a:latin typeface="Times New Roman" panose="02020603050405020304" pitchFamily="18" charset="0"/>
                <a:cs typeface="Times New Roman" panose="02020603050405020304" pitchFamily="18" charset="0"/>
              </a:rPr>
              <a:t>1</a:t>
            </a:r>
            <a:r>
              <a:rPr lang="en-US" altLang="zh-CN" sz="4400" smtClean="0">
                <a:latin typeface="Times New Roman" panose="02020603050405020304" pitchFamily="18" charset="0"/>
                <a:cs typeface="Times New Roman" panose="02020603050405020304" pitchFamily="18" charset="0"/>
              </a:rPr>
              <a:t>) Think about the modle of writing profile</a:t>
            </a:r>
          </a:p>
          <a:p>
            <a:pPr marL="0" indent="0">
              <a:buNone/>
            </a:pPr>
            <a:r>
              <a:rPr lang="en-US" altLang="zh-CN" sz="4400">
                <a:latin typeface="Times New Roman" panose="02020603050405020304" pitchFamily="18" charset="0"/>
                <a:cs typeface="Times New Roman" panose="02020603050405020304" pitchFamily="18" charset="0"/>
              </a:rPr>
              <a:t>2) use what you have learnt to write your own student profile.</a:t>
            </a:r>
          </a:p>
          <a:p>
            <a:pPr marL="0" indent="0">
              <a:buNone/>
            </a:pPr>
            <a:r>
              <a:rPr lang="en-US" altLang="zh-CN" sz="4400">
                <a:latin typeface="Times New Roman" panose="02020603050405020304" pitchFamily="18" charset="0"/>
                <a:cs typeface="Times New Roman" panose="02020603050405020304" pitchFamily="18" charset="0"/>
              </a:rPr>
              <a:t>3) master the important structure</a:t>
            </a:r>
          </a:p>
        </p:txBody>
      </p:sp>
    </p:spTree>
    <p:custDataLst>
      <p:tags r:id="rId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524510" y="1372235"/>
            <a:ext cx="10058400" cy="728980"/>
          </a:xfrm>
        </p:spPr>
        <p:txBody>
          <a:bodyPr>
            <a:normAutofit fontScale="90000"/>
          </a:bodyPr>
          <a:lstStyle/>
          <a:p>
            <a:r>
              <a:rPr lang="en-US" altLang="zh-CN" sz="6000">
                <a:latin typeface="Times New Roman" panose="02020603050405020304" pitchFamily="18" charset="0"/>
                <a:cs typeface="Times New Roman" panose="02020603050405020304" pitchFamily="18" charset="0"/>
                <a:sym typeface="+mn-ea"/>
              </a:rPr>
              <a:t> </a:t>
            </a:r>
            <a:r>
              <a:rPr lang="en-US" altLang="zh-CN" sz="6000" b="1" smtClean="0">
                <a:latin typeface="Times New Roman" panose="02020603050405020304" pitchFamily="18" charset="0"/>
                <a:cs typeface="Times New Roman" panose="02020603050405020304" pitchFamily="18" charset="0"/>
                <a:sym typeface="+mn-ea"/>
              </a:rPr>
              <a:t>Self-learning guidance:</a:t>
            </a:r>
            <a:r>
              <a:rPr lang="en-US" altLang="zh-CN" sz="5400">
                <a:latin typeface="Times New Roman" panose="02020603050405020304" pitchFamily="18" charset="0"/>
                <a:cs typeface="Times New Roman" panose="02020603050405020304" pitchFamily="18" charset="0"/>
                <a:sym typeface="+mn-ea"/>
              </a:rPr>
              <a:t>(10')</a:t>
            </a:r>
            <a:br>
              <a:rPr lang="en-US" altLang="zh-CN"/>
            </a:br>
            <a:endParaRPr lang="zh-CN" altLang="en-US"/>
          </a:p>
        </p:txBody>
      </p:sp>
      <p:sp>
        <p:nvSpPr>
          <p:cNvPr id="3" name="文本占位符 2"/>
          <p:cNvSpPr>
            <a:spLocks noGrp="1"/>
          </p:cNvSpPr>
          <p:nvPr>
            <p:ph type="body" idx="1"/>
          </p:nvPr>
        </p:nvSpPr>
        <p:spPr>
          <a:xfrm>
            <a:off x="524510" y="1724660"/>
            <a:ext cx="11334115" cy="4023360"/>
          </a:xfrm>
        </p:spPr>
        <p:txBody>
          <a:bodyPr>
            <a:normAutofit/>
          </a:bodyPr>
          <a:lstStyle/>
          <a:p>
            <a:pPr marL="0" lvl="0" indent="0">
              <a:lnSpc>
                <a:spcPct val="15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use the following detail to finish the composition</a:t>
            </a:r>
          </a:p>
          <a:p>
            <a:pPr marL="0" lvl="0" indent="0">
              <a:lnSpc>
                <a:spcPct val="15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4000"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age        grade         school               characters</a:t>
            </a:r>
          </a:p>
          <a:p>
            <a:pPr marL="0" lvl="0" indent="0">
              <a:lnSpc>
                <a:spcPct val="150000"/>
              </a:lnSpc>
              <a:spcAft>
                <a:spcPct val="0"/>
              </a:spcAft>
              <a:buNone/>
            </a:pPr>
            <a:r>
              <a:rPr lang="en-US" altLang="zh-CN" sz="4000" kern="100"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favorite subject       hobbies          ideal/dream</a:t>
            </a:r>
          </a:p>
        </p:txBody>
      </p:sp>
    </p:spTree>
    <p:custDataLst>
      <p:tags r:id="rId2"/>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104775" y="126365"/>
            <a:ext cx="12087225" cy="6134100"/>
          </a:xfrm>
        </p:spPr>
        <p:txBody>
          <a:bodyPr>
            <a:normAutofit fontScale="32500" lnSpcReduction="10000"/>
          </a:bodyPr>
          <a:lstStyle/>
          <a:p>
            <a:pPr marL="0" lvl="0" indent="0">
              <a:lnSpc>
                <a:spcPct val="15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【实践运用】</a:t>
            </a:r>
          </a:p>
          <a:p>
            <a:pPr marL="0" lvl="0" indent="0">
              <a:lnSpc>
                <a:spcPct val="15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I'm Li Hua,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 senior high school student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from Shanghai of China. I'm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16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this year. I</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'm about 1.70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metres in height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with</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big bright eyes and short hair. I'm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wear</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ing a pair of glasses,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which</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makes me look a bit like a crazy professor. Physics is my favourite subject. I can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think fast</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.I often ask some interesting questions in class. I am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also good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sports, such as football, basketball, and table tennis. I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plan to</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become a physicist in the future If you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are fond of</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physics too, please contact me. I believe we can be good friends.Let's</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explore the unknown world</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together.</a:t>
            </a:r>
          </a:p>
        </p:txBody>
      </p:sp>
    </p:spTree>
    <p:custDataLst>
      <p:tags r:id="rId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104775" y="126365"/>
            <a:ext cx="12087225" cy="6134100"/>
          </a:xfrm>
        </p:spPr>
        <p:txBody>
          <a:bodyPr>
            <a:normAutofit fontScale="32500" lnSpcReduction="10000"/>
          </a:bodyPr>
          <a:lstStyle/>
          <a:p>
            <a:pPr marL="0" lvl="0" indent="0">
              <a:lnSpc>
                <a:spcPct val="15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a:lnSpc>
                <a:spcPct val="15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我是李华，一个高中生来自于中国上海。我今年</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16</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岁。我大约</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1.7</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米高有着大大的明亮的眼睛和短发。我总是带着一副眼镜，这使得我看起来像一个疯狂的教授。物理是我最喜欢的科目，我可以快速思考，我经常问一些有趣的问题在班上，我也擅长于运动，比如足球，篮球乒乓球。我计划成为一个物理学家在未来。如果你也喜欢物理，请联系我。我相信我们能成为好朋友。让我一起探索未知的世界。</a:t>
            </a:r>
            <a:endPar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p:txBody>
      </p:sp>
    </p:spTree>
    <p:custDataLst>
      <p:tags r:id="rId2"/>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111760"/>
            <a:ext cx="12192000" cy="6148705"/>
          </a:xfrm>
        </p:spPr>
        <p:txBody>
          <a:bodyPr>
            <a:normAutofit fontScale="32500" lnSpcReduction="1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Dear Su Ru,</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 am sorry to know</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you are </a:t>
            </a:r>
            <a:r>
              <a:rPr lang="zh-CN" alt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having trouble in</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making friends.Here are some tips for you.</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First</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why not be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 friend first if you want to make friends? </a:t>
            </a:r>
            <a:r>
              <a:rPr lang="zh-CN" alt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Besides,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It is very important for you to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share happiness and sorrow with your friend? </a:t>
            </a:r>
            <a:r>
              <a:rPr lang="zh-CN" alt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Just as a saying goes, “A friend in need is a friend indeed.</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Last but not least, </a:t>
            </a:r>
            <a:r>
              <a:rPr lang="zh-CN" alt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put your heart into</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making friends. </a:t>
            </a:r>
            <a:r>
              <a:rPr lang="zh-CN" alt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It</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is well known to us all </a:t>
            </a:r>
            <a:r>
              <a:rPr lang="zh-CN" alt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that</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friendship </a:t>
            </a:r>
            <a:r>
              <a:rPr lang="zh-CN" alt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calls for</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time and effort.</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I hope you will </a:t>
            </a:r>
            <a:r>
              <a:rPr lang="zh-CN" alt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find</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these ideas </a:t>
            </a:r>
            <a:r>
              <a:rPr lang="zh-CN" alt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useful.</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111760"/>
            <a:ext cx="12192000" cy="6148705"/>
          </a:xfrm>
        </p:spPr>
        <p:txBody>
          <a:bodyPr>
            <a:normAutofit fontScale="32500" lnSpcReduction="1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建议信格式</a:t>
            </a: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1.   Dear</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称呼语</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2.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首段，针对题目所述问题表明写作意图</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提建议</a:t>
            </a: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 am sorry to know</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you are </a:t>
            </a:r>
            <a:r>
              <a:rPr lang="zh-CN" alt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having trouble in</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making friends.Here are some tips for you.</a:t>
            </a: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I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am really delighted to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know you have moved.</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I know you are lacking in friends around you....</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I am writing to give you some advice on how to ...</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The details are as follows.</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a:t>
            </a:r>
            <a:endPar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p:txBody>
      </p:sp>
    </p:spTree>
    <p:custDataLst>
      <p:tags r:id="rId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111760"/>
            <a:ext cx="12192000" cy="6148705"/>
          </a:xfrm>
        </p:spPr>
        <p:txBody>
          <a:bodyPr>
            <a:normAutofit fontScale="25000" lnSpcReduction="2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3</a:t>
            </a:r>
            <a:r>
              <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rPr>
              <a:t>.   陈述具体的建议内容及理由</a:t>
            </a:r>
          </a:p>
          <a:p>
            <a:pPr marL="0" lvl="0" indent="0" fontAlgn="auto">
              <a:lnSpc>
                <a:spcPct val="100000"/>
              </a:lnSpc>
              <a:spcAft>
                <a:spcPct val="0"/>
              </a:spcAft>
              <a:buNone/>
            </a:pPr>
            <a:r>
              <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96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顺序词</a:t>
            </a:r>
            <a:r>
              <a:rPr lang="en-US" altLang="zh-CN" sz="96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firstly   secondly    lastly</a:t>
            </a:r>
          </a:p>
          <a:p>
            <a:pPr marL="0" lvl="0" indent="0" fontAlgn="auto">
              <a:lnSpc>
                <a:spcPct val="100000"/>
              </a:lnSpc>
              <a:spcAft>
                <a:spcPct val="0"/>
              </a:spcAft>
              <a:buNone/>
            </a:pP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First of all, Besides,what’s more,   last but not least.</a:t>
            </a:r>
          </a:p>
          <a:p>
            <a:pPr marL="0" lvl="0" indent="0" fontAlgn="auto">
              <a:lnSpc>
                <a:spcPct val="100000"/>
              </a:lnSpc>
              <a:spcAft>
                <a:spcPct val="0"/>
              </a:spcAft>
              <a:buNone/>
            </a:pP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First and foremost,  what’s worse,   In addition, </a:t>
            </a:r>
            <a:endPar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96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96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表示建议的句式</a:t>
            </a:r>
            <a:r>
              <a:rPr lang="en-US" altLang="zh-CN" sz="96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fontAlgn="auto">
              <a:lnSpc>
                <a:spcPct val="100000"/>
              </a:lnSpc>
              <a:spcAft>
                <a:spcPct val="0"/>
              </a:spcAft>
              <a:buNone/>
            </a:pPr>
            <a:r>
              <a:rPr lang="en-US" altLang="zh-CN" sz="96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1.</a:t>
            </a:r>
            <a:r>
              <a:rPr lang="zh-CN" altLang="en-US" sz="96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why not </a:t>
            </a:r>
            <a:r>
              <a:rPr lang="en-US" altLang="zh-CN" sz="96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do sth </a:t>
            </a:r>
            <a:r>
              <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rPr>
              <a:t> if you want to </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do</a:t>
            </a:r>
            <a:r>
              <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96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why not </a:t>
            </a:r>
            <a:r>
              <a:rPr lang="en-US" altLang="zh-CN" sz="96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discuss the problem together?</a:t>
            </a:r>
            <a:endPar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2.I</a:t>
            </a:r>
            <a:r>
              <a:rPr lang="zh-CN" altLang="en-US" sz="96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t is very important for you to</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focus on other things in life.</a:t>
            </a:r>
            <a:r>
              <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fontAlgn="auto">
              <a:lnSpc>
                <a:spcPct val="100000"/>
              </a:lnSpc>
              <a:spcAft>
                <a:spcPct val="0"/>
              </a:spcAft>
              <a:buNone/>
            </a:pPr>
            <a:r>
              <a:rPr lang="zh-CN" altLang="en-US" sz="96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3.  </a:t>
            </a:r>
            <a:r>
              <a:rPr lang="en-US" altLang="zh-CN" sz="96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 recommend that </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you </a:t>
            </a:r>
            <a:r>
              <a:rPr lang="zh-CN" altLang="en-US" sz="96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should  </a:t>
            </a:r>
            <a:r>
              <a:rPr lang="en-US" altLang="zh-CN" sz="96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talk to your friend about his behaviour.</a:t>
            </a:r>
            <a:endPar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4. </a:t>
            </a:r>
            <a:r>
              <a:rPr lang="en-US" altLang="zh-CN" sz="96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 suggest that  you should join </a:t>
            </a: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clubs and take part in after-school activities to find friends with similar interests.</a:t>
            </a:r>
          </a:p>
          <a:p>
            <a:pPr marL="0" lvl="0" indent="0" fontAlgn="auto">
              <a:lnSpc>
                <a:spcPct val="100000"/>
              </a:lnSpc>
              <a:spcAft>
                <a:spcPct val="0"/>
              </a:spcAft>
              <a:buNone/>
            </a:pPr>
            <a:r>
              <a:rPr lang="en-US" altLang="zh-CN" sz="9600" b="1" kern="100">
                <a:latin typeface="Times New Roman" panose="02020603050405020304" pitchFamily="18" charset="0"/>
                <a:ea typeface="宋体" panose="02010600030101010101" pitchFamily="2" charset="-122"/>
                <a:cs typeface="Times New Roman" panose="02020603050405020304" pitchFamily="18" charset="0"/>
                <a:sym typeface="+mn-ea"/>
              </a:rPr>
              <a:t>                     5. You’d better talk to others actively. </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135255" y="635"/>
            <a:ext cx="12056745" cy="6259830"/>
          </a:xfrm>
        </p:spPr>
        <p:txBody>
          <a:bodyPr>
            <a:normAutofit fontScale="25000" lnSpcReduction="2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4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表祝愿</a:t>
            </a: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 hope that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you will find these suggestions practical/useful/helpful </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wish you good luck.</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 sincerely hope</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that these suggestions are helpful.</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helpful=be of help       adj= be +of +n.</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useful= be of use</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important= be of importance</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 sincerely hope</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that these suggestions are </a:t>
            </a:r>
            <a:r>
              <a:rPr lang="en-US" alt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be of help/be of use</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p>
          <a:p>
            <a:pPr marL="0" lvl="0" indent="0" fontAlgn="auto">
              <a:lnSpc>
                <a:spcPct val="100000"/>
              </a:lnSpc>
              <a:spcAft>
                <a:spcPct val="0"/>
              </a:spcAft>
              <a:buNone/>
            </a:pPr>
            <a:endPar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989330" y="689610"/>
            <a:ext cx="1018032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a:t>TEST</a:t>
            </a:r>
            <a:r>
              <a:rPr lang="zh-CN" altLang="en-US" sz="4800"/>
              <a:t>：</a:t>
            </a:r>
          </a:p>
        </p:txBody>
      </p:sp>
      <p:sp>
        <p:nvSpPr>
          <p:cNvPr id="5" name="文本框 4"/>
          <p:cNvSpPr txBox="1"/>
          <p:nvPr/>
        </p:nvSpPr>
        <p:spPr>
          <a:xfrm>
            <a:off x="2367915" y="2144395"/>
            <a:ext cx="6417310"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400" b="1">
                <a:sym typeface="+mn-ea"/>
              </a:rPr>
              <a:t>Recite the model essay</a:t>
            </a:r>
            <a:endParaRPr lang="zh-CN" altLang="en-US" sz="4400" b="1"/>
          </a:p>
        </p:txBody>
      </p:sp>
    </p:spTree>
    <p:custDataLst>
      <p:tags r:id="rId2"/>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135255" y="635"/>
            <a:ext cx="12056745" cy="6259830"/>
          </a:xfrm>
        </p:spPr>
        <p:txBody>
          <a:bodyPr>
            <a:normAutofit fontScale="32500" lnSpcReduction="1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1.词汇</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描写景点</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be known/famous as,</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place of interest, famous sights, amazing, unbelievable, interesting, a beautiful city with a long history</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描写</a:t>
            </a:r>
            <a:r>
              <a:rPr lang="zh-CN"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感</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受:</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excited,</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amazed， be impressed by, be interested in</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交通方式:</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take the train/plane/bus/ car/ship/subway，bytrain/plane/bus/ car/ship/subway</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活动安排:</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take photos，buy presents, experience their life and learn more about ... culture, taste various kinds of delicious food</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60465"/>
          </a:xfrm>
        </p:spPr>
        <p:txBody>
          <a:bodyPr>
            <a:normAutofit fontScale="25000" lnSpcReduction="2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2.句型</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计划:</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I'm planning to .…. I'm looking forward to ...</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Do you have any plans for .….?</a:t>
            </a: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During the summer vacation,I'm planning to visit …, which is famous/ known for ...</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准备:</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How are you getting ready for ...? I'd like to buy a plane ticket for ...</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观光:</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1</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After reaching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my destination,I</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enjoy ... </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I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will admire local architecture and</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enjoy... </a:t>
            </a: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2</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It is amazing tha</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t I will visit unique architecture in such an amazing place. </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It is for this reason that I want to visit ...</a:t>
            </a:r>
          </a:p>
          <a:p>
            <a:pPr marL="0" lvl="0" indent="0" fontAlgn="auto">
              <a:lnSpc>
                <a:spcPct val="100000"/>
              </a:lnSpc>
              <a:spcAft>
                <a:spcPct val="0"/>
              </a:spcAft>
              <a:buNone/>
            </a:pPr>
            <a:endPar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60465"/>
          </a:xfrm>
        </p:spPr>
        <p:txBody>
          <a:bodyPr>
            <a:normAutofit fontScale="25000" lnSpcReduction="2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2.句型</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计划:</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I'm planning to .…. I'm looking forward to ...</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Do you have any plans for .….?</a:t>
            </a: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During the summer vacation,I'm planning to visit …, which is famous/ known for ...</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准备:</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How are you getting ready for ...? I'd like to buy a plane ticket for ...</a:t>
            </a:r>
          </a:p>
          <a:p>
            <a:pPr marL="0" lvl="0" indent="0" fontAlgn="auto">
              <a:lnSpc>
                <a:spcPct val="100000"/>
              </a:lnSpc>
              <a:spcAft>
                <a:spcPct val="0"/>
              </a:spcAft>
              <a:buNone/>
            </a:pP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观光:</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1</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在到达目的地之后，我将欣赏当地的建筑和享受</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2</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在这样一个令人惊讶的地方参观独特的建筑是令人惊奇的</a:t>
            </a:r>
            <a:endPar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3.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正是这个原因我想要参观</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fontAlgn="auto">
              <a:lnSpc>
                <a:spcPct val="100000"/>
              </a:lnSpc>
              <a:spcAft>
                <a:spcPct val="0"/>
              </a:spcAft>
              <a:buNone/>
            </a:pPr>
            <a:endPar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60465"/>
          </a:xfrm>
        </p:spPr>
        <p:txBody>
          <a:bodyPr>
            <a:normAutofit fontScale="25000" lnSpcReduction="1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3</a:t>
            </a:r>
            <a:r>
              <a:rPr 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a:t>
            </a:r>
            <a:r>
              <a:rPr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Lying in</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the south of ..., it is famous for .… and has many places of interest </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worth a visit.</a:t>
            </a:r>
          </a:p>
          <a:p>
            <a:pPr marL="0" lvl="0" indent="0" fontAlgn="auto">
              <a:lnSpc>
                <a:spcPct val="100000"/>
              </a:lnSpc>
              <a:spcAft>
                <a:spcPct val="0"/>
              </a:spcAft>
              <a:buNone/>
            </a:pP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4</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Hangzhou , </a:t>
            </a: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which is famous for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the West Lake , </a:t>
            </a: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is worth a visit .</a:t>
            </a: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5</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Tasting the local food and experiencing the local customs can help you </a:t>
            </a: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have a better understanding of …</a:t>
            </a:r>
            <a:endParaRPr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6</a:t>
            </a:r>
            <a:r>
              <a:rPr lang="en-US"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It is necessary for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tourists to have a</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taste of local food and experience the local traditions and customs</a:t>
            </a:r>
            <a:endParaRPr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endPar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60465"/>
          </a:xfrm>
        </p:spPr>
        <p:txBody>
          <a:bodyPr>
            <a:normAutofit fontScale="32500" lnSpcReduction="1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3</a:t>
            </a:r>
            <a:r>
              <a:rPr lang="en-US"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sz="12000" b="1" kern="100">
                <a:gradFill>
                  <a:gsLst>
                    <a:gs pos="0">
                      <a:srgbClr val="012D86"/>
                    </a:gs>
                    <a:gs pos="100000">
                      <a:srgbClr val="0E2557"/>
                    </a:gs>
                  </a:gsLst>
                  <a:lin scaled="0"/>
                </a:gradFill>
                <a:latin typeface="Times New Roman" panose="02020603050405020304" pitchFamily="18" charset="0"/>
                <a:ea typeface="宋体" panose="02010600030101010101" pitchFamily="2" charset="-122"/>
                <a:cs typeface="Times New Roman" panose="02020603050405020304" pitchFamily="18" charset="0"/>
                <a:sym typeface="+mn-ea"/>
              </a:rPr>
              <a:t>位于</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的南边</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它是以</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出名</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and </a:t>
            </a:r>
            <a:r>
              <a:rPr 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有很多名胜古迹</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值得参观</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p>
          <a:p>
            <a:pPr marL="0" lvl="0" indent="0" fontAlgn="auto">
              <a:lnSpc>
                <a:spcPct val="100000"/>
              </a:lnSpc>
              <a:spcAft>
                <a:spcPct val="0"/>
              </a:spcAft>
              <a:buNone/>
            </a:pP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4 </a:t>
            </a:r>
            <a:r>
              <a:rPr lang="zh-CN" alt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杭州</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 </a:t>
            </a:r>
            <a:r>
              <a:rPr 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以西湖而出名</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 </a:t>
            </a: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zh-CN"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值得参观</a:t>
            </a: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a:t>
            </a: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5</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品尝当地的食物及体验当地的风俗能帮助你更好的理解</a:t>
            </a: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  …</a:t>
            </a:r>
            <a:endParaRPr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6</a:t>
            </a:r>
            <a:r>
              <a:rPr lang="en-US"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en-US"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对于</a:t>
            </a:r>
            <a:r>
              <a:rPr lang="en-US" altLang="zh-CN"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solidFill>
                  <a:srgbClr val="002060"/>
                </a:solidFill>
                <a:latin typeface="Times New Roman" panose="02020603050405020304" pitchFamily="18" charset="0"/>
                <a:ea typeface="宋体" panose="02010600030101010101" pitchFamily="2" charset="-122"/>
                <a:cs typeface="Times New Roman" panose="02020603050405020304" pitchFamily="18" charset="0"/>
                <a:sym typeface="+mn-ea"/>
              </a:rPr>
              <a:t>游客而言</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品尝当地的食物及体验当地的传统是必要的</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p>
        </p:txBody>
      </p:sp>
    </p:spTree>
    <p:custDataLst>
      <p:tags r:id="rId2"/>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635"/>
            <a:ext cx="12192000" cy="6259830"/>
          </a:xfrm>
        </p:spPr>
        <p:txBody>
          <a:bodyPr>
            <a:normAutofit fontScale="25000" lnSpcReduction="2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Dear Richard,</a:t>
            </a:r>
          </a:p>
          <a:p>
            <a:pPr marL="0" lvl="0" indent="0" fontAlgn="auto">
              <a:lnSpc>
                <a:spcPct val="100000"/>
              </a:lnSpc>
              <a:spcAft>
                <a:spcPct val="0"/>
              </a:spcAft>
              <a:buNone/>
            </a:pP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Thank you for your last email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telling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me your travel plan.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I'm now writing to</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tell you my travel plan for the coming holiday.</a:t>
            </a:r>
          </a:p>
          <a:p>
            <a:pPr marL="0" lvl="0" indent="0" fontAlgn="auto">
              <a:lnSpc>
                <a:spcPct val="100000"/>
              </a:lnSpc>
              <a:spcAft>
                <a:spcPct val="0"/>
              </a:spcAft>
              <a:buNone/>
            </a:pP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I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am going to travel in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Beijing with my friends next month.Beijing is a beautiful city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with</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 long history. It is the capital of China.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 am stay</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ing</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there for several days. There are many places</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of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interest . First I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am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to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go</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to visit Tian'anmen Square, the Summer Palace and the Great Wall.Then Wangfujing Street</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is worth a visit</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where</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I want to buy some gifts for my parents. And </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it </a:t>
            </a:r>
            <a:r>
              <a:rPr lang="en-US"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is a must for me</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to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eat Beijing duck there.How delicious it is!</a:t>
            </a:r>
          </a:p>
          <a:p>
            <a:pPr marL="0" lvl="0" indent="0" fontAlgn="auto">
              <a:lnSpc>
                <a:spcPct val="100000"/>
              </a:lnSpc>
              <a:spcAft>
                <a:spcPct val="0"/>
              </a:spcAft>
              <a:buNone/>
            </a:pP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I</a:t>
            </a:r>
            <a:r>
              <a:rPr sz="12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'm looking forward to hearing from</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you again!</a:t>
            </a:r>
          </a:p>
          <a:p>
            <a:pPr marL="0" lvl="0" indent="0" fontAlgn="auto">
              <a:lnSpc>
                <a:spcPct val="100000"/>
              </a:lnSpc>
              <a:spcAft>
                <a:spcPct val="0"/>
              </a:spcAft>
              <a:buNone/>
            </a:pP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Xiao </a:t>
            </a:r>
            <a:r>
              <a:rPr 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Li</a:t>
            </a:r>
            <a:endPar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endPar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635"/>
            <a:ext cx="12192000" cy="6259830"/>
          </a:xfrm>
        </p:spPr>
        <p:txBody>
          <a:bodyPr>
            <a:normAutofit fontScale="32500" lnSpcReduction="1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44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Paragraph 1：</a:t>
            </a:r>
            <a:r>
              <a:rPr sz="14400" b="1" kern="100">
                <a:latin typeface="Times New Roman" panose="02020603050405020304" pitchFamily="18" charset="0"/>
                <a:ea typeface="宋体" panose="02010600030101010101" pitchFamily="2" charset="-122"/>
                <a:cs typeface="Times New Roman" panose="02020603050405020304" pitchFamily="18" charset="0"/>
                <a:sym typeface="+mn-ea"/>
              </a:rPr>
              <a:t> “When her father saw her in the new blue dress, he was surprised to find that he had a pretty</a:t>
            </a:r>
            <a:r>
              <a:rPr lang="en-US" sz="144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4400" b="1" kern="100">
                <a:latin typeface="Times New Roman" panose="02020603050405020304" pitchFamily="18" charset="0"/>
                <a:ea typeface="宋体" panose="02010600030101010101" pitchFamily="2" charset="-122"/>
                <a:cs typeface="Times New Roman" panose="02020603050405020304" pitchFamily="18" charset="0"/>
                <a:sym typeface="+mn-ea"/>
              </a:rPr>
              <a:t>little girl. When the family sat down to eat supper, he was even more surprised to find a cloth on</a:t>
            </a:r>
            <a:r>
              <a:rPr lang="en-US" sz="144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4400" b="1" kern="100">
                <a:latin typeface="Times New Roman" panose="02020603050405020304" pitchFamily="18" charset="0"/>
                <a:ea typeface="宋体" panose="02010600030101010101" pitchFamily="2" charset="-122"/>
                <a:cs typeface="Times New Roman" panose="02020603050405020304" pitchFamily="18" charset="0"/>
                <a:sym typeface="+mn-ea"/>
              </a:rPr>
              <a:t>the table. The family had never used a tablecloth before.“What is the cloth for?”he asked.“We’re</a:t>
            </a:r>
            <a:r>
              <a:rPr lang="en-US" sz="144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4400" b="1" kern="100">
                <a:latin typeface="Times New Roman" panose="02020603050405020304" pitchFamily="18" charset="0"/>
                <a:ea typeface="宋体" panose="02010600030101010101" pitchFamily="2" charset="-122"/>
                <a:cs typeface="Times New Roman" panose="02020603050405020304" pitchFamily="18" charset="0"/>
                <a:sym typeface="+mn-ea"/>
              </a:rPr>
              <a:t>going to be more tidy here,”his wife said.“It isn’t nice to have a house that dirty and untidy when</a:t>
            </a:r>
          </a:p>
          <a:p>
            <a:pPr marL="0" lvl="0" indent="0" fontAlgn="auto">
              <a:lnSpc>
                <a:spcPct val="100000"/>
              </a:lnSpc>
              <a:spcAft>
                <a:spcPct val="0"/>
              </a:spcAft>
              <a:buNone/>
            </a:pPr>
            <a:r>
              <a:rPr sz="14400" b="1" kern="100">
                <a:latin typeface="Times New Roman" panose="02020603050405020304" pitchFamily="18" charset="0"/>
                <a:ea typeface="宋体" panose="02010600030101010101" pitchFamily="2" charset="-122"/>
                <a:cs typeface="Times New Roman" panose="02020603050405020304" pitchFamily="18" charset="0"/>
                <a:sym typeface="+mn-ea"/>
              </a:rPr>
              <a:t>our daughter is so clean.”</a:t>
            </a:r>
          </a:p>
          <a:p>
            <a:pPr marL="0" lvl="0" indent="0" fontAlgn="auto">
              <a:lnSpc>
                <a:spcPct val="100000"/>
              </a:lnSpc>
              <a:spcAft>
                <a:spcPct val="0"/>
              </a:spcAft>
              <a:buNone/>
            </a:pPr>
            <a:endParaRPr lang="en-US" altLang="zh-CN" sz="14400" b="1" kern="100">
              <a:latin typeface="Times New Roman" panose="02020603050405020304" pitchFamily="18" charset="0"/>
              <a:ea typeface="宋体" panose="02010600030101010101" pitchFamily="2" charset="-122"/>
              <a:cs typeface="Times New Roman" panose="02020603050405020304" pitchFamily="18" charset="0"/>
              <a:sym typeface="+mn-ea"/>
            </a:endParaRPr>
          </a:p>
        </p:txBody>
      </p:sp>
    </p:spTree>
    <p:custDataLst>
      <p:tags r:id="rId2"/>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635"/>
            <a:ext cx="12192000" cy="6259830"/>
          </a:xfrm>
        </p:spPr>
        <p:txBody>
          <a:bodyPr>
            <a:normAutofit fontScale="25000" lnSpcReduction="20000"/>
          </a:bodyPr>
          <a:lstStyle/>
          <a:p>
            <a:pPr marL="0" lvl="0" indent="0" fontAlgn="auto">
              <a:lnSpc>
                <a:spcPct val="100000"/>
              </a:lnSpc>
              <a:spcAft>
                <a:spcPct val="0"/>
              </a:spcAft>
              <a:buNone/>
            </a:pPr>
            <a:r>
              <a:rPr lang="en-US" altLang="zh-CN" sz="3600"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Paragraph 2：</a:t>
            </a:r>
          </a:p>
          <a:p>
            <a:pPr marL="0" lvl="0" indent="0" fontAlgn="auto">
              <a:lnSpc>
                <a:spcPct val="100000"/>
              </a:lnSpc>
              <a:spcAft>
                <a:spcPct val="0"/>
              </a:spcAft>
              <a:buNone/>
            </a:pPr>
            <a:r>
              <a:rPr lang="en-US" sz="128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latin typeface="Times New Roman" panose="02020603050405020304" pitchFamily="18" charset="0"/>
                <a:ea typeface="宋体" panose="02010600030101010101" pitchFamily="2" charset="-122"/>
                <a:cs typeface="Times New Roman" panose="02020603050405020304" pitchFamily="18" charset="0"/>
                <a:sym typeface="+mn-ea"/>
              </a:rPr>
              <a:t>After supper the mother started to clean the floors. Her husband watched for a little while</a:t>
            </a:r>
            <a:r>
              <a:rPr lang="en-US" sz="128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latin typeface="Times New Roman" panose="02020603050405020304" pitchFamily="18" charset="0"/>
                <a:ea typeface="宋体" panose="02010600030101010101" pitchFamily="2" charset="-122"/>
                <a:cs typeface="Times New Roman" panose="02020603050405020304" pitchFamily="18" charset="0"/>
                <a:sym typeface="+mn-ea"/>
              </a:rPr>
              <a:t>without saying anything. Then he went outside into the backyard and began to repair the fence</a:t>
            </a:r>
            <a:r>
              <a:rPr lang="en-US" sz="128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latin typeface="Times New Roman" panose="02020603050405020304" pitchFamily="18" charset="0"/>
                <a:ea typeface="宋体" panose="02010600030101010101" pitchFamily="2" charset="-122"/>
                <a:cs typeface="Times New Roman" panose="02020603050405020304" pitchFamily="18" charset="0"/>
                <a:sym typeface="+mn-ea"/>
              </a:rPr>
              <a:t>and started digging for a garden. During the next week, the man who lived in the next house</a:t>
            </a:r>
            <a:r>
              <a:rPr lang="en-US" sz="128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latin typeface="Times New Roman" panose="02020603050405020304" pitchFamily="18" charset="0"/>
                <a:ea typeface="宋体" panose="02010600030101010101" pitchFamily="2" charset="-122"/>
                <a:cs typeface="Times New Roman" panose="02020603050405020304" pitchFamily="18" charset="0"/>
                <a:sym typeface="+mn-ea"/>
              </a:rPr>
              <a:t>watched what the little girl’s family was doing. Then he started to paint his house for the first time</a:t>
            </a:r>
            <a:r>
              <a:rPr lang="en-US" sz="128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latin typeface="Times New Roman" panose="02020603050405020304" pitchFamily="18" charset="0"/>
                <a:ea typeface="宋体" panose="02010600030101010101" pitchFamily="2" charset="-122"/>
                <a:cs typeface="Times New Roman" panose="02020603050405020304" pitchFamily="18" charset="0"/>
                <a:sym typeface="+mn-ea"/>
              </a:rPr>
              <a:t>in ten years. A few days later almost all the families followed suit. A few months later Gates Avenue</a:t>
            </a:r>
            <a:r>
              <a:rPr lang="en-US" sz="128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latin typeface="Times New Roman" panose="02020603050405020304" pitchFamily="18" charset="0"/>
                <a:ea typeface="宋体" panose="02010600030101010101" pitchFamily="2" charset="-122"/>
                <a:cs typeface="Times New Roman" panose="02020603050405020304" pitchFamily="18" charset="0"/>
                <a:sym typeface="+mn-ea"/>
              </a:rPr>
              <a:t>looked like a different street. People who knew about the changes called it the“Gates Avenue</a:t>
            </a:r>
            <a:r>
              <a:rPr lang="en-US" sz="128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latin typeface="Times New Roman" panose="02020603050405020304" pitchFamily="18" charset="0"/>
                <a:ea typeface="宋体" panose="02010600030101010101" pitchFamily="2" charset="-122"/>
                <a:cs typeface="Times New Roman" panose="02020603050405020304" pitchFamily="18" charset="0"/>
                <a:sym typeface="+mn-ea"/>
              </a:rPr>
              <a:t>Cleanup.”Who knows what miracles may happen when a teacher gives a little girl a new blue</a:t>
            </a:r>
          </a:p>
          <a:p>
            <a:pPr marL="0" lvl="0" indent="0" fontAlgn="auto">
              <a:lnSpc>
                <a:spcPct val="100000"/>
              </a:lnSpc>
              <a:spcAft>
                <a:spcPct val="0"/>
              </a:spcAft>
              <a:buNone/>
            </a:pPr>
            <a:r>
              <a:rPr sz="12800" b="1" kern="100">
                <a:latin typeface="Times New Roman" panose="02020603050405020304" pitchFamily="18" charset="0"/>
                <a:ea typeface="宋体" panose="02010600030101010101" pitchFamily="2" charset="-122"/>
                <a:cs typeface="Times New Roman" panose="02020603050405020304" pitchFamily="18" charset="0"/>
                <a:sym typeface="+mn-ea"/>
              </a:rPr>
              <a:t>dress?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endPar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endParaRPr>
          </a:p>
          <a:p>
            <a:pPr marL="0" lvl="0" indent="0" fontAlgn="auto">
              <a:lnSpc>
                <a:spcPct val="100000"/>
              </a:lnSpc>
              <a:spcAft>
                <a:spcPct val="0"/>
              </a:spcAft>
              <a:buNone/>
            </a:pP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12000" b="1" kern="100">
                <a:latin typeface="Times New Roman" panose="02020603050405020304" pitchFamily="18" charset="0"/>
                <a:ea typeface="宋体" panose="02010600030101010101" pitchFamily="2" charset="-122"/>
                <a:cs typeface="Times New Roman" panose="02020603050405020304" pitchFamily="18" charset="0"/>
                <a:sym typeface="+mn-ea"/>
              </a:rPr>
              <a:t>Yours,</a:t>
            </a:r>
          </a:p>
          <a:p>
            <a:pPr marL="0" lvl="0" indent="0" fontAlgn="auto">
              <a:lnSpc>
                <a:spcPct val="100000"/>
              </a:lnSpc>
              <a:spcAft>
                <a:spcPct val="0"/>
              </a:spcAft>
              <a:buNone/>
            </a:pPr>
            <a:r>
              <a:rPr lang="en-US" altLang="zh-CN" sz="12000" b="1" kern="100">
                <a:latin typeface="Times New Roman" panose="02020603050405020304" pitchFamily="18" charset="0"/>
                <a:ea typeface="宋体" panose="02010600030101010101" pitchFamily="2" charset="-122"/>
                <a:cs typeface="Times New Roman" panose="02020603050405020304" pitchFamily="18" charset="0"/>
                <a:sym typeface="+mn-ea"/>
              </a:rPr>
              <a:t>                                                                                                      LiHua</a:t>
            </a:r>
          </a:p>
        </p:txBody>
      </p:sp>
    </p:spTree>
    <p:custDataLst>
      <p:tags r:id="rId2"/>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59830"/>
          </a:xfrm>
        </p:spPr>
        <p:txBody>
          <a:bodyPr>
            <a:normAutofit fontScale="25000" lnSpcReduction="10000"/>
          </a:bodyPr>
          <a:lstStyle/>
          <a:p>
            <a:pPr marL="0" lvl="0" indent="0" fontAlgn="auto">
              <a:lnSpc>
                <a:spcPct val="100000"/>
              </a:lnSpc>
              <a:spcAft>
                <a:spcPct val="0"/>
              </a:spcAft>
              <a:buNone/>
            </a:pPr>
            <a:r>
              <a:rPr lang="en-US" altLang="zh-CN" sz="3600"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3600" kern="100">
                <a:solidFill>
                  <a:schemeClr val="accent2"/>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solidFill>
                  <a:schemeClr val="accent2"/>
                </a:solidFill>
                <a:latin typeface="Times New Roman" panose="02020603050405020304" pitchFamily="18" charset="0"/>
                <a:ea typeface="宋体" panose="02010600030101010101" pitchFamily="2" charset="-122"/>
                <a:cs typeface="Times New Roman" panose="02020603050405020304" pitchFamily="18" charset="0"/>
                <a:sym typeface="+mn-ea"/>
              </a:rPr>
              <a:t>Finally, a wise man from the ministry came to the king and said that he had another idea</a:t>
            </a:r>
            <a:r>
              <a:rPr sz="128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.The king asked what the idea was. The minister said,“Instead of covering the roads with leather, why don’t you just have a piece of leather cut in right shape to cover your feet? It is easier to make shoes than to cover the roads.”The king was very surprised by his suggestion and praised the wisdom of the minister. Then he ordered his servants to make a pair of leather shoes for him and requested all his countrymen also to wear leather shoes.</a:t>
            </a:r>
          </a:p>
          <a:p>
            <a:pPr marL="0" lvl="0" indent="0" fontAlgn="auto">
              <a:lnSpc>
                <a:spcPct val="100000"/>
              </a:lnSpc>
              <a:spcAft>
                <a:spcPct val="0"/>
              </a:spcAft>
              <a:buNone/>
            </a:pPr>
            <a:r>
              <a:rPr lang="en-US" sz="12800" b="1" kern="100">
                <a:solidFill>
                  <a:schemeClr val="accent2"/>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sz="12800" b="1" kern="100">
                <a:solidFill>
                  <a:schemeClr val="accent2"/>
                </a:solidFill>
                <a:latin typeface="Times New Roman" panose="02020603050405020304" pitchFamily="18" charset="0"/>
                <a:ea typeface="宋体" panose="02010600030101010101" pitchFamily="2" charset="-122"/>
                <a:cs typeface="Times New Roman" panose="02020603050405020304" pitchFamily="18" charset="0"/>
                <a:sym typeface="+mn-ea"/>
              </a:rPr>
              <a:t>Many of us dislike the world for many things</a:t>
            </a:r>
            <a:r>
              <a:rPr sz="128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.And we hate the things in our surroundings and never understand why we need to make changes in ourselves.Changes are necessary in the world,and the changes should be from us.We cannot or should not force others to make a change.</a:t>
            </a:r>
            <a:r>
              <a:rPr lang="en-US" altLang="zh-CN" sz="120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                                                                          </a:t>
            </a:r>
          </a:p>
        </p:txBody>
      </p:sp>
    </p:spTree>
    <p:custDataLst>
      <p:tags r:id="rId2"/>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59830"/>
          </a:xfrm>
        </p:spPr>
        <p:txBody>
          <a:bodyPr>
            <a:normAutofit fontScale="87500" lnSpcReduction="20000"/>
          </a:bodyPr>
          <a:lstStyle/>
          <a:p>
            <a:pPr marL="0" lvl="0" indent="0" fontAlgn="auto">
              <a:lnSpc>
                <a:spcPct val="100000"/>
              </a:lnSpc>
              <a:spcAft>
                <a:spcPct val="0"/>
              </a:spcAft>
              <a:buNone/>
            </a:pPr>
            <a:r>
              <a:rPr lang="en-US" altLang="zh-CN" sz="3600"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3600" kern="100">
                <a:solidFill>
                  <a:schemeClr val="accent2"/>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3200" b="1" kern="100">
                <a:solidFill>
                  <a:schemeClr val="accent2"/>
                </a:solidFill>
                <a:latin typeface="Times New Roman" panose="02020603050405020304" pitchFamily="18" charset="0"/>
                <a:ea typeface="宋体" panose="02010600030101010101" pitchFamily="2" charset="-122"/>
                <a:cs typeface="Times New Roman" panose="02020603050405020304" pitchFamily="18" charset="0"/>
                <a:sym typeface="+mn-ea"/>
              </a:rPr>
              <a:t>unit3    </a:t>
            </a:r>
            <a:r>
              <a:rPr lang="en-US" sz="32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1. 词汇</a:t>
            </a:r>
          </a:p>
          <a:p>
            <a:pPr marL="0" lvl="0" indent="0" fontAlgn="auto">
              <a:lnSpc>
                <a:spcPct val="100000"/>
              </a:lnSpc>
              <a:spcAft>
                <a:spcPct val="0"/>
              </a:spcAft>
              <a:buNone/>
            </a:pPr>
            <a:r>
              <a:rPr lang="en-US" sz="32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健康:</a:t>
            </a:r>
            <a:r>
              <a:rPr lang="en-US" sz="32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health，healthy,fit，fitness，well, wellness, mentally healthy,physically fit, keep fit/healthy, gain weight, put on weight, lose weight, overweight,   strength, energy, full of energy, energetic，fat，thin，slimweight,weigh,stress, anxiety， disease, ill, sick, </a:t>
            </a:r>
          </a:p>
          <a:p>
            <a:pPr marL="0" lvl="0" indent="0" fontAlgn="auto">
              <a:lnSpc>
                <a:spcPct val="100000"/>
              </a:lnSpc>
              <a:spcAft>
                <a:spcPct val="0"/>
              </a:spcAft>
              <a:buNone/>
            </a:pPr>
            <a:r>
              <a:rPr lang="en-US" sz="32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recover, treat， improve, confident, positive，active</a:t>
            </a:r>
          </a:p>
          <a:p>
            <a:pPr marL="0" lvl="0" indent="0" fontAlgn="auto">
              <a:lnSpc>
                <a:spcPct val="100000"/>
              </a:lnSpc>
              <a:spcAft>
                <a:spcPct val="0"/>
              </a:spcAft>
              <a:buNone/>
            </a:pPr>
            <a:r>
              <a:rPr lang="en-US" sz="32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饮食:</a:t>
            </a:r>
            <a:r>
              <a:rPr lang="en-US" sz="32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diet,on a diet, a balanced diet,a healthy diet,food,energy-giving food, body-building food, protective food, fast food, traditional food,nutrition,</a:t>
            </a:r>
          </a:p>
          <a:p>
            <a:pPr marL="0" lvl="0" indent="0" fontAlgn="auto">
              <a:lnSpc>
                <a:spcPct val="100000"/>
              </a:lnSpc>
              <a:spcAft>
                <a:spcPct val="0"/>
              </a:spcAft>
              <a:buNone/>
            </a:pPr>
            <a:r>
              <a:rPr lang="en-US" sz="32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protein， vitamin, sugar， candy, sweets, cheese, chocolate, butter, salt, fat,water, vegetable, fruit, soup, meat, beef, mutton, fish, chicken,delicious,tasty,hot, fried, smoked,boiled,cooked,raw,sweet</a:t>
            </a:r>
          </a:p>
          <a:p>
            <a:pPr marL="0" lvl="0" indent="0" fontAlgn="auto">
              <a:lnSpc>
                <a:spcPct val="100000"/>
              </a:lnSpc>
              <a:spcAft>
                <a:spcPct val="0"/>
              </a:spcAft>
              <a:buNone/>
            </a:pPr>
            <a:r>
              <a:rPr lang="en-US" sz="32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锻炼:</a:t>
            </a:r>
            <a:r>
              <a:rPr lang="en-US" sz="32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take exercise,do morning exercises, work out, have sports, jog,run, walk, rest,relax,exercise,compete,practise, train, sweat, track and field, push-up, marathon, race,goboating/elimbing/</a:t>
            </a:r>
          </a:p>
        </p:txBody>
      </p:sp>
    </p:spTree>
    <p:custDataLst>
      <p:tags r:id="rId2"/>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59830"/>
          </a:xfrm>
        </p:spPr>
        <p:txBody>
          <a:bodyPr>
            <a:normAutofit/>
          </a:bodyPr>
          <a:lstStyle/>
          <a:p>
            <a:pPr marL="0" lvl="0" indent="0" fontAlgn="auto">
              <a:lnSpc>
                <a:spcPct val="100000"/>
              </a:lnSpc>
              <a:spcAft>
                <a:spcPct val="0"/>
              </a:spcAft>
              <a:buNone/>
            </a:pPr>
            <a:r>
              <a:rPr lang="en-US" altLang="zh-CN" sz="3600"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3600" kern="100">
                <a:solidFill>
                  <a:schemeClr val="accent2"/>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3200" b="1">
                <a:sym typeface="+mn-ea"/>
              </a:rPr>
              <a:t>如何给阅卷人好的第一直观印象：</a:t>
            </a:r>
          </a:p>
          <a:p>
            <a:pPr marL="0" lvl="0" indent="0" fontAlgn="auto">
              <a:lnSpc>
                <a:spcPct val="100000"/>
              </a:lnSpc>
              <a:spcAft>
                <a:spcPct val="0"/>
              </a:spcAft>
              <a:buNone/>
            </a:pPr>
            <a:endParaRPr lang="zh-CN" altLang="en-US" sz="3200" b="1">
              <a:sym typeface="+mn-ea"/>
            </a:endParaRPr>
          </a:p>
          <a:p>
            <a:pPr marL="0" lvl="0" indent="0" fontAlgn="auto">
              <a:lnSpc>
                <a:spcPct val="100000"/>
              </a:lnSpc>
              <a:spcAft>
                <a:spcPct val="0"/>
              </a:spcAft>
              <a:buNone/>
            </a:pPr>
            <a:endParaRPr lang="zh-CN" altLang="en-US" sz="3200" b="1">
              <a:sym typeface="+mn-ea"/>
            </a:endParaRPr>
          </a:p>
          <a:p>
            <a:pPr marL="0" lvl="0" indent="0" fontAlgn="auto">
              <a:lnSpc>
                <a:spcPct val="100000"/>
              </a:lnSpc>
              <a:spcAft>
                <a:spcPct val="0"/>
              </a:spcAft>
              <a:buNone/>
            </a:pPr>
            <a:r>
              <a:rPr lang="zh-CN" altLang="en-US" sz="3200">
                <a:sym typeface="+mn-ea"/>
              </a:rPr>
              <a:t>整体三部分</a:t>
            </a:r>
            <a:endParaRPr lang="en-US" sz="3200" b="1"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
        <p:nvSpPr>
          <p:cNvPr id="5" name="左大括号 4"/>
          <p:cNvSpPr/>
          <p:nvPr/>
        </p:nvSpPr>
        <p:spPr>
          <a:xfrm>
            <a:off x="2258060" y="1680210"/>
            <a:ext cx="510540" cy="408432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6" name="文本框 5"/>
          <p:cNvSpPr txBox="1"/>
          <p:nvPr/>
        </p:nvSpPr>
        <p:spPr>
          <a:xfrm>
            <a:off x="2768600" y="1276350"/>
            <a:ext cx="8495030" cy="59829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3600"/>
              <a:t>1.</a:t>
            </a:r>
            <a:r>
              <a:rPr lang="en-US" altLang="zh-CN" sz="3600">
                <a:solidFill>
                  <a:srgbClr val="FF0000"/>
                </a:solidFill>
              </a:rPr>
              <a:t>Beginning</a:t>
            </a:r>
            <a:r>
              <a:rPr lang="en-US" altLang="zh-CN" sz="3600"/>
              <a:t>    </a:t>
            </a:r>
            <a:r>
              <a:rPr lang="zh-CN" altLang="en-US" sz="3600"/>
              <a:t>存在的问题或困扰</a:t>
            </a:r>
            <a:endParaRPr lang="zh-CN" altLang="en-US" sz="3600" b="1"/>
          </a:p>
          <a:p>
            <a:pPr fontAlgn="auto">
              <a:lnSpc>
                <a:spcPct val="150000"/>
              </a:lnSpc>
            </a:pPr>
            <a:endParaRPr lang="en-US" altLang="zh-CN" sz="3600" b="1"/>
          </a:p>
          <a:p>
            <a:pPr fontAlgn="auto">
              <a:lnSpc>
                <a:spcPct val="150000"/>
              </a:lnSpc>
            </a:pPr>
            <a:r>
              <a:rPr lang="en-US" altLang="zh-CN" sz="3600"/>
              <a:t>2.</a:t>
            </a:r>
            <a:r>
              <a:rPr lang="en-US" altLang="zh-CN" sz="3600">
                <a:solidFill>
                  <a:srgbClr val="FF0000"/>
                </a:solidFill>
              </a:rPr>
              <a:t>Body</a:t>
            </a:r>
            <a:r>
              <a:rPr lang="en-US" altLang="zh-CN" sz="3600"/>
              <a:t>   </a:t>
            </a:r>
            <a:r>
              <a:rPr lang="zh-CN" altLang="en-US" sz="3600"/>
              <a:t>解决的问题的措施或尝试</a:t>
            </a:r>
          </a:p>
          <a:p>
            <a:pPr fontAlgn="auto">
              <a:lnSpc>
                <a:spcPct val="150000"/>
              </a:lnSpc>
            </a:pPr>
            <a:endParaRPr lang="en-US" altLang="zh-CN" sz="3600"/>
          </a:p>
          <a:p>
            <a:pPr fontAlgn="auto">
              <a:lnSpc>
                <a:spcPct val="150000"/>
              </a:lnSpc>
            </a:pPr>
            <a:r>
              <a:rPr lang="en-US" altLang="zh-CN" sz="3600"/>
              <a:t>3.</a:t>
            </a:r>
            <a:r>
              <a:rPr lang="en-US" altLang="zh-CN" sz="3600">
                <a:solidFill>
                  <a:srgbClr val="FF0000"/>
                </a:solidFill>
              </a:rPr>
              <a:t>Ending</a:t>
            </a:r>
            <a:r>
              <a:rPr lang="en-US" altLang="zh-CN" sz="3600"/>
              <a:t> </a:t>
            </a:r>
            <a:r>
              <a:rPr lang="zh-CN" altLang="en-US" sz="3600">
                <a:sym typeface="+mn-ea"/>
              </a:rPr>
              <a:t>     结果或感受</a:t>
            </a:r>
            <a:endParaRPr lang="zh-CN" altLang="en-US" sz="3600" b="1"/>
          </a:p>
          <a:p>
            <a:pPr fontAlgn="auto">
              <a:lnSpc>
                <a:spcPct val="150000"/>
              </a:lnSpc>
            </a:pPr>
            <a:endParaRPr lang="en-US" altLang="zh-CN" sz="3600" b="1"/>
          </a:p>
          <a:p>
            <a:pPr fontAlgn="auto">
              <a:lnSpc>
                <a:spcPct val="150000"/>
              </a:lnSpc>
            </a:pPr>
            <a:r>
              <a:rPr lang="zh-CN" altLang="en-US" sz="3600"/>
              <a:t>                  </a:t>
            </a: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59830"/>
          </a:xfrm>
        </p:spPr>
        <p:txBody>
          <a:bodyPr>
            <a:normAutofit fontScale="67500" lnSpcReduction="10000"/>
          </a:bodyPr>
          <a:lstStyle/>
          <a:p>
            <a:pPr marL="0" lvl="0" indent="0" fontAlgn="auto">
              <a:lnSpc>
                <a:spcPct val="100000"/>
              </a:lnSpc>
              <a:spcAft>
                <a:spcPct val="0"/>
              </a:spcAft>
              <a:buNone/>
            </a:pPr>
            <a:r>
              <a:rPr lang="en-US" altLang="zh-CN" sz="3600" kern="100">
                <a:solidFill>
                  <a:schemeClr val="tx1"/>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3600" kern="100">
                <a:solidFill>
                  <a:schemeClr val="accent2"/>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sz="4000" b="1" kern="100">
                <a:latin typeface="Times New Roman" panose="02020603050405020304" pitchFamily="18" charset="0"/>
                <a:ea typeface="宋体" panose="02010600030101010101" pitchFamily="2" charset="-122"/>
                <a:cs typeface="Times New Roman" panose="02020603050405020304" pitchFamily="18" charset="0"/>
                <a:sym typeface="+mn-ea"/>
              </a:rPr>
              <a:t>swimming, playbasketball/volleyball/ football, tennis, table tennis, ski, skate, yoga，Tai Chi,gym, stadium,playground, fitness centre,club</a:t>
            </a:r>
          </a:p>
          <a:p>
            <a:pPr marL="0" lvl="0" indent="0" fontAlgn="auto">
              <a:lnSpc>
                <a:spcPct val="100000"/>
              </a:lnSpc>
              <a:spcAft>
                <a:spcPct val="0"/>
              </a:spcAft>
              <a:buNone/>
            </a:pPr>
            <a:r>
              <a:rPr lang="en-US" sz="4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2.句型</a:t>
            </a:r>
          </a:p>
          <a:p>
            <a:pPr marL="0" lvl="0" indent="0" fontAlgn="auto">
              <a:lnSpc>
                <a:spcPct val="100000"/>
              </a:lnSpc>
              <a:spcAft>
                <a:spcPct val="0"/>
              </a:spcAft>
              <a:buNone/>
            </a:pPr>
            <a:r>
              <a:rPr lang="en-US" sz="4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问题:</a:t>
            </a:r>
            <a:r>
              <a:rPr lang="en-US" sz="4000" b="1" kern="100">
                <a:latin typeface="Times New Roman" panose="02020603050405020304" pitchFamily="18" charset="0"/>
                <a:ea typeface="宋体" panose="02010600030101010101" pitchFamily="2" charset="-122"/>
                <a:cs typeface="Times New Roman" panose="02020603050405020304" pitchFamily="18" charset="0"/>
                <a:sym typeface="+mn-ea"/>
              </a:rPr>
              <a:t>have some difficulty in doing sth/   there is some difficulty in doing sth/It is difficult/hard for sb to do sth/I find it difficult to do sth/struggle to do sth</a:t>
            </a:r>
          </a:p>
          <a:p>
            <a:pPr marL="0" lvl="0" indent="0" fontAlgn="auto">
              <a:lnSpc>
                <a:spcPct val="100000"/>
              </a:lnSpc>
              <a:spcAft>
                <a:spcPct val="0"/>
              </a:spcAft>
              <a:buNone/>
            </a:pPr>
            <a:r>
              <a:rPr lang="en-US" sz="4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措施:</a:t>
            </a:r>
            <a:r>
              <a:rPr lang="en-US" sz="4000" b="1" kern="100">
                <a:latin typeface="Times New Roman" panose="02020603050405020304" pitchFamily="18" charset="0"/>
                <a:ea typeface="宋体" panose="02010600030101010101" pitchFamily="2" charset="-122"/>
                <a:cs typeface="Times New Roman" panose="02020603050405020304" pitchFamily="18" charset="0"/>
                <a:sym typeface="+mn-ea"/>
              </a:rPr>
              <a:t>try one's best to do sth/do what sb can to do sth/work hard to do sth/ learn how to do sth</a:t>
            </a:r>
          </a:p>
          <a:p>
            <a:pPr marL="0" lvl="0" indent="0" fontAlgn="auto">
              <a:lnSpc>
                <a:spcPct val="100000"/>
              </a:lnSpc>
              <a:spcAft>
                <a:spcPct val="0"/>
              </a:spcAft>
              <a:buNone/>
            </a:pPr>
            <a:r>
              <a:rPr lang="en-US" sz="4000" b="1" kern="100">
                <a:latin typeface="Times New Roman" panose="02020603050405020304" pitchFamily="18" charset="0"/>
                <a:ea typeface="宋体" panose="02010600030101010101" pitchFamily="2" charset="-122"/>
                <a:cs typeface="Times New Roman" panose="02020603050405020304" pitchFamily="18" charset="0"/>
                <a:sym typeface="+mn-ea"/>
              </a:rPr>
              <a:t>take some measures to do sth/find some ways to do sth/take an active part in sth/go in for</a:t>
            </a:r>
          </a:p>
          <a:p>
            <a:pPr marL="0" lvl="0" indent="0" fontAlgn="auto">
              <a:lnSpc>
                <a:spcPct val="100000"/>
              </a:lnSpc>
              <a:spcAft>
                <a:spcPct val="0"/>
              </a:spcAft>
              <a:buNone/>
            </a:pPr>
            <a:r>
              <a:rPr lang="en-US" sz="4000" b="1" kern="100">
                <a:latin typeface="Times New Roman" panose="02020603050405020304" pitchFamily="18" charset="0"/>
                <a:ea typeface="宋体" panose="02010600030101010101" pitchFamily="2" charset="-122"/>
                <a:cs typeface="Times New Roman" panose="02020603050405020304" pitchFamily="18" charset="0"/>
                <a:sym typeface="+mn-ea"/>
              </a:rPr>
              <a:t>It is better to do sth/You'd better do sth/It is suggested that you should do sth</a:t>
            </a:r>
          </a:p>
          <a:p>
            <a:pPr marL="0" lvl="0" indent="0" fontAlgn="auto">
              <a:lnSpc>
                <a:spcPct val="100000"/>
              </a:lnSpc>
              <a:spcAft>
                <a:spcPct val="0"/>
              </a:spcAft>
              <a:buNone/>
            </a:pPr>
            <a:r>
              <a:rPr lang="en-US" sz="4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效果:</a:t>
            </a:r>
            <a:r>
              <a:rPr lang="en-US" sz="4000" b="1" kern="100">
                <a:latin typeface="Times New Roman" panose="02020603050405020304" pitchFamily="18" charset="0"/>
                <a:ea typeface="宋体" panose="02010600030101010101" pitchFamily="2" charset="-122"/>
                <a:cs typeface="Times New Roman" panose="02020603050405020304" pitchFamily="18" charset="0"/>
                <a:sym typeface="+mn-ea"/>
              </a:rPr>
              <a:t> play an important role/part in sth/it is very important to do sth/it is of great importance to do sth/It is useful to/It is of great use to do sth/It is no use doing sth</a:t>
            </a:r>
          </a:p>
          <a:p>
            <a:pPr marL="0" lvl="0" indent="0" fontAlgn="auto">
              <a:lnSpc>
                <a:spcPct val="100000"/>
              </a:lnSpc>
              <a:spcAft>
                <a:spcPct val="0"/>
              </a:spcAft>
              <a:buNone/>
            </a:pPr>
            <a:r>
              <a:rPr lang="en-US" sz="40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感受:</a:t>
            </a:r>
            <a:r>
              <a:rPr lang="en-US" sz="4000" b="1" kern="100">
                <a:latin typeface="Times New Roman" panose="02020603050405020304" pitchFamily="18" charset="0"/>
                <a:ea typeface="宋体" panose="02010600030101010101" pitchFamily="2" charset="-122"/>
                <a:cs typeface="Times New Roman" panose="02020603050405020304" pitchFamily="18" charset="0"/>
                <a:sym typeface="+mn-ea"/>
              </a:rPr>
              <a:t>Taking part in sports is great fun but not always easy.</a:t>
            </a:r>
          </a:p>
          <a:p>
            <a:pPr marL="0" lvl="0" indent="0" fontAlgn="auto">
              <a:lnSpc>
                <a:spcPct val="100000"/>
              </a:lnSpc>
              <a:spcAft>
                <a:spcPct val="0"/>
              </a:spcAft>
              <a:buNone/>
            </a:pPr>
            <a:r>
              <a:rPr lang="en-US" sz="4000" b="1" kern="100">
                <a:latin typeface="Times New Roman" panose="02020603050405020304" pitchFamily="18" charset="0"/>
                <a:ea typeface="宋体" panose="02010600030101010101" pitchFamily="2" charset="-122"/>
                <a:cs typeface="Times New Roman" panose="02020603050405020304" pitchFamily="18" charset="0"/>
                <a:sym typeface="+mn-ea"/>
              </a:rPr>
              <a:t>It helps sb learn how to deal with ... / Sb feels good about oneself.</a:t>
            </a:r>
          </a:p>
        </p:txBody>
      </p:sp>
    </p:spTree>
    <p:custDataLst>
      <p:tags r:id="rId2"/>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0" y="0"/>
            <a:ext cx="12192000" cy="6259830"/>
          </a:xfrm>
        </p:spPr>
        <p:txBody>
          <a:bodyPr>
            <a:noAutofit/>
          </a:bodyPr>
          <a:lstStyle/>
          <a:p>
            <a:pPr marL="0" lvl="0" indent="0" fontAlgn="auto">
              <a:lnSpc>
                <a:spcPct val="100000"/>
              </a:lnSpc>
              <a:spcAft>
                <a:spcPct val="0"/>
              </a:spcAft>
              <a:buNone/>
            </a:pPr>
            <a:r>
              <a:rPr lang="en-US" alt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     </a:t>
            </a:r>
          </a:p>
          <a:p>
            <a:pPr marL="0" lvl="0" indent="0" fontAlgn="auto">
              <a:lnSpc>
                <a:spcPct val="100000"/>
              </a:lnSpc>
              <a:spcAft>
                <a:spcPct val="0"/>
              </a:spcAft>
              <a:buNone/>
            </a:pPr>
            <a:r>
              <a:rPr lang="en-US" alt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      </a:t>
            </a:r>
            <a:r>
              <a:rPr 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假定你是李华，最近某英文期刊举行</a:t>
            </a:r>
            <a:r>
              <a:rPr lang="en-US" alt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en-US" sz="3200" b="1" kern="100">
                <a:latin typeface="Times New Roman" panose="02020603050405020304" pitchFamily="18" charset="0"/>
                <a:ea typeface="宋体" panose="02010600030101010101" pitchFamily="2" charset="-122"/>
                <a:cs typeface="Times New Roman" panose="02020603050405020304" pitchFamily="18" charset="0"/>
                <a:sym typeface="+mn-ea"/>
              </a:rPr>
              <a:t>健康生活</a:t>
            </a:r>
            <a:r>
              <a:rPr 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幸福一生</a:t>
            </a:r>
            <a:r>
              <a:rPr lang="en-US" alt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en-US" sz="3200" b="1" kern="100">
                <a:latin typeface="Times New Roman" panose="02020603050405020304" pitchFamily="18" charset="0"/>
                <a:ea typeface="宋体" panose="02010600030101010101" pitchFamily="2" charset="-122"/>
                <a:cs typeface="Times New Roman" panose="02020603050405020304" pitchFamily="18" charset="0"/>
                <a:sym typeface="+mn-ea"/>
              </a:rPr>
              <a:t>，为主题的征文比赛，请你结合自己的生活体验根据提示内容给该期刊的编辑写一封电子邮件。</a:t>
            </a:r>
          </a:p>
          <a:p>
            <a:pPr marL="0" lvl="0" indent="0" fontAlgn="auto">
              <a:lnSpc>
                <a:spcPct val="100000"/>
              </a:lnSpc>
              <a:spcAft>
                <a:spcPct val="0"/>
              </a:spcAft>
              <a:buNone/>
            </a:pPr>
            <a:r>
              <a:rPr lang="en-US" alt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1. </a:t>
            </a:r>
            <a:r>
              <a:rPr lang="zh-CN" altLang="en-US" sz="3200" b="1" kern="100">
                <a:latin typeface="Times New Roman" panose="02020603050405020304" pitchFamily="18" charset="0"/>
                <a:ea typeface="宋体" panose="02010600030101010101" pitchFamily="2" charset="-122"/>
                <a:cs typeface="Times New Roman" panose="02020603050405020304" pitchFamily="18" charset="0"/>
                <a:sym typeface="+mn-ea"/>
              </a:rPr>
              <a:t>饮食习惯</a:t>
            </a:r>
          </a:p>
          <a:p>
            <a:pPr marL="0" lvl="0" indent="0" fontAlgn="auto">
              <a:lnSpc>
                <a:spcPct val="100000"/>
              </a:lnSpc>
              <a:spcAft>
                <a:spcPct val="0"/>
              </a:spcAft>
              <a:buNone/>
            </a:pPr>
            <a:r>
              <a:rPr lang="en-US" alt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2. </a:t>
            </a:r>
            <a:r>
              <a:rPr lang="zh-CN" altLang="en-US" sz="3200" b="1" kern="100">
                <a:latin typeface="Times New Roman" panose="02020603050405020304" pitchFamily="18" charset="0"/>
                <a:ea typeface="宋体" panose="02010600030101010101" pitchFamily="2" charset="-122"/>
                <a:cs typeface="Times New Roman" panose="02020603050405020304" pitchFamily="18" charset="0"/>
                <a:sym typeface="+mn-ea"/>
              </a:rPr>
              <a:t>心态</a:t>
            </a:r>
          </a:p>
          <a:p>
            <a:pPr marL="0" lvl="0" indent="0" fontAlgn="auto">
              <a:lnSpc>
                <a:spcPct val="100000"/>
              </a:lnSpc>
              <a:spcAft>
                <a:spcPct val="0"/>
              </a:spcAft>
              <a:buNone/>
            </a:pPr>
            <a:r>
              <a:rPr lang="en-US" altLang="zh-CN" sz="3200" b="1" kern="100">
                <a:latin typeface="Times New Roman" panose="02020603050405020304" pitchFamily="18" charset="0"/>
                <a:ea typeface="宋体" panose="02010600030101010101" pitchFamily="2" charset="-122"/>
                <a:cs typeface="Times New Roman" panose="02020603050405020304" pitchFamily="18" charset="0"/>
                <a:sym typeface="+mn-ea"/>
              </a:rPr>
              <a:t>3. </a:t>
            </a:r>
            <a:r>
              <a:rPr lang="zh-CN" altLang="en-US" sz="3200" b="1" kern="100">
                <a:latin typeface="Times New Roman" panose="02020603050405020304" pitchFamily="18" charset="0"/>
                <a:ea typeface="宋体" panose="02010600030101010101" pitchFamily="2" charset="-122"/>
                <a:cs typeface="Times New Roman" panose="02020603050405020304" pitchFamily="18" charset="0"/>
                <a:sym typeface="+mn-ea"/>
              </a:rPr>
              <a:t>进行体育方面的锻炼</a:t>
            </a:r>
          </a:p>
        </p:txBody>
      </p:sp>
    </p:spTree>
    <p:custDataLst>
      <p:tags r:id="rId2"/>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https://d.book118.com/785313220220011041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custom20187308_1*a*1"/>
  <p:tag name="KSO_WM_UNIT_INDEX" val="1"/>
  <p:tag name="KSO_WM_UNIT_ISCONTENTSTITLE" val="0"/>
  <p:tag name="KSO_WM_UNIT_LAYERLEVEL" val="1"/>
  <p:tag name="KSO_WM_UNIT_NOCLEAR" val="0"/>
  <p:tag name="KSO_WM_UNIT_PRESET_TEXT" val="空白演示"/>
  <p:tag name="KSO_WM_UNIT_TYPE" val="a"/>
  <p:tag name="KSO_WM_UNIT_VALUE" val="13"/>
</p:tagLst>
</file>

<file path=ppt/tags/tag16.xml><?xml version="1.0" encoding="utf-8"?>
<p:tagLst xmlns:p="http://schemas.openxmlformats.org/presentationml/2006/main">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custom20187308_1*b*1"/>
  <p:tag name="KSO_WM_UNIT_INDEX" val="1"/>
  <p:tag name="KSO_WM_UNIT_ISCONTENTSTITLE" val="0"/>
  <p:tag name="KSO_WM_UNIT_LAYERLEVEL" val="1"/>
  <p:tag name="KSO_WM_UNIT_NOCLEAR" val="0"/>
  <p:tag name="KSO_WM_UNIT_PRESET_TEXT" val="在此输入您的封面副标题"/>
  <p:tag name="KSO_WM_UNIT_TYPE" val="b"/>
  <p:tag name="KSO_WM_UNIT_VALUE" val="156"/>
</p:tagLst>
</file>

<file path=ppt/tags/tag17.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INDEX" val="20187308"/>
  <p:tag name="KSO_WM_TEMPLATE_SUBCATEGORY" val="0"/>
  <p:tag name="KSO_WM_TEMPLATE_THUMBS_INDEX" val="1"/>
</p:tagLst>
</file>

<file path=ppt/tags/tag18.xml><?xml version="1.0" encoding="utf-8"?>
<p:tagLst xmlns:p="http://schemas.openxmlformats.org/presentationml/2006/main">
  <p:tag name="KSO_WM_BEAUTIFY_FLAG" val="#wm#"/>
  <p:tag name="KSO_WM_TEMPLATE_CATEGORY" val="custom"/>
  <p:tag name="KSO_WM_TEMPLATE_INDEX" val="20187308"/>
</p:tagLst>
</file>

<file path=ppt/tags/tag19.xml><?xml version="1.0" encoding="utf-8"?>
<p:tagLst xmlns:p="http://schemas.openxmlformats.org/presentationml/2006/main">
  <p:tag name="KSO_WM_BEAUTIFY_FLAG" val="#wm#"/>
  <p:tag name="KSO_WM_TEMPLATE_CATEGORY" val="custom"/>
  <p:tag name="KSO_WM_TEMPLATE_INDEX" val="20187308"/>
</p:tagLst>
</file>

<file path=ppt/tags/tag20.xml><?xml version="1.0" encoding="utf-8"?>
<p:tagLst xmlns:p="http://schemas.openxmlformats.org/presentationml/2006/main">
  <p:tag name="KSO_WM_BEAUTIFY_FLAG" val="#wm#"/>
  <p:tag name="KSO_WM_TEMPLATE_CATEGORY" val="custom"/>
  <p:tag name="KSO_WM_TEMPLATE_INDEX" val="20187308"/>
</p:tagLst>
</file>

<file path=ppt/tags/tag21.xml><?xml version="1.0" encoding="utf-8"?>
<p:tagLst xmlns:p="http://schemas.openxmlformats.org/presentationml/2006/main">
  <p:tag name="KSO_WM_BEAUTIFY_FLAG" val="#wm#"/>
  <p:tag name="KSO_WM_TEMPLATE_CATEGORY" val="custom"/>
  <p:tag name="KSO_WM_TEMPLATE_INDEX" val="20187308"/>
</p:tagLst>
</file>

<file path=ppt/tags/tag22.xml><?xml version="1.0" encoding="utf-8"?>
<p:tagLst xmlns:p="http://schemas.openxmlformats.org/presentationml/2006/main">
  <p:tag name="KSO_WM_BEAUTIFY_FLAG" val="#wm#"/>
  <p:tag name="KSO_WM_TEMPLATE_CATEGORY" val="custom"/>
  <p:tag name="KSO_WM_TEMPLATE_INDEX" val="20187308"/>
</p:tagLst>
</file>

<file path=ppt/tags/tag23.xml><?xml version="1.0" encoding="utf-8"?>
<p:tagLst xmlns:p="http://schemas.openxmlformats.org/presentationml/2006/main">
  <p:tag name="KSO_WM_BEAUTIFY_FLAG" val="#wm#"/>
  <p:tag name="KSO_WM_TEMPLATE_CATEGORY" val="custom"/>
  <p:tag name="KSO_WM_TEMPLATE_INDEX" val="20187308"/>
</p:tagLst>
</file>

<file path=ppt/tags/tag24.xml><?xml version="1.0" encoding="utf-8"?>
<p:tagLst xmlns:p="http://schemas.openxmlformats.org/presentationml/2006/main">
  <p:tag name="KSO_WM_BEAUTIFY_FLAG" val="#wm#"/>
  <p:tag name="KSO_WM_TEMPLATE_CATEGORY" val="custom"/>
  <p:tag name="KSO_WM_TEMPLATE_INDEX" val="20187308"/>
</p:tagLst>
</file>

<file path=ppt/tags/tag25.xml><?xml version="1.0" encoding="utf-8"?>
<p:tagLst xmlns:p="http://schemas.openxmlformats.org/presentationml/2006/main">
  <p:tag name="KSO_WM_BEAUTIFY_FLAG" val="#wm#"/>
  <p:tag name="KSO_WM_TEMPLATE_CATEGORY" val="custom"/>
  <p:tag name="KSO_WM_TEMPLATE_INDEX" val="20187308"/>
</p:tagLst>
</file>

<file path=ppt/tags/tag26.xml><?xml version="1.0" encoding="utf-8"?>
<p:tagLst xmlns:p="http://schemas.openxmlformats.org/presentationml/2006/main">
  <p:tag name="KSO_WM_BEAUTIFY_FLAG" val="#wm#"/>
  <p:tag name="KSO_WM_TEMPLATE_CATEGORY" val="custom"/>
  <p:tag name="KSO_WM_TEMPLATE_INDEX" val="20187308"/>
</p:tagLst>
</file>

<file path=ppt/tags/tag27.xml><?xml version="1.0" encoding="utf-8"?>
<p:tagLst xmlns:p="http://schemas.openxmlformats.org/presentationml/2006/main">
  <p:tag name="KSO_WM_BEAUTIFY_FLAG" val="#wm#"/>
  <p:tag name="KSO_WM_TEMPLATE_CATEGORY" val="custom"/>
  <p:tag name="KSO_WM_TEMPLATE_INDEX" val="20187308"/>
</p:tagLst>
</file>

<file path=ppt/tags/tag28.xml><?xml version="1.0" encoding="utf-8"?>
<p:tagLst xmlns:p="http://schemas.openxmlformats.org/presentationml/2006/main">
  <p:tag name="KSO_WM_BEAUTIFY_FLAG" val="#wm#"/>
  <p:tag name="KSO_WM_TEMPLATE_CATEGORY" val="custom"/>
  <p:tag name="KSO_WM_TEMPLATE_INDEX" val="20187308"/>
</p:tagLst>
</file>

<file path=ppt/tags/tag29.xml><?xml version="1.0" encoding="utf-8"?>
<p:tagLst xmlns:p="http://schemas.openxmlformats.org/presentationml/2006/main">
  <p:tag name="KSO_WM_BEAUTIFY_FLAG" val="#wm#"/>
  <p:tag name="KSO_WM_TEMPLATE_CATEGORY" val="custom"/>
  <p:tag name="KSO_WM_TEMPLATE_INDEX" val="20187308"/>
</p:tagLst>
</file>

<file path=ppt/tags/tag30.xml><?xml version="1.0" encoding="utf-8"?>
<p:tagLst xmlns:p="http://schemas.openxmlformats.org/presentationml/2006/main">
  <p:tag name="KSO_WM_BEAUTIFY_FLAG" val="#wm#"/>
  <p:tag name="KSO_WM_TEMPLATE_CATEGORY" val="custom"/>
  <p:tag name="KSO_WM_TEMPLATE_INDEX" val="20187308"/>
</p:tagLst>
</file>

<file path=ppt/tags/tag31.xml><?xml version="1.0" encoding="utf-8"?>
<p:tagLst xmlns:p="http://schemas.openxmlformats.org/presentationml/2006/main">
  <p:tag name="KSO_WM_BEAUTIFY_FLAG" val="#wm#"/>
  <p:tag name="KSO_WM_TEMPLATE_CATEGORY" val="custom"/>
  <p:tag name="KSO_WM_TEMPLATE_INDEX" val="20187308"/>
</p:tagLst>
</file>

<file path=ppt/tags/tag32.xml><?xml version="1.0" encoding="utf-8"?>
<p:tagLst xmlns:p="http://schemas.openxmlformats.org/presentationml/2006/main">
  <p:tag name="KSO_WM_BEAUTIFY_FLAG" val="#wm#"/>
  <p:tag name="KSO_WM_TEMPLATE_CATEGORY" val="custom"/>
  <p:tag name="KSO_WM_TEMPLATE_INDEX" val="20187308"/>
</p:tagLst>
</file>

<file path=ppt/tags/tag33.xml><?xml version="1.0" encoding="utf-8"?>
<p:tagLst xmlns:p="http://schemas.openxmlformats.org/presentationml/2006/main">
  <p:tag name="KSO_WM_BEAUTIFY_FLAG" val="#wm#"/>
  <p:tag name="KSO_WM_TEMPLATE_CATEGORY" val="custom"/>
  <p:tag name="KSO_WM_TEMPLATE_INDEX" val="20187308"/>
</p:tagLst>
</file>

<file path=ppt/tags/tag34.xml><?xml version="1.0" encoding="utf-8"?>
<p:tagLst xmlns:p="http://schemas.openxmlformats.org/presentationml/2006/main">
  <p:tag name="KSO_WM_BEAUTIFY_FLAG" val="#wm#"/>
  <p:tag name="KSO_WM_TEMPLATE_CATEGORY" val="custom"/>
  <p:tag name="KSO_WM_TEMPLATE_INDEX" val="20187308"/>
</p:tagLst>
</file>

<file path=ppt/tags/tag35.xml><?xml version="1.0" encoding="utf-8"?>
<p:tagLst xmlns:p="http://schemas.openxmlformats.org/presentationml/2006/main">
  <p:tag name="KSO_WM_BEAUTIFY_FLAG" val="#wm#"/>
  <p:tag name="KSO_WM_TEMPLATE_CATEGORY" val="custom"/>
  <p:tag name="KSO_WM_TEMPLATE_INDEX" val="20187308"/>
</p:tagLst>
</file>

<file path=ppt/tags/tag36.xml><?xml version="1.0" encoding="utf-8"?>
<p:tagLst xmlns:p="http://schemas.openxmlformats.org/presentationml/2006/main">
  <p:tag name="KSO_WM_BEAUTIFY_FLAG" val="#wm#"/>
  <p:tag name="KSO_WM_TEMPLATE_CATEGORY" val="custom"/>
  <p:tag name="KSO_WM_TEMPLATE_INDEX" val="20187308"/>
</p:tagLst>
</file>

<file path=ppt/tags/tag37.xml><?xml version="1.0" encoding="utf-8"?>
<p:tagLst xmlns:p="http://schemas.openxmlformats.org/presentationml/2006/main">
  <p:tag name="KSO_WM_BEAUTIFY_FLAG" val="#wm#"/>
  <p:tag name="KSO_WM_TEMPLATE_CATEGORY" val="custom"/>
  <p:tag name="KSO_WM_TEMPLATE_INDEX" val="20187308"/>
</p:tagLst>
</file>

<file path=ppt/tags/tag38.xml><?xml version="1.0" encoding="utf-8"?>
<p:tagLst xmlns:p="http://schemas.openxmlformats.org/presentationml/2006/main">
  <p:tag name="KSO_WM_BEAUTIFY_FLAG" val="#wm#"/>
  <p:tag name="KSO_WM_TEMPLATE_CATEGORY" val="custom"/>
  <p:tag name="KSO_WM_TEMPLATE_INDEX" val="20187308"/>
</p:tagLst>
</file>

<file path=ppt/tags/tag39.xml><?xml version="1.0" encoding="utf-8"?>
<p:tagLst xmlns:p="http://schemas.openxmlformats.org/presentationml/2006/main">
  <p:tag name="KSO_WM_BEAUTIFY_FLAG" val="#wm#"/>
  <p:tag name="KSO_WM_TEMPLATE_CATEGORY" val="custom"/>
  <p:tag name="KSO_WM_TEMPLATE_INDEX" val="20187308"/>
</p:tagLst>
</file>

<file path=ppt/tags/tag4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回顾">
  <a:themeElements>
    <a:clrScheme name="回顾">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回顾">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212</Paragraphs>
  <Slides>31</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31</vt:i4>
      </vt:variant>
    </vt:vector>
  </HeadingPairs>
  <TitlesOfParts>
    <vt:vector baseType="lpstr" size="40">
      <vt:lpstr>Arial</vt:lpstr>
      <vt:lpstr>Calibri</vt:lpstr>
      <vt:lpstr>Calibri Light</vt:lpstr>
      <vt:lpstr>宋体</vt:lpstr>
      <vt:lpstr>Times New Roman</vt:lpstr>
      <vt:lpstr>等线 Light</vt:lpstr>
      <vt:lpstr>等线</vt:lpstr>
      <vt:lpstr>微软雅黑</vt:lpstr>
      <vt:lpstr>Office Theme</vt:lpstr>
      <vt:lpstr> welcome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learning aims:</vt:lpstr>
      <vt:lpstr> Self-learning guidance:(10')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2024-09-02T06:47:06.268</cp:lastPrinted>
  <dcterms:created xsi:type="dcterms:W3CDTF">2024-09-01T22:47:06Z</dcterms:created>
  <dcterms:modified xsi:type="dcterms:W3CDTF">2024-09-01T22:47:08Z</dcterms:modified>
</cp:coreProperties>
</file>