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F3145-1E0C-4B94-B16B-BD6108540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D5829-9B61-492E-AA7E-4A19D2ED2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3DF4E-C015-40AE-AB0F-27176F20C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9D9F8-6F2B-4459-93D1-AD2A48C89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98D958-1037-4B1D-B224-2381451F3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B4717E-5AD4-4BA6-AAC5-02755C35F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0F6F7E-9F18-487C-A32D-7D5E9B214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D046D-4F4E-40EA-B187-4A3C00A99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BF66B-D5B9-48C4-867C-7BC74E16B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73A42-4EE2-4C13-88D5-18B658F4A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DB954-D916-43F2-A2B1-7535D4FB0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22.pn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png" /><Relationship Id="rId3" Type="http://schemas.openxmlformats.org/officeDocument/2006/relationships/image" Target="../media/image24.png" /><Relationship Id="rId4" Type="http://schemas.openxmlformats.org/officeDocument/2006/relationships/image" Target="../media/image25.png" /><Relationship Id="rId5" Type="http://schemas.openxmlformats.org/officeDocument/2006/relationships/image" Target="../media/image26.png" /><Relationship Id="rId6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0.jpeg" /><Relationship Id="rId3" Type="http://schemas.openxmlformats.org/officeDocument/2006/relationships/image" Target="../media/image31.jpeg" /><Relationship Id="rId4" Type="http://schemas.openxmlformats.org/officeDocument/2006/relationships/image" Target="../media/image32.jpeg" /><Relationship Id="rId5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3.jpeg" /><Relationship Id="rId3" Type="http://schemas.openxmlformats.org/officeDocument/2006/relationships/image" Target="../media/image34.jpeg" /><Relationship Id="rId4" Type="http://schemas.openxmlformats.org/officeDocument/2006/relationships/image" Target="../media/image35.jpeg" /><Relationship Id="rId5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322113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游戏娱乐行业移动游戏开发与应用推广培训计划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移动游戏市场现状与趋势分析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移动游戏开发技术基础培训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移动游戏策划与设计能力提升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移动游戏营销推广策略探讨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移动游戏运营管理及数据分析能力培养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法律法规意识强化及风险防范措施部署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移动游戏市场现状与趋势分析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274" b="23274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全球移动游戏市场规模持续扩大，增长速度迅猛，已经成为游戏市场的主导力量。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中国移动游戏市场规模逐年攀升，已经成为全球最大的移动游戏市场之一。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随着5G技术的普及和移动设备性能的不断提升，移动游戏市场将迎来更加广阔的发展空间。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移动游戏用户群体年轻化，以90后和00后为主力军，他们注重游戏体验和社交互动。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女性玩家在移动游戏市场中的占比逐年提升，游戏品类和题材也日趋多样化。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玩家对游戏品质的要求不断提高，包括画面、音效、操作流畅度等方面。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用户群体特征与需求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超休闲游戏和重度游戏成为移动游戏市场的两大主流，满足不同玩家的需求。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游戏玩法创新成为行业发展的重要驱动力，例如AR、VR、云游戏等新型游戏形态不断涌现。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游戏出海成为中国移动游戏企业的重要战略，海外市场拓展空间广阔。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游戏产业与其他领域的跨界合作越来越多，例如影视、动漫、音乐等，为游戏企业带来更多的发展机遇。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12" name="AutoShape 12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4" name="AutoShape 14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0" name="Freeform 20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3" name="Freeform 23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行业发展趋势及机遇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移动游戏开发技术基础培训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游戏引擎概述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介绍游戏引擎的定义、作用及发展历程。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引擎架构与原理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详细解析游戏引擎的架构设计和工作原理，包括渲染引擎、物理引擎、音频引擎等核心组件。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选型建议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根据项目需求和团队技术栈，提供针对性的游戏引擎选型建议，如Unity、Unreal Engine、Cocos2d-x等。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游戏引擎原理及选型建议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图形渲染技术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深入讲解图形渲染的基本原理和关键技术，包括光照模型、纹理映射、阴影处理等。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移动平台优化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探讨在移动平台上进行图形渲染优化的方法和技巧，如减少绘制调用、使用批处理技术、优化着色器等。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性能分析工具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介绍常用的图形渲染性能分析工具，如GPU Profiler、RenderDoc等，帮助开发者定位性能瓶颈并进行优化。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图形渲染技术与优化方法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物理引擎和碰撞检测技术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物理引擎原理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阐述物理引擎的工作原理和实现方法，包括刚体动力学、柔体动力学、流体动力学等。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碰撞检测技术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详细介绍碰撞检测的基本算法和实现技巧，如AABB包围盒算法、OBB包围盒算法、分离轴定理等。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物理引擎在游戏中的应用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探讨物理引擎在游戏中的应用场景和实例，如角色动画、特效模拟、游戏逻辑处理等。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简要介绍人工智能的定义、发展历程及在游戏中的应用领域。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详细讲解游戏AI中常用的算法和原理，如寻路算法、行为树、有限状态机等。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游戏AI算法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通过具体案例展示AI在游戏中的应用，如NPC行为模拟、敌人AI设计、智能推荐系统等。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AI在游戏中的应用实例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人工智能在游戏中的应用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移动游戏策划与设计能力提升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5" name="AutoShape 5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9" name="AutoShape 9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1057916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深入研究各类游戏类型，包括动作、冒险、角色扮演、策略等，并分析其受欢迎的原因和玩家需求。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790048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关注游戏行业最新趋势，了解新兴游戏类型和玩法，如虚拟现实（VR）、增强现实（AR）等。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522180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激发创新思维，尝试将不同游戏元素和玩法进行融合，创造出独特且有趣的游戏体验。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54407" y="3300970"/>
            <a:ext cx="1980224" cy="200029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通过玩家反馈和数据分析，不断优化游戏类型和玩法，以满足玩家不断变化的需求。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游戏类型与玩法创新思路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58055"/>
            <a:ext cx="2194560" cy="3169920"/>
            <a:chOff x="1227369" y="2358055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58055"/>
              <a:ext cx="2194560" cy="3169920"/>
            </a:xfrm>
            <a:prstGeom prst="rect">
              <a:avLst/>
            </a:prstGeom>
            <a:solidFill>
              <a:schemeClr val="accent1">
                <a:alpha val="1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3743676" y="2358055"/>
            <a:ext cx="2194560" cy="3169920"/>
            <a:chOff x="3743676" y="2358055"/>
            <a:chExt cx="2194560" cy="3169920"/>
          </a:xfrm>
        </p:grpSpPr>
        <p:sp>
          <p:nvSpPr>
            <p:cNvPr id="5" name="AutoShape 5"/>
            <p:cNvSpPr/>
            <p:nvPr/>
          </p:nvSpPr>
          <p:spPr>
            <a:xfrm>
              <a:off x="3743676" y="2358055"/>
              <a:ext cx="2194560" cy="3169920"/>
            </a:xfrm>
            <a:prstGeom prst="rect">
              <a:avLst/>
            </a:prstGeom>
            <a:solidFill>
              <a:schemeClr val="accent1">
                <a:alpha val="1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259860" y="2358055"/>
            <a:ext cx="2194560" cy="3169920"/>
            <a:chOff x="6259860" y="2358055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6259860" y="2358055"/>
              <a:ext cx="2194560" cy="3169920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76167" y="2358055"/>
            <a:ext cx="2194560" cy="3169920"/>
            <a:chOff x="8776167" y="2358055"/>
            <a:chExt cx="2194560" cy="3169920"/>
          </a:xfrm>
        </p:grpSpPr>
        <p:sp>
          <p:nvSpPr>
            <p:cNvPr id="9" name="AutoShape 9"/>
            <p:cNvSpPr/>
            <p:nvPr/>
          </p:nvSpPr>
          <p:spPr>
            <a:xfrm>
              <a:off x="8776167" y="2358055"/>
              <a:ext cx="2194560" cy="3169920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1334659" y="3042883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学习优秀的故事叙述技巧，包括情节构思、角色塑造、冲突设置等，提升游戏的吸引力。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48829" y="3042883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深入了解目标玩家群体，根据其喜好和需求来设定故事情节和角色。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365014" y="3042883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注重故事情节的连贯性和逻辑性，确保玩家能够沉浸在游戏世界中。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881321" y="3042883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创造具有独特个性和鲜明特点的角色，让玩家产生共鸣和情感连接。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1901952" y="1935358"/>
            <a:ext cx="845393" cy="845393"/>
            <a:chOff x="1901952" y="1935358"/>
            <a:chExt cx="845393" cy="845393"/>
          </a:xfrm>
        </p:grpSpPr>
        <p:sp>
          <p:nvSpPr>
            <p:cNvPr id="15" name="AutoShape 15"/>
            <p:cNvSpPr/>
            <p:nvPr/>
          </p:nvSpPr>
          <p:spPr>
            <a:xfrm>
              <a:off x="1901952" y="1935358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418259" y="1935358"/>
            <a:ext cx="845393" cy="845393"/>
            <a:chOff x="4418259" y="1935358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4418259" y="1935358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34444" y="1935358"/>
            <a:ext cx="845393" cy="845393"/>
            <a:chOff x="6934444" y="1935358"/>
            <a:chExt cx="845393" cy="845393"/>
          </a:xfrm>
        </p:grpSpPr>
        <p:sp>
          <p:nvSpPr>
            <p:cNvPr id="19" name="AutoShape 19"/>
            <p:cNvSpPr/>
            <p:nvPr/>
          </p:nvSpPr>
          <p:spPr>
            <a:xfrm>
              <a:off x="6934444" y="1935358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450750" y="1935358"/>
            <a:ext cx="845393" cy="845393"/>
            <a:chOff x="9450750" y="1935358"/>
            <a:chExt cx="845393" cy="845393"/>
          </a:xfrm>
        </p:grpSpPr>
        <p:sp>
          <p:nvSpPr>
            <p:cNvPr id="21" name="AutoShape 21"/>
            <p:cNvSpPr/>
            <p:nvPr/>
          </p:nvSpPr>
          <p:spPr>
            <a:xfrm>
              <a:off x="9450750" y="1935358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102358"/>
            <a:ext cx="454080" cy="51139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43139"/>
            <a:ext cx="631897" cy="492528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26003"/>
            <a:ext cx="468345" cy="464103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71922"/>
            <a:ext cx="571411" cy="445417"/>
          </a:xfrm>
          <a:prstGeom prst="rect">
            <a:avLst/>
          </a:prstGeom>
        </p:spPr>
      </p:pic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故事情节和角色设定技巧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掌握关卡设计的基本原则和技巧，如难度设置、地形布局、敌人配置等。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根据游戏类型和玩法，设计多样化的关卡和任务，保持玩家的新鲜感和挑战性。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注重关卡之间的连贯性和逻辑性，形成完整的游戏世界和故事线。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通过任务设置引导玩家探索游戏世界，推动故事情节的发展。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关卡设计和任务设置方法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关注游戏的流畅度和稳定性，确保玩家在游戏过程中不会遇到卡顿、闪退等问题。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优化游戏的操作方式和界面设计，使玩家能够轻松上手并享受游戏过程。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提供详细的游戏教程和帮助文档，帮助新手玩家快速熟悉游戏玩法和规则。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定期收集和分析玩家反馈，及时响应并改进游戏中存在的问题和不足。</a:t>
            </a:r>
            <a:endParaRPr lang="en-US" sz="1100"/>
          </a:p>
        </p:txBody>
      </p:sp>
      <p:sp>
        <p:nvSpPr>
          <p:cNvPr id="6" name="Freeform 6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  <a:lumMod val="7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90000"/>
                </a:schemeClr>
              </a:gs>
            </a:gsLst>
            <a:lin ang="2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90000"/>
                </a:schemeClr>
              </a:gs>
            </a:gsLst>
            <a:lin ang="2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  <a:lumMod val="7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用户体验优化策略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移动游戏营销推广策略探讨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根据游戏类型、玩法、题材等元素，明确目标用户群体，如年龄、性别、地域、兴趣等方面的特征。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确定目标用户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深入了解目标用户的需求和痛点，包括游戏体验、社交互动、付费意愿等方面的需求。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分析同类游戏的用户群体和市场表现，为目标用户群体定位提供参考。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目标用户群体定位分析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利用社交媒体、游戏平台、应用商店等线上渠道进行推广，如广告投放、社交媒体运营、应用商店优化等。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通过游戏展会、线下活动、合作伙伴等线下渠道进行推广，如参展国际游戏展、举办玩家见面会、与相关行业合作等。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将线上线下渠道相结合，形成多渠道、全方位的推广网络，提高游戏曝光度和用户获取效率。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渠道整合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线上线下渠道拓展途径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通过玩家评价、游戏评测、社交媒体等方式，积极传播游戏的正面口碑，提高游戏的认知度和美誉度。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明确游戏的品牌定位，包括游戏类型、品质、特色等方面的定位，塑造独特的品牌形象。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危机公关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建立健全的危机应对机制，及时应对和处理游戏运营过程中出现的负面事件和舆论危机。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品牌形象塑造和口碑传播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https://d.book118.com/785322113011011110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2024-09-15T03:30:52.600</cp:lastPrinted>
  <dcterms:created xsi:type="dcterms:W3CDTF">2024-09-14T19:30:52Z</dcterms:created>
  <dcterms:modified xsi:type="dcterms:W3CDTF">2024-09-14T19:30:54Z</dcterms:modified>
</cp:coreProperties>
</file>